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173"/>
  </p:notesMasterIdLst>
  <p:sldIdLst>
    <p:sldId id="256" r:id="rId2"/>
    <p:sldId id="801" r:id="rId3"/>
    <p:sldId id="684" r:id="rId4"/>
    <p:sldId id="685" r:id="rId5"/>
    <p:sldId id="686" r:id="rId6"/>
    <p:sldId id="687" r:id="rId7"/>
    <p:sldId id="688" r:id="rId8"/>
    <p:sldId id="689" r:id="rId9"/>
    <p:sldId id="690" r:id="rId10"/>
    <p:sldId id="691" r:id="rId11"/>
    <p:sldId id="692" r:id="rId12"/>
    <p:sldId id="698" r:id="rId13"/>
    <p:sldId id="699" r:id="rId14"/>
    <p:sldId id="714" r:id="rId15"/>
    <p:sldId id="700" r:id="rId16"/>
    <p:sldId id="701" r:id="rId17"/>
    <p:sldId id="702" r:id="rId18"/>
    <p:sldId id="802" r:id="rId19"/>
    <p:sldId id="703" r:id="rId20"/>
    <p:sldId id="704" r:id="rId21"/>
    <p:sldId id="705" r:id="rId22"/>
    <p:sldId id="706" r:id="rId23"/>
    <p:sldId id="707" r:id="rId24"/>
    <p:sldId id="708" r:id="rId25"/>
    <p:sldId id="709" r:id="rId26"/>
    <p:sldId id="710" r:id="rId27"/>
    <p:sldId id="719" r:id="rId28"/>
    <p:sldId id="721" r:id="rId29"/>
    <p:sldId id="720" r:id="rId30"/>
    <p:sldId id="722" r:id="rId31"/>
    <p:sldId id="711" r:id="rId32"/>
    <p:sldId id="712" r:id="rId33"/>
    <p:sldId id="713" r:id="rId34"/>
    <p:sldId id="257" r:id="rId35"/>
    <p:sldId id="258" r:id="rId36"/>
    <p:sldId id="259" r:id="rId37"/>
    <p:sldId id="260" r:id="rId38"/>
    <p:sldId id="803" r:id="rId39"/>
    <p:sldId id="827" r:id="rId40"/>
    <p:sldId id="741" r:id="rId41"/>
    <p:sldId id="807" r:id="rId42"/>
    <p:sldId id="828" r:id="rId43"/>
    <p:sldId id="829" r:id="rId44"/>
    <p:sldId id="839" r:id="rId45"/>
    <p:sldId id="815" r:id="rId46"/>
    <p:sldId id="816" r:id="rId47"/>
    <p:sldId id="812" r:id="rId48"/>
    <p:sldId id="837" r:id="rId49"/>
    <p:sldId id="838" r:id="rId50"/>
    <p:sldId id="782" r:id="rId51"/>
    <p:sldId id="783" r:id="rId52"/>
    <p:sldId id="841" r:id="rId53"/>
    <p:sldId id="842" r:id="rId54"/>
    <p:sldId id="843" r:id="rId55"/>
    <p:sldId id="272" r:id="rId56"/>
    <p:sldId id="273" r:id="rId57"/>
    <p:sldId id="859" r:id="rId58"/>
    <p:sldId id="847" r:id="rId59"/>
    <p:sldId id="848" r:id="rId60"/>
    <p:sldId id="784" r:id="rId61"/>
    <p:sldId id="785" r:id="rId62"/>
    <p:sldId id="860" r:id="rId63"/>
    <p:sldId id="789" r:id="rId64"/>
    <p:sldId id="790" r:id="rId65"/>
    <p:sldId id="791" r:id="rId66"/>
    <p:sldId id="753" r:id="rId67"/>
    <p:sldId id="754" r:id="rId68"/>
    <p:sldId id="755" r:id="rId69"/>
    <p:sldId id="756" r:id="rId70"/>
    <p:sldId id="758" r:id="rId71"/>
    <p:sldId id="759" r:id="rId72"/>
    <p:sldId id="760" r:id="rId73"/>
    <p:sldId id="761" r:id="rId74"/>
    <p:sldId id="762" r:id="rId75"/>
    <p:sldId id="763" r:id="rId76"/>
    <p:sldId id="764" r:id="rId77"/>
    <p:sldId id="765" r:id="rId78"/>
    <p:sldId id="766" r:id="rId79"/>
    <p:sldId id="767" r:id="rId80"/>
    <p:sldId id="771" r:id="rId81"/>
    <p:sldId id="772" r:id="rId82"/>
    <p:sldId id="773" r:id="rId83"/>
    <p:sldId id="774" r:id="rId84"/>
    <p:sldId id="775" r:id="rId85"/>
    <p:sldId id="776" r:id="rId86"/>
    <p:sldId id="777" r:id="rId87"/>
    <p:sldId id="778" r:id="rId88"/>
    <p:sldId id="779" r:id="rId89"/>
    <p:sldId id="780" r:id="rId90"/>
    <p:sldId id="781" r:id="rId91"/>
    <p:sldId id="861" r:id="rId92"/>
    <p:sldId id="862" r:id="rId93"/>
    <p:sldId id="863" r:id="rId94"/>
    <p:sldId id="864" r:id="rId95"/>
    <p:sldId id="865" r:id="rId96"/>
    <p:sldId id="866" r:id="rId97"/>
    <p:sldId id="867" r:id="rId98"/>
    <p:sldId id="868" r:id="rId99"/>
    <p:sldId id="869" r:id="rId100"/>
    <p:sldId id="870" r:id="rId101"/>
    <p:sldId id="871" r:id="rId102"/>
    <p:sldId id="872" r:id="rId103"/>
    <p:sldId id="873" r:id="rId104"/>
    <p:sldId id="794" r:id="rId105"/>
    <p:sldId id="795" r:id="rId106"/>
    <p:sldId id="797" r:id="rId107"/>
    <p:sldId id="798" r:id="rId108"/>
    <p:sldId id="799" r:id="rId109"/>
    <p:sldId id="800" r:id="rId110"/>
    <p:sldId id="824" r:id="rId111"/>
    <p:sldId id="825" r:id="rId112"/>
    <p:sldId id="501" r:id="rId113"/>
    <p:sldId id="502" r:id="rId114"/>
    <p:sldId id="503" r:id="rId115"/>
    <p:sldId id="504" r:id="rId116"/>
    <p:sldId id="507" r:id="rId117"/>
    <p:sldId id="874" r:id="rId118"/>
    <p:sldId id="875" r:id="rId119"/>
    <p:sldId id="509" r:id="rId120"/>
    <p:sldId id="510" r:id="rId121"/>
    <p:sldId id="511" r:id="rId122"/>
    <p:sldId id="512" r:id="rId123"/>
    <p:sldId id="574" r:id="rId124"/>
    <p:sldId id="506" r:id="rId125"/>
    <p:sldId id="796" r:id="rId126"/>
    <p:sldId id="514" r:id="rId127"/>
    <p:sldId id="515" r:id="rId128"/>
    <p:sldId id="516" r:id="rId129"/>
    <p:sldId id="517" r:id="rId130"/>
    <p:sldId id="518" r:id="rId131"/>
    <p:sldId id="519" r:id="rId132"/>
    <p:sldId id="520" r:id="rId133"/>
    <p:sldId id="792" r:id="rId134"/>
    <p:sldId id="793" r:id="rId135"/>
    <p:sldId id="521" r:id="rId136"/>
    <p:sldId id="522" r:id="rId137"/>
    <p:sldId id="523" r:id="rId138"/>
    <p:sldId id="524" r:id="rId139"/>
    <p:sldId id="525" r:id="rId140"/>
    <p:sldId id="526" r:id="rId141"/>
    <p:sldId id="527" r:id="rId142"/>
    <p:sldId id="826" r:id="rId143"/>
    <p:sldId id="529" r:id="rId144"/>
    <p:sldId id="530" r:id="rId145"/>
    <p:sldId id="531" r:id="rId146"/>
    <p:sldId id="532" r:id="rId147"/>
    <p:sldId id="533" r:id="rId148"/>
    <p:sldId id="534" r:id="rId149"/>
    <p:sldId id="535" r:id="rId150"/>
    <p:sldId id="641" r:id="rId151"/>
    <p:sldId id="642" r:id="rId152"/>
    <p:sldId id="640" r:id="rId153"/>
    <p:sldId id="539" r:id="rId154"/>
    <p:sldId id="540" r:id="rId155"/>
    <p:sldId id="541" r:id="rId156"/>
    <p:sldId id="542" r:id="rId157"/>
    <p:sldId id="543" r:id="rId158"/>
    <p:sldId id="547" r:id="rId159"/>
    <p:sldId id="661" r:id="rId160"/>
    <p:sldId id="549" r:id="rId161"/>
    <p:sldId id="550" r:id="rId162"/>
    <p:sldId id="551" r:id="rId163"/>
    <p:sldId id="552" r:id="rId164"/>
    <p:sldId id="553" r:id="rId165"/>
    <p:sldId id="554" r:id="rId166"/>
    <p:sldId id="555" r:id="rId167"/>
    <p:sldId id="575" r:id="rId168"/>
    <p:sldId id="556" r:id="rId169"/>
    <p:sldId id="557" r:id="rId170"/>
    <p:sldId id="558" r:id="rId171"/>
    <p:sldId id="625" r:id="rId172"/>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0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0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0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0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707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60" autoAdjust="0"/>
    <p:restoredTop sz="83359" autoAdjust="0"/>
  </p:normalViewPr>
  <p:slideViewPr>
    <p:cSldViewPr>
      <p:cViewPr varScale="1">
        <p:scale>
          <a:sx n="66" d="100"/>
          <a:sy n="66" d="100"/>
        </p:scale>
        <p:origin x="8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1772"/>
    </p:cViewPr>
  </p:sorterViewPr>
  <p:notesViewPr>
    <p:cSldViewPr>
      <p:cViewPr varScale="1">
        <p:scale>
          <a:sx n="37" d="100"/>
          <a:sy n="37" d="100"/>
        </p:scale>
        <p:origin x="-147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viewProps" Target="view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25.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4.wmf"/><Relationship Id="rId5" Type="http://schemas.openxmlformats.org/officeDocument/2006/relationships/image" Target="../media/image15.wmf"/><Relationship Id="rId4"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5" Type="http://schemas.openxmlformats.org/officeDocument/2006/relationships/image" Target="../media/image69.wmf"/><Relationship Id="rId4" Type="http://schemas.openxmlformats.org/officeDocument/2006/relationships/image" Target="../media/image6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74.wmf"/><Relationship Id="rId1" Type="http://schemas.openxmlformats.org/officeDocument/2006/relationships/image" Target="../media/image7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emf"/><Relationship Id="rId5" Type="http://schemas.openxmlformats.org/officeDocument/2006/relationships/image" Target="../media/image15.wmf"/><Relationship Id="rId4"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lvl1pPr>
          </a:lstStyle>
          <a:p>
            <a:pPr>
              <a:defRPr/>
            </a:pPr>
            <a:endParaRPr lang="zh-CN" altLang="en-US"/>
          </a:p>
        </p:txBody>
      </p:sp>
      <p:sp>
        <p:nvSpPr>
          <p:cNvPr id="10035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035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035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lvl1pPr>
          </a:lstStyle>
          <a:p>
            <a:pPr>
              <a:defRPr/>
            </a:pPr>
            <a:endParaRPr lang="en-US" altLang="zh-CN"/>
          </a:p>
        </p:txBody>
      </p:sp>
      <p:sp>
        <p:nvSpPr>
          <p:cNvPr id="10035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vl1pPr>
          </a:lstStyle>
          <a:p>
            <a:pPr>
              <a:defRPr/>
            </a:pPr>
            <a:fld id="{60F9D7AC-4A83-459D-922B-F5B3C088F9EA}" type="slidenum">
              <a:rPr lang="zh-CN" altLang="en-US"/>
              <a:pPr>
                <a:defRPr/>
              </a:pPr>
              <a:t>‹#›</a:t>
            </a:fld>
            <a:endParaRPr lang="en-US" altLang="zh-CN"/>
          </a:p>
        </p:txBody>
      </p:sp>
    </p:spTree>
    <p:extLst>
      <p:ext uri="{BB962C8B-B14F-4D97-AF65-F5344CB8AC3E}">
        <p14:creationId xmlns:p14="http://schemas.microsoft.com/office/powerpoint/2010/main" val="5272515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907C4C18-3366-4131-B60B-9FA6A11963E6}" type="slidenum">
              <a:rPr lang="en-US" altLang="zh-CN" sz="1200" smtClean="0">
                <a:solidFill>
                  <a:schemeClr val="bg1"/>
                </a:solidFill>
                <a:ea typeface="楷体_GB2312" pitchFamily="49" charset="-122"/>
              </a:rPr>
              <a:pPr/>
              <a:t>3</a:t>
            </a:fld>
            <a:endParaRPr lang="en-US" altLang="zh-CN" sz="1200" smtClean="0">
              <a:solidFill>
                <a:schemeClr val="bg1"/>
              </a:solidFill>
              <a:ea typeface="楷体_GB2312" pitchFamily="49"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48590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1C2E2B82-97A3-4F53-8C9C-954E059CA657}" type="slidenum">
              <a:rPr lang="en-US" altLang="zh-CN" sz="1200" smtClean="0">
                <a:solidFill>
                  <a:schemeClr val="bg1"/>
                </a:solidFill>
                <a:ea typeface="楷体_GB2312" pitchFamily="49" charset="-122"/>
              </a:rPr>
              <a:pPr/>
              <a:t>19</a:t>
            </a:fld>
            <a:endParaRPr lang="en-US" altLang="zh-CN" sz="1200" smtClean="0">
              <a:solidFill>
                <a:schemeClr val="bg1"/>
              </a:solidFill>
              <a:ea typeface="楷体_GB2312" pitchFamily="49" charset="-122"/>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214096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0BB26437-EAA5-4626-9A17-0B4B7C2E78AE}" type="slidenum">
              <a:rPr lang="en-US" altLang="zh-CN" sz="1200" smtClean="0">
                <a:solidFill>
                  <a:schemeClr val="bg1"/>
                </a:solidFill>
                <a:ea typeface="楷体_GB2312" pitchFamily="49" charset="-122"/>
              </a:rPr>
              <a:pPr/>
              <a:t>20</a:t>
            </a:fld>
            <a:endParaRPr lang="en-US" altLang="zh-CN" sz="1200" smtClean="0">
              <a:solidFill>
                <a:schemeClr val="bg1"/>
              </a:solidFill>
              <a:ea typeface="楷体_GB2312" pitchFamily="49" charset="-122"/>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4688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CE38691E-D84D-4D63-BD7D-6AE40BD04D28}" type="slidenum">
              <a:rPr lang="en-US" altLang="zh-CN" sz="1200" smtClean="0">
                <a:solidFill>
                  <a:schemeClr val="bg1"/>
                </a:solidFill>
                <a:ea typeface="楷体_GB2312" pitchFamily="49" charset="-122"/>
              </a:rPr>
              <a:pPr/>
              <a:t>23</a:t>
            </a:fld>
            <a:endParaRPr lang="en-US" altLang="zh-CN" sz="1200" smtClean="0">
              <a:solidFill>
                <a:schemeClr val="bg1"/>
              </a:solidFill>
              <a:ea typeface="楷体_GB2312" pitchFamily="49" charset="-122"/>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5782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8146A1B0-BFD2-4620-9849-9D36A32F5843}" type="slidenum">
              <a:rPr lang="en-US" altLang="zh-CN" sz="1200" smtClean="0">
                <a:solidFill>
                  <a:schemeClr val="bg1"/>
                </a:solidFill>
                <a:ea typeface="楷体_GB2312" pitchFamily="49" charset="-122"/>
              </a:rPr>
              <a:pPr/>
              <a:t>24</a:t>
            </a:fld>
            <a:endParaRPr lang="en-US" altLang="zh-CN" sz="1200" smtClean="0">
              <a:solidFill>
                <a:schemeClr val="bg1"/>
              </a:solidFill>
              <a:ea typeface="楷体_GB2312" pitchFamily="49" charset="-122"/>
            </a:endParaRPr>
          </a:p>
        </p:txBody>
      </p:sp>
      <p:sp>
        <p:nvSpPr>
          <p:cNvPr id="44035" name="Rectangle 1026"/>
          <p:cNvSpPr>
            <a:spLocks noGrp="1" noRot="1" noChangeAspect="1" noChangeArrowheads="1" noTextEdit="1"/>
          </p:cNvSpPr>
          <p:nvPr>
            <p:ph type="sldImg"/>
          </p:nvPr>
        </p:nvSpPr>
        <p:spPr>
          <a:ln/>
        </p:spPr>
      </p:sp>
      <p:sp>
        <p:nvSpPr>
          <p:cNvPr id="44036" name="Rectangle 1027"/>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170822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A745E55D-56DD-416B-A7F9-40FAA286999C}" type="slidenum">
              <a:rPr lang="en-US" altLang="zh-CN" sz="1200" smtClean="0">
                <a:solidFill>
                  <a:schemeClr val="bg1"/>
                </a:solidFill>
                <a:ea typeface="楷体_GB2312" pitchFamily="49" charset="-122"/>
              </a:rPr>
              <a:pPr/>
              <a:t>25</a:t>
            </a:fld>
            <a:endParaRPr lang="en-US" altLang="zh-CN" sz="1200" smtClean="0">
              <a:solidFill>
                <a:schemeClr val="bg1"/>
              </a:solidFill>
              <a:ea typeface="楷体_GB2312" pitchFamily="49" charset="-122"/>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r>
              <a:rPr lang="zh-CN" altLang="en-US" smtClean="0"/>
              <a:t>全球成熟市场的股指期权合约最后结算价格的计算方法大致可分为两类：一是取特定的时点价格（开盘价或收盘价）；二是取一段交易时间的区间均价。取特定时点价格的优点是可以避开现货、期货和期权三重结算给市场带来的过度波动，缺点是抗操纵性较弱。而区间均价可以加大操纵指数的成本和难度，有效提高期权的抗操纵性，从而保证最后结算价格的客观与公平，维护期权市场的平稳运行，但缺点是有可能标的指数与期权最后结算价产生不一致，从而使套期保值者形成未完全套期保值。两种方式最后结算价各有优劣，投资者可根据实际情况进行选择。</a:t>
            </a:r>
            <a:endParaRPr lang="en-US" altLang="zh-CN" smtClean="0"/>
          </a:p>
          <a:p>
            <a:endParaRPr lang="en-US" altLang="zh-CN" smtClean="0"/>
          </a:p>
          <a:p>
            <a:r>
              <a:rPr lang="en-US" altLang="zh-CN" smtClean="0"/>
              <a:t>S&amp;P500</a:t>
            </a:r>
            <a:r>
              <a:rPr lang="zh-CN" altLang="en-US" smtClean="0"/>
              <a:t>股指期货的结算价也是周五的第一笔卖出报价。</a:t>
            </a:r>
            <a:endParaRPr lang="zh-CN" altLang="zh-CN" smtClean="0"/>
          </a:p>
        </p:txBody>
      </p:sp>
    </p:spTree>
    <p:extLst>
      <p:ext uri="{BB962C8B-B14F-4D97-AF65-F5344CB8AC3E}">
        <p14:creationId xmlns:p14="http://schemas.microsoft.com/office/powerpoint/2010/main" val="1840769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6B0381EC-F01B-47AD-B5ED-2617A50715F8}" type="slidenum">
              <a:rPr lang="en-US" altLang="zh-CN" sz="1200" smtClean="0">
                <a:solidFill>
                  <a:schemeClr val="bg1"/>
                </a:solidFill>
                <a:ea typeface="楷体_GB2312" pitchFamily="49" charset="-122"/>
              </a:rPr>
              <a:pPr/>
              <a:t>26</a:t>
            </a:fld>
            <a:endParaRPr lang="en-US" altLang="zh-CN" sz="1200" smtClean="0">
              <a:solidFill>
                <a:schemeClr val="bg1"/>
              </a:solidFill>
              <a:ea typeface="楷体_GB2312" pitchFamily="49" charset="-122"/>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345338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2018</a:t>
            </a:r>
            <a:r>
              <a:rPr lang="zh-CN" altLang="en-US" dirty="0" smtClean="0"/>
              <a:t>年</a:t>
            </a:r>
            <a:r>
              <a:rPr lang="en-US" altLang="zh-CN" dirty="0" smtClean="0"/>
              <a:t>1</a:t>
            </a:r>
            <a:r>
              <a:rPr lang="zh-CN" altLang="en-US" dirty="0" smtClean="0"/>
              <a:t>月</a:t>
            </a:r>
            <a:r>
              <a:rPr lang="en-US" altLang="zh-CN" dirty="0" smtClean="0"/>
              <a:t>2</a:t>
            </a:r>
            <a:r>
              <a:rPr lang="zh-CN" altLang="en-US" dirty="0" smtClean="0"/>
              <a:t>日开始，上证</a:t>
            </a:r>
            <a:r>
              <a:rPr lang="en-US" altLang="zh-CN" dirty="0" smtClean="0"/>
              <a:t>50ETF</a:t>
            </a:r>
            <a:r>
              <a:rPr lang="zh-CN" altLang="en-US" dirty="0" smtClean="0"/>
              <a:t>期权合约初始行权价格数量调整为</a:t>
            </a:r>
            <a:r>
              <a:rPr lang="en-US" altLang="zh-CN" dirty="0" smtClean="0"/>
              <a:t>9</a:t>
            </a:r>
            <a:r>
              <a:rPr lang="zh-CN" altLang="en-US" dirty="0" smtClean="0"/>
              <a:t>个</a:t>
            </a:r>
            <a:endParaRPr lang="zh-CN" altLang="en-US" dirty="0"/>
          </a:p>
        </p:txBody>
      </p:sp>
      <p:sp>
        <p:nvSpPr>
          <p:cNvPr id="4" name="灯片编号占位符 3"/>
          <p:cNvSpPr>
            <a:spLocks noGrp="1"/>
          </p:cNvSpPr>
          <p:nvPr>
            <p:ph type="sldNum" sz="quarter" idx="10"/>
          </p:nvPr>
        </p:nvSpPr>
        <p:spPr/>
        <p:txBody>
          <a:bodyPr/>
          <a:lstStyle/>
          <a:p>
            <a:pPr>
              <a:defRPr/>
            </a:pPr>
            <a:fld id="{60F9D7AC-4A83-459D-922B-F5B3C088F9EA}" type="slidenum">
              <a:rPr lang="zh-CN" altLang="en-US" smtClean="0"/>
              <a:pPr>
                <a:defRPr/>
              </a:pPr>
              <a:t>27</a:t>
            </a:fld>
            <a:endParaRPr lang="en-US" altLang="zh-CN"/>
          </a:p>
        </p:txBody>
      </p:sp>
    </p:spTree>
    <p:extLst>
      <p:ext uri="{BB962C8B-B14F-4D97-AF65-F5344CB8AC3E}">
        <p14:creationId xmlns:p14="http://schemas.microsoft.com/office/powerpoint/2010/main" val="412300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9F739F3E-DA2E-4895-842D-01ACF6819B2A}" type="slidenum">
              <a:rPr lang="en-US" altLang="zh-CN" sz="1200" smtClean="0">
                <a:solidFill>
                  <a:schemeClr val="bg1"/>
                </a:solidFill>
                <a:ea typeface="楷体_GB2312" pitchFamily="49" charset="-122"/>
              </a:rPr>
              <a:pPr/>
              <a:t>31</a:t>
            </a:fld>
            <a:endParaRPr lang="en-US" altLang="zh-CN" sz="1200" smtClean="0">
              <a:solidFill>
                <a:schemeClr val="bg1"/>
              </a:solidFill>
              <a:ea typeface="楷体_GB2312" pitchFamily="49" charset="-122"/>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702894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6265923D-0A0A-4503-8994-48F33121FEB7}" type="slidenum">
              <a:rPr lang="en-US" altLang="zh-CN" sz="1200" smtClean="0">
                <a:solidFill>
                  <a:schemeClr val="bg1"/>
                </a:solidFill>
                <a:ea typeface="楷体_GB2312" pitchFamily="49" charset="-122"/>
              </a:rPr>
              <a:pPr/>
              <a:t>32</a:t>
            </a:fld>
            <a:endParaRPr lang="en-US" altLang="zh-CN" sz="1200" smtClean="0">
              <a:solidFill>
                <a:schemeClr val="bg1"/>
              </a:solidFill>
              <a:ea typeface="楷体_GB2312" pitchFamily="49" charset="-122"/>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659197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630D08DD-425C-488B-A5A0-734A792CA3C3}" type="slidenum">
              <a:rPr lang="en-US" altLang="zh-CN" sz="1200" smtClean="0">
                <a:solidFill>
                  <a:schemeClr val="bg1"/>
                </a:solidFill>
                <a:ea typeface="楷体_GB2312" pitchFamily="49" charset="-122"/>
              </a:rPr>
              <a:pPr/>
              <a:t>33</a:t>
            </a:fld>
            <a:endParaRPr lang="en-US" altLang="zh-CN" sz="1200" smtClean="0">
              <a:solidFill>
                <a:schemeClr val="bg1"/>
              </a:solidFill>
              <a:ea typeface="楷体_GB2312" pitchFamily="49" charset="-122"/>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60752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2232F123-D02C-41E6-8F43-B4825595723B}" type="slidenum">
              <a:rPr lang="en-US" altLang="zh-CN" sz="1200" smtClean="0">
                <a:solidFill>
                  <a:schemeClr val="bg1"/>
                </a:solidFill>
                <a:ea typeface="楷体_GB2312" pitchFamily="49" charset="-122"/>
              </a:rPr>
              <a:pPr/>
              <a:t>4</a:t>
            </a:fld>
            <a:endParaRPr lang="en-US" altLang="zh-CN" sz="1200" smtClean="0">
              <a:solidFill>
                <a:schemeClr val="bg1"/>
              </a:solidFill>
              <a:ea typeface="楷体_GB2312" pitchFamily="49" charset="-122"/>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84349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B3D695D5-2E93-4A52-ACDC-7FC157B9AF71}" type="slidenum">
              <a:rPr lang="en-US" altLang="zh-CN" sz="1200" b="0">
                <a:solidFill>
                  <a:schemeClr val="bg1"/>
                </a:solidFill>
                <a:ea typeface="楷体_GB2312" pitchFamily="49" charset="-122"/>
              </a:rPr>
              <a:pPr/>
              <a:t>39</a:t>
            </a:fld>
            <a:endParaRPr lang="en-US" altLang="zh-CN" sz="1200" b="0">
              <a:solidFill>
                <a:schemeClr val="bg1"/>
              </a:solidFill>
              <a:ea typeface="楷体_GB2312" pitchFamily="49" charset="-122"/>
            </a:endParaRPr>
          </a:p>
        </p:txBody>
      </p:sp>
      <p:sp>
        <p:nvSpPr>
          <p:cNvPr id="173059" name="Rectangle 1026"/>
          <p:cNvSpPr>
            <a:spLocks noGrp="1" noRot="1" noChangeAspect="1" noChangeArrowheads="1" noTextEdit="1"/>
          </p:cNvSpPr>
          <p:nvPr>
            <p:ph type="sldImg"/>
          </p:nvPr>
        </p:nvSpPr>
        <p:spPr>
          <a:ln/>
        </p:spPr>
      </p:sp>
      <p:sp>
        <p:nvSpPr>
          <p:cNvPr id="173060"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extLst>
      <p:ext uri="{BB962C8B-B14F-4D97-AF65-F5344CB8AC3E}">
        <p14:creationId xmlns:p14="http://schemas.microsoft.com/office/powerpoint/2010/main" val="576223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ED2D455C-3F81-4487-B4ED-6D87341D99DB}" type="slidenum">
              <a:rPr lang="en-US" altLang="zh-CN" sz="1300" smtClean="0">
                <a:solidFill>
                  <a:schemeClr val="bg1"/>
                </a:solidFill>
                <a:ea typeface="楷体_GB2312" pitchFamily="49" charset="-122"/>
              </a:rPr>
              <a:pPr/>
              <a:t>40</a:t>
            </a:fld>
            <a:endParaRPr lang="en-US" altLang="zh-CN" sz="1300" smtClean="0">
              <a:solidFill>
                <a:schemeClr val="bg1"/>
              </a:solidFill>
              <a:ea typeface="楷体_GB2312" pitchFamily="49" charset="-122"/>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758449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FD816577-7912-4E60-8476-D010088E44ED}" type="slidenum">
              <a:rPr lang="en-US" altLang="zh-CN" sz="1200" b="0">
                <a:solidFill>
                  <a:schemeClr val="bg1"/>
                </a:solidFill>
                <a:ea typeface="楷体_GB2312" pitchFamily="49" charset="-122"/>
              </a:rPr>
              <a:pPr/>
              <a:t>42</a:t>
            </a:fld>
            <a:endParaRPr lang="en-US" altLang="zh-CN" sz="1200" b="0">
              <a:solidFill>
                <a:schemeClr val="bg1"/>
              </a:solidFill>
              <a:ea typeface="楷体_GB2312" pitchFamily="49" charset="-122"/>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573569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1A679AA4-75E5-4B8D-B9D5-8EBB19FEA5AD}" type="slidenum">
              <a:rPr lang="en-US" altLang="zh-CN" sz="1200" b="0">
                <a:solidFill>
                  <a:schemeClr val="bg1"/>
                </a:solidFill>
                <a:ea typeface="楷体_GB2312" pitchFamily="49" charset="-122"/>
              </a:rPr>
              <a:pPr/>
              <a:t>43</a:t>
            </a:fld>
            <a:endParaRPr lang="en-US" altLang="zh-CN" sz="1200" b="0">
              <a:solidFill>
                <a:schemeClr val="bg1"/>
              </a:solidFill>
              <a:ea typeface="楷体_GB2312" pitchFamily="49" charset="-122"/>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8919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5A1002D7-E994-4675-AB22-79EC43E5CF0C}" type="slidenum">
              <a:rPr lang="en-US" altLang="zh-CN" sz="1200" b="0">
                <a:solidFill>
                  <a:schemeClr val="bg1"/>
                </a:solidFill>
                <a:ea typeface="楷体_GB2312" pitchFamily="49" charset="-122"/>
              </a:rPr>
              <a:pPr/>
              <a:t>44</a:t>
            </a:fld>
            <a:endParaRPr lang="en-US" altLang="zh-CN" sz="1200" b="0">
              <a:solidFill>
                <a:schemeClr val="bg1"/>
              </a:solidFill>
              <a:ea typeface="楷体_GB2312" pitchFamily="49" charset="-122"/>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880904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A1958FA1-EAC6-4C7B-9DD1-1B0DEEEF6827}" type="slidenum">
              <a:rPr lang="en-US" altLang="zh-CN" sz="1300" smtClean="0">
                <a:solidFill>
                  <a:schemeClr val="bg1"/>
                </a:solidFill>
                <a:ea typeface="楷体_GB2312" pitchFamily="49" charset="-122"/>
              </a:rPr>
              <a:pPr/>
              <a:t>45</a:t>
            </a:fld>
            <a:endParaRPr lang="en-US" altLang="zh-CN" sz="1300" smtClean="0">
              <a:solidFill>
                <a:schemeClr val="bg1"/>
              </a:solidFill>
              <a:ea typeface="楷体_GB2312" pitchFamily="49" charset="-122"/>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805771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535AE159-514A-44E1-B5EE-36285F86D347}" type="slidenum">
              <a:rPr lang="en-US" altLang="zh-CN" sz="1200" b="0">
                <a:solidFill>
                  <a:schemeClr val="bg1"/>
                </a:solidFill>
                <a:ea typeface="楷体_GB2312" pitchFamily="49" charset="-122"/>
              </a:rPr>
              <a:pPr/>
              <a:t>49</a:t>
            </a:fld>
            <a:endParaRPr lang="en-US" altLang="zh-CN" sz="1200" b="0">
              <a:solidFill>
                <a:schemeClr val="bg1"/>
              </a:solidFill>
              <a:ea typeface="楷体_GB2312" pitchFamily="49" charset="-122"/>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561977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7B2B84AC-2101-4BE9-8A75-866F3BEB9AA4}" type="slidenum">
              <a:rPr lang="en-US" altLang="zh-CN" sz="1200" b="0">
                <a:solidFill>
                  <a:schemeClr val="bg1"/>
                </a:solidFill>
                <a:ea typeface="楷体_GB2312" pitchFamily="49" charset="-122"/>
              </a:rPr>
              <a:pPr/>
              <a:t>52</a:t>
            </a:fld>
            <a:endParaRPr lang="en-US" altLang="zh-CN" sz="1200" b="0">
              <a:solidFill>
                <a:schemeClr val="bg1"/>
              </a:solidFill>
              <a:ea typeface="楷体_GB2312" pitchFamily="49" charset="-122"/>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78101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211AD471-02AE-45A5-B901-23F678205B22}" type="slidenum">
              <a:rPr lang="en-US" altLang="zh-CN" sz="1200" b="0">
                <a:solidFill>
                  <a:schemeClr val="bg1"/>
                </a:solidFill>
                <a:ea typeface="楷体_GB2312" pitchFamily="49" charset="-122"/>
              </a:rPr>
              <a:pPr/>
              <a:t>53</a:t>
            </a:fld>
            <a:endParaRPr lang="en-US" altLang="zh-CN" sz="1200" b="0">
              <a:solidFill>
                <a:schemeClr val="bg1"/>
              </a:solidFill>
              <a:ea typeface="楷体_GB2312" pitchFamily="49" charset="-122"/>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绝对收益</a:t>
            </a:r>
            <a:r>
              <a:rPr lang="en-US" altLang="zh-CN" dirty="0" smtClean="0"/>
              <a:t>:</a:t>
            </a:r>
          </a:p>
          <a:p>
            <a:r>
              <a:rPr lang="zh-CN" altLang="en-US" dirty="0" smtClean="0"/>
              <a:t>时间：择时，预测能力，期权转移风险，</a:t>
            </a:r>
            <a:r>
              <a:rPr lang="en-US" altLang="zh-CN" dirty="0" smtClean="0"/>
              <a:t>CTA</a:t>
            </a:r>
          </a:p>
          <a:p>
            <a:r>
              <a:rPr lang="zh-CN" altLang="en-US" dirty="0" smtClean="0"/>
              <a:t>空间：组合，选股能力，组合分散风险，共同基金</a:t>
            </a:r>
            <a:endParaRPr lang="en-US" altLang="zh-CN" dirty="0" smtClean="0"/>
          </a:p>
          <a:p>
            <a:r>
              <a:rPr lang="zh-CN" altLang="en-US" dirty="0" smtClean="0"/>
              <a:t>相对收益：</a:t>
            </a:r>
            <a:endParaRPr lang="en-US" altLang="zh-CN" dirty="0" smtClean="0"/>
          </a:p>
          <a:p>
            <a:r>
              <a:rPr lang="zh-CN" altLang="en-US" dirty="0" smtClean="0"/>
              <a:t>时空：偏离，套利和对冲，组合对冲风险，对冲基金</a:t>
            </a:r>
          </a:p>
          <a:p>
            <a:pPr eaLnBrk="1" hangingPunct="1"/>
            <a:endParaRPr lang="zh-CN" altLang="zh-CN" dirty="0" smtClean="0"/>
          </a:p>
        </p:txBody>
      </p:sp>
    </p:spTree>
    <p:extLst>
      <p:ext uri="{BB962C8B-B14F-4D97-AF65-F5344CB8AC3E}">
        <p14:creationId xmlns:p14="http://schemas.microsoft.com/office/powerpoint/2010/main" val="28534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9A144BC9-DE42-48CE-A413-71C27B82D952}" type="slidenum">
              <a:rPr lang="en-US" altLang="zh-CN" sz="1200" b="0">
                <a:solidFill>
                  <a:schemeClr val="bg1"/>
                </a:solidFill>
                <a:ea typeface="楷体_GB2312" pitchFamily="49" charset="-122"/>
              </a:rPr>
              <a:pPr/>
              <a:t>54</a:t>
            </a:fld>
            <a:endParaRPr lang="en-US" altLang="zh-CN" sz="1200" b="0">
              <a:solidFill>
                <a:schemeClr val="bg1"/>
              </a:solidFill>
              <a:ea typeface="楷体_GB2312" pitchFamily="49" charset="-122"/>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204074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C40C7288-EAFD-45A6-B1D0-0F8D52EC289E}" type="slidenum">
              <a:rPr lang="en-US" altLang="zh-CN" sz="1200" smtClean="0">
                <a:solidFill>
                  <a:schemeClr val="bg1"/>
                </a:solidFill>
                <a:ea typeface="楷体_GB2312" pitchFamily="49" charset="-122"/>
              </a:rPr>
              <a:pPr/>
              <a:t>5</a:t>
            </a:fld>
            <a:endParaRPr lang="en-US" altLang="zh-CN" sz="1200" smtClean="0">
              <a:solidFill>
                <a:schemeClr val="bg1"/>
              </a:solidFill>
              <a:ea typeface="楷体_GB2312" pitchFamily="49" charset="-122"/>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3741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886BCA0F-E571-4DBD-8F95-80F096C8B065}" type="slidenum">
              <a:rPr lang="en-US" altLang="zh-CN" sz="1200" b="0">
                <a:solidFill>
                  <a:schemeClr val="bg1"/>
                </a:solidFill>
                <a:ea typeface="楷体_GB2312" pitchFamily="49" charset="-122"/>
              </a:rPr>
              <a:pPr/>
              <a:t>57</a:t>
            </a:fld>
            <a:endParaRPr lang="en-US" altLang="zh-CN" sz="1200" b="0">
              <a:solidFill>
                <a:schemeClr val="bg1"/>
              </a:solidFill>
              <a:ea typeface="楷体_GB2312" pitchFamily="49" charset="-122"/>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36203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886BCA0F-E571-4DBD-8F95-80F096C8B065}" type="slidenum">
              <a:rPr lang="en-US" altLang="zh-CN" sz="1200" b="0">
                <a:solidFill>
                  <a:schemeClr val="bg1"/>
                </a:solidFill>
                <a:ea typeface="楷体_GB2312" pitchFamily="49" charset="-122"/>
              </a:rPr>
              <a:pPr/>
              <a:t>58</a:t>
            </a:fld>
            <a:endParaRPr lang="en-US" altLang="zh-CN" sz="1200" b="0">
              <a:solidFill>
                <a:schemeClr val="bg1"/>
              </a:solidFill>
              <a:ea typeface="楷体_GB2312" pitchFamily="49" charset="-122"/>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10100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E311E1AD-F93B-468E-A4A1-0AA4B56ECBDF}" type="slidenum">
              <a:rPr lang="en-US" altLang="zh-CN" sz="1300" smtClean="0">
                <a:solidFill>
                  <a:schemeClr val="bg1"/>
                </a:solidFill>
                <a:ea typeface="楷体_GB2312" pitchFamily="49" charset="-122"/>
              </a:rPr>
              <a:pPr/>
              <a:t>63</a:t>
            </a:fld>
            <a:endParaRPr lang="en-US" altLang="zh-CN" sz="1300" smtClean="0">
              <a:solidFill>
                <a:schemeClr val="bg1"/>
              </a:solidFill>
              <a:ea typeface="楷体_GB2312" pitchFamily="49" charset="-122"/>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882837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7D1A9362-0CA3-4C8F-BEE7-D87A946AF5FC}" type="slidenum">
              <a:rPr lang="en-US" altLang="zh-CN" sz="1300" smtClean="0">
                <a:solidFill>
                  <a:schemeClr val="bg1"/>
                </a:solidFill>
                <a:ea typeface="楷体_GB2312" pitchFamily="49" charset="-122"/>
              </a:rPr>
              <a:pPr/>
              <a:t>64</a:t>
            </a:fld>
            <a:endParaRPr lang="en-US" altLang="zh-CN" sz="1300" smtClean="0">
              <a:solidFill>
                <a:schemeClr val="bg1"/>
              </a:solidFill>
              <a:ea typeface="楷体_GB2312" pitchFamily="49" charset="-122"/>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652229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74E812EF-9305-49EC-B6A9-1F2ACB80A617}" type="slidenum">
              <a:rPr lang="en-US" altLang="zh-CN" sz="1300" smtClean="0">
                <a:solidFill>
                  <a:schemeClr val="bg1"/>
                </a:solidFill>
                <a:ea typeface="楷体_GB2312" pitchFamily="49" charset="-122"/>
              </a:rPr>
              <a:pPr/>
              <a:t>65</a:t>
            </a:fld>
            <a:endParaRPr lang="en-US" altLang="zh-CN" sz="1300" smtClean="0">
              <a:solidFill>
                <a:schemeClr val="bg1"/>
              </a:solidFill>
              <a:ea typeface="楷体_GB2312" pitchFamily="49" charset="-122"/>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89726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0383EF7D-E7EF-41B0-97F9-077A6F3623EB}" type="slidenum">
              <a:rPr lang="en-US" altLang="zh-CN" sz="1300" smtClean="0">
                <a:solidFill>
                  <a:schemeClr val="bg1"/>
                </a:solidFill>
                <a:ea typeface="楷体_GB2312" pitchFamily="49" charset="-122"/>
              </a:rPr>
              <a:pPr/>
              <a:t>66</a:t>
            </a:fld>
            <a:endParaRPr lang="en-US" altLang="zh-CN" sz="1300" smtClean="0">
              <a:solidFill>
                <a:schemeClr val="bg1"/>
              </a:solidFill>
              <a:ea typeface="楷体_GB2312" pitchFamily="49" charset="-122"/>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29017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E62D85A3-761C-4FBF-A71F-629A66198EEE}" type="slidenum">
              <a:rPr lang="en-US" altLang="zh-CN" sz="1300" smtClean="0">
                <a:solidFill>
                  <a:schemeClr val="bg1"/>
                </a:solidFill>
                <a:ea typeface="楷体_GB2312" pitchFamily="49" charset="-122"/>
              </a:rPr>
              <a:pPr/>
              <a:t>67</a:t>
            </a:fld>
            <a:endParaRPr lang="en-US" altLang="zh-CN" sz="1300" smtClean="0">
              <a:solidFill>
                <a:schemeClr val="bg1"/>
              </a:solidFill>
              <a:ea typeface="楷体_GB2312" pitchFamily="49" charset="-122"/>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684904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468E1522-747D-4C7E-B7F6-9CFC7D1A7E6A}" type="slidenum">
              <a:rPr lang="en-US" altLang="zh-CN" sz="1300" smtClean="0">
                <a:solidFill>
                  <a:schemeClr val="bg1"/>
                </a:solidFill>
                <a:ea typeface="楷体_GB2312" pitchFamily="49" charset="-122"/>
              </a:rPr>
              <a:pPr/>
              <a:t>68</a:t>
            </a:fld>
            <a:endParaRPr lang="en-US" altLang="zh-CN" sz="1300" smtClean="0">
              <a:solidFill>
                <a:schemeClr val="bg1"/>
              </a:solidFill>
              <a:ea typeface="楷体_GB2312" pitchFamily="49" charset="-122"/>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00268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5F8AE5BC-499F-4152-B91A-15BE57790B42}" type="slidenum">
              <a:rPr lang="en-US" altLang="zh-CN" sz="1300" smtClean="0">
                <a:solidFill>
                  <a:schemeClr val="bg1"/>
                </a:solidFill>
                <a:ea typeface="楷体_GB2312" pitchFamily="49" charset="-122"/>
              </a:rPr>
              <a:pPr/>
              <a:t>70</a:t>
            </a:fld>
            <a:endParaRPr lang="en-US" altLang="zh-CN" sz="1300" smtClean="0">
              <a:solidFill>
                <a:schemeClr val="bg1"/>
              </a:solidFill>
              <a:ea typeface="楷体_GB2312" pitchFamily="49" charset="-122"/>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773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8894C06C-C4A9-48EB-9893-498222D7B423}" type="slidenum">
              <a:rPr lang="en-US" altLang="zh-CN" sz="1300" smtClean="0">
                <a:solidFill>
                  <a:schemeClr val="bg1"/>
                </a:solidFill>
                <a:ea typeface="楷体_GB2312" pitchFamily="49" charset="-122"/>
              </a:rPr>
              <a:pPr/>
              <a:t>71</a:t>
            </a:fld>
            <a:endParaRPr lang="en-US" altLang="zh-CN" sz="1300" smtClean="0">
              <a:solidFill>
                <a:schemeClr val="bg1"/>
              </a:solidFill>
              <a:ea typeface="楷体_GB2312" pitchFamily="49" charset="-122"/>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16018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4713DF2B-A29C-4A9C-BF86-B5B02861D7DA}" type="slidenum">
              <a:rPr lang="en-US" altLang="zh-CN" sz="1200" smtClean="0">
                <a:solidFill>
                  <a:schemeClr val="bg1"/>
                </a:solidFill>
                <a:ea typeface="楷体_GB2312" pitchFamily="49" charset="-122"/>
              </a:rPr>
              <a:pPr/>
              <a:t>6</a:t>
            </a:fld>
            <a:endParaRPr lang="en-US" altLang="zh-CN" sz="1200" smtClean="0">
              <a:solidFill>
                <a:schemeClr val="bg1"/>
              </a:solidFill>
              <a:ea typeface="楷体_GB2312" pitchFamily="49" charset="-122"/>
            </a:endParaRPr>
          </a:p>
        </p:txBody>
      </p:sp>
      <p:sp>
        <p:nvSpPr>
          <p:cNvPr id="12291" name="Rectangle 2"/>
          <p:cNvSpPr>
            <a:spLocks noGrp="1" noRot="1" noChangeAspect="1" noChangeArrowheads="1" noTextEdit="1"/>
          </p:cNvSpPr>
          <p:nvPr>
            <p:ph type="sldImg"/>
          </p:nvPr>
        </p:nvSpPr>
        <p:spPr>
          <a:xfrm>
            <a:off x="1141413" y="685800"/>
            <a:ext cx="4572000" cy="3429000"/>
          </a:xfrm>
          <a:ln/>
        </p:spPr>
      </p:sp>
      <p:sp>
        <p:nvSpPr>
          <p:cNvPr id="12292"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134151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CB5CE0F4-8E58-4B71-9350-53A3C5EE95A8}" type="slidenum">
              <a:rPr lang="en-US" altLang="zh-CN" sz="1300" smtClean="0">
                <a:solidFill>
                  <a:schemeClr val="bg1"/>
                </a:solidFill>
                <a:ea typeface="楷体_GB2312" pitchFamily="49" charset="-122"/>
              </a:rPr>
              <a:pPr/>
              <a:t>72</a:t>
            </a:fld>
            <a:endParaRPr lang="en-US" altLang="zh-CN" sz="1300" smtClean="0">
              <a:solidFill>
                <a:schemeClr val="bg1"/>
              </a:solidFill>
              <a:ea typeface="楷体_GB2312" pitchFamily="49" charset="-122"/>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r>
              <a:rPr lang="en-US" altLang="zh-CN" smtClean="0"/>
              <a:t>h=\frac{\partial{c}}{\partial{s}} delta ratio</a:t>
            </a:r>
          </a:p>
        </p:txBody>
      </p:sp>
    </p:spTree>
    <p:extLst>
      <p:ext uri="{BB962C8B-B14F-4D97-AF65-F5344CB8AC3E}">
        <p14:creationId xmlns:p14="http://schemas.microsoft.com/office/powerpoint/2010/main" val="2917210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A61F7179-92A2-40BF-B235-1CDCEE2495DE}" type="slidenum">
              <a:rPr lang="en-US" altLang="zh-CN" sz="1300" smtClean="0">
                <a:solidFill>
                  <a:schemeClr val="bg1"/>
                </a:solidFill>
                <a:ea typeface="楷体_GB2312" pitchFamily="49" charset="-122"/>
              </a:rPr>
              <a:pPr/>
              <a:t>73</a:t>
            </a:fld>
            <a:endParaRPr lang="en-US" altLang="zh-CN" sz="1300" smtClean="0">
              <a:solidFill>
                <a:schemeClr val="bg1"/>
              </a:solidFill>
              <a:ea typeface="楷体_GB2312" pitchFamily="49" charset="-122"/>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03702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719E8773-90B8-422B-9EE1-938D785C5D4F}" type="slidenum">
              <a:rPr lang="en-US" altLang="zh-CN" sz="1300" smtClean="0">
                <a:solidFill>
                  <a:schemeClr val="bg1"/>
                </a:solidFill>
                <a:ea typeface="楷体_GB2312" pitchFamily="49" charset="-122"/>
              </a:rPr>
              <a:pPr/>
              <a:t>74</a:t>
            </a:fld>
            <a:endParaRPr lang="en-US" altLang="zh-CN" sz="1300" smtClean="0">
              <a:solidFill>
                <a:schemeClr val="bg1"/>
              </a:solidFill>
              <a:ea typeface="楷体_GB2312" pitchFamily="49" charset="-122"/>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58421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5B197F30-616A-46BE-A186-F445D0BCDABD}" type="slidenum">
              <a:rPr lang="en-US" altLang="zh-CN" sz="1300" smtClean="0">
                <a:solidFill>
                  <a:schemeClr val="bg1"/>
                </a:solidFill>
                <a:ea typeface="楷体_GB2312" pitchFamily="49" charset="-122"/>
              </a:rPr>
              <a:pPr/>
              <a:t>75</a:t>
            </a:fld>
            <a:endParaRPr lang="en-US" altLang="zh-CN" sz="1300" smtClean="0">
              <a:solidFill>
                <a:schemeClr val="bg1"/>
              </a:solidFill>
              <a:ea typeface="楷体_GB2312" pitchFamily="49" charset="-122"/>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648771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6B77C881-BF15-47DD-AC2C-6C5DDF5CB83D}" type="slidenum">
              <a:rPr lang="en-US" altLang="zh-CN" sz="1300" smtClean="0">
                <a:solidFill>
                  <a:schemeClr val="bg1"/>
                </a:solidFill>
                <a:ea typeface="楷体_GB2312" pitchFamily="49" charset="-122"/>
              </a:rPr>
              <a:pPr/>
              <a:t>76</a:t>
            </a:fld>
            <a:endParaRPr lang="en-US" altLang="zh-CN" sz="1300" smtClean="0">
              <a:solidFill>
                <a:schemeClr val="bg1"/>
              </a:solidFill>
              <a:ea typeface="楷体_GB2312" pitchFamily="49" charset="-122"/>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066662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3A45E934-94D1-4AB0-80CB-43709A246C1D}" type="slidenum">
              <a:rPr lang="en-US" altLang="zh-CN" sz="1300" smtClean="0">
                <a:solidFill>
                  <a:schemeClr val="bg1"/>
                </a:solidFill>
                <a:ea typeface="楷体_GB2312" pitchFamily="49" charset="-122"/>
              </a:rPr>
              <a:pPr/>
              <a:t>77</a:t>
            </a:fld>
            <a:endParaRPr lang="en-US" altLang="zh-CN" sz="1300" smtClean="0">
              <a:solidFill>
                <a:schemeClr val="bg1"/>
              </a:solidFill>
              <a:ea typeface="楷体_GB2312" pitchFamily="49" charset="-122"/>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26974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40A53019-FF8C-43D0-8FA1-93E1C6450F5F}" type="slidenum">
              <a:rPr lang="en-US" altLang="zh-CN" sz="1300" smtClean="0">
                <a:solidFill>
                  <a:schemeClr val="bg1"/>
                </a:solidFill>
                <a:ea typeface="楷体_GB2312" pitchFamily="49" charset="-122"/>
              </a:rPr>
              <a:pPr/>
              <a:t>78</a:t>
            </a:fld>
            <a:endParaRPr lang="en-US" altLang="zh-CN" sz="1300" smtClean="0">
              <a:solidFill>
                <a:schemeClr val="bg1"/>
              </a:solidFill>
              <a:ea typeface="楷体_GB2312" pitchFamily="49" charset="-122"/>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13646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2A5DF54D-8983-4EA5-AB53-B4C4D83106C4}" type="slidenum">
              <a:rPr lang="en-US" altLang="zh-CN" sz="1300" smtClean="0">
                <a:solidFill>
                  <a:schemeClr val="bg1"/>
                </a:solidFill>
                <a:ea typeface="楷体_GB2312" pitchFamily="49" charset="-122"/>
              </a:rPr>
              <a:pPr/>
              <a:t>79</a:t>
            </a:fld>
            <a:endParaRPr lang="en-US" altLang="zh-CN" sz="1300" smtClean="0">
              <a:solidFill>
                <a:schemeClr val="bg1"/>
              </a:solidFill>
              <a:ea typeface="楷体_GB2312" pitchFamily="49" charset="-122"/>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61174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45C553FC-1959-403B-A413-39174A139EF8}" type="slidenum">
              <a:rPr lang="en-US" altLang="zh-CN" sz="1300" smtClean="0">
                <a:solidFill>
                  <a:schemeClr val="bg1"/>
                </a:solidFill>
                <a:ea typeface="楷体_GB2312" pitchFamily="49" charset="-122"/>
              </a:rPr>
              <a:pPr/>
              <a:t>86</a:t>
            </a:fld>
            <a:endParaRPr lang="en-US" altLang="zh-CN" sz="1300" smtClean="0">
              <a:solidFill>
                <a:schemeClr val="bg1"/>
              </a:solidFill>
              <a:ea typeface="楷体_GB2312" pitchFamily="49" charset="-122"/>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79953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27E7A39A-223B-4A03-87CE-25C3B644BBDE}" type="slidenum">
              <a:rPr lang="en-US" altLang="zh-CN" sz="1300" smtClean="0">
                <a:solidFill>
                  <a:schemeClr val="bg1"/>
                </a:solidFill>
                <a:ea typeface="楷体_GB2312" pitchFamily="49" charset="-122"/>
              </a:rPr>
              <a:pPr/>
              <a:t>87</a:t>
            </a:fld>
            <a:endParaRPr lang="en-US" altLang="zh-CN" sz="1300" smtClean="0">
              <a:solidFill>
                <a:schemeClr val="bg1"/>
              </a:solidFill>
              <a:ea typeface="楷体_GB2312" pitchFamily="49" charset="-122"/>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938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80DEF012-E644-4639-B720-CF0377B3EE30}" type="slidenum">
              <a:rPr lang="en-US" altLang="zh-CN" sz="1200" smtClean="0">
                <a:solidFill>
                  <a:schemeClr val="bg1"/>
                </a:solidFill>
                <a:ea typeface="楷体_GB2312" pitchFamily="49" charset="-122"/>
              </a:rPr>
              <a:pPr/>
              <a:t>7</a:t>
            </a:fld>
            <a:endParaRPr lang="en-US" altLang="zh-CN" sz="1200" smtClean="0">
              <a:solidFill>
                <a:schemeClr val="bg1"/>
              </a:solidFill>
              <a:ea typeface="楷体_GB2312" pitchFamily="49" charset="-122"/>
            </a:endParaRPr>
          </a:p>
        </p:txBody>
      </p:sp>
      <p:sp>
        <p:nvSpPr>
          <p:cNvPr id="14339" name="Rectangle 2"/>
          <p:cNvSpPr>
            <a:spLocks noGrp="1" noRot="1" noChangeAspect="1" noChangeArrowheads="1" noTextEdit="1"/>
          </p:cNvSpPr>
          <p:nvPr>
            <p:ph type="sldImg"/>
          </p:nvPr>
        </p:nvSpPr>
        <p:spPr>
          <a:xfrm>
            <a:off x="1141413" y="685800"/>
            <a:ext cx="4572000" cy="3429000"/>
          </a:xfrm>
          <a:ln/>
        </p:spPr>
      </p:sp>
      <p:sp>
        <p:nvSpPr>
          <p:cNvPr id="14340"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9263298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5AD1152A-4698-4486-A0C8-B9030D587CBD}" type="slidenum">
              <a:rPr lang="en-US" altLang="zh-CN" sz="1300" smtClean="0">
                <a:solidFill>
                  <a:schemeClr val="bg1"/>
                </a:solidFill>
                <a:ea typeface="楷体_GB2312" pitchFamily="49" charset="-122"/>
              </a:rPr>
              <a:pPr/>
              <a:t>88</a:t>
            </a:fld>
            <a:endParaRPr lang="en-US" altLang="zh-CN" sz="1300" smtClean="0">
              <a:solidFill>
                <a:schemeClr val="bg1"/>
              </a:solidFill>
              <a:ea typeface="楷体_GB2312" pitchFamily="49" charset="-122"/>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8885176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EB1B6B29-F83B-4D45-BF4F-FEDE09959835}" type="slidenum">
              <a:rPr lang="en-US" altLang="zh-CN" sz="1300" smtClean="0">
                <a:solidFill>
                  <a:schemeClr val="bg1"/>
                </a:solidFill>
                <a:ea typeface="楷体_GB2312" pitchFamily="49" charset="-122"/>
              </a:rPr>
              <a:pPr/>
              <a:t>89</a:t>
            </a:fld>
            <a:endParaRPr lang="en-US" altLang="zh-CN" sz="1300" smtClean="0">
              <a:solidFill>
                <a:schemeClr val="bg1"/>
              </a:solidFill>
              <a:ea typeface="楷体_GB2312" pitchFamily="49" charset="-122"/>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92317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1FB430C4-6C7C-41CA-91FD-0B7EFA0A27C3}" type="slidenum">
              <a:rPr lang="en-US" altLang="zh-CN" sz="1300" smtClean="0">
                <a:solidFill>
                  <a:schemeClr val="bg1"/>
                </a:solidFill>
                <a:ea typeface="楷体_GB2312" pitchFamily="49" charset="-122"/>
              </a:rPr>
              <a:pPr/>
              <a:t>90</a:t>
            </a:fld>
            <a:endParaRPr lang="en-US" altLang="zh-CN" sz="1300" smtClean="0">
              <a:solidFill>
                <a:schemeClr val="bg1"/>
              </a:solidFill>
              <a:ea typeface="楷体_GB2312" pitchFamily="49" charset="-122"/>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5803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63113DD4-4910-45B0-B2E9-897696CA0358}" type="slidenum">
              <a:rPr lang="en-US" altLang="zh-CN" sz="1300" smtClean="0">
                <a:solidFill>
                  <a:schemeClr val="bg1"/>
                </a:solidFill>
                <a:ea typeface="楷体_GB2312" pitchFamily="49" charset="-122"/>
              </a:rPr>
              <a:pPr/>
              <a:t>91</a:t>
            </a:fld>
            <a:endParaRPr lang="en-US" altLang="zh-CN" sz="1300" smtClean="0">
              <a:solidFill>
                <a:schemeClr val="bg1"/>
              </a:solidFill>
              <a:ea typeface="楷体_GB2312" pitchFamily="49" charset="-122"/>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9153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55AD2067-2A24-49B4-B27E-6A1C0FBAC75D}" type="slidenum">
              <a:rPr lang="en-US" altLang="zh-CN" sz="1300" smtClean="0">
                <a:solidFill>
                  <a:schemeClr val="bg1"/>
                </a:solidFill>
                <a:ea typeface="楷体_GB2312" pitchFamily="49" charset="-122"/>
              </a:rPr>
              <a:pPr/>
              <a:t>92</a:t>
            </a:fld>
            <a:endParaRPr lang="en-US" altLang="zh-CN" sz="1300" smtClean="0">
              <a:solidFill>
                <a:schemeClr val="bg1"/>
              </a:solidFill>
              <a:ea typeface="楷体_GB2312" pitchFamily="49" charset="-122"/>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768086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C915F75E-EB29-405B-8D4E-0AF483200DDF}" type="slidenum">
              <a:rPr lang="en-US" altLang="zh-CN" sz="1300" smtClean="0">
                <a:solidFill>
                  <a:schemeClr val="bg1"/>
                </a:solidFill>
                <a:ea typeface="楷体_GB2312" pitchFamily="49" charset="-122"/>
              </a:rPr>
              <a:pPr/>
              <a:t>93</a:t>
            </a:fld>
            <a:endParaRPr lang="en-US" altLang="zh-CN" sz="1300" smtClean="0">
              <a:solidFill>
                <a:schemeClr val="bg1"/>
              </a:solidFill>
              <a:ea typeface="楷体_GB2312" pitchFamily="49" charset="-122"/>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706238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97BE63AE-DFD4-4119-85FC-63593B697E53}" type="slidenum">
              <a:rPr lang="en-US" altLang="zh-CN" sz="1200" b="0">
                <a:solidFill>
                  <a:schemeClr val="bg1"/>
                </a:solidFill>
                <a:ea typeface="楷体_GB2312" pitchFamily="49" charset="-122"/>
              </a:rPr>
              <a:pPr/>
              <a:t>94</a:t>
            </a:fld>
            <a:endParaRPr lang="en-US" altLang="zh-CN" sz="1200" b="0">
              <a:solidFill>
                <a:schemeClr val="bg1"/>
              </a:solidFill>
              <a:ea typeface="楷体_GB2312" pitchFamily="49" charset="-122"/>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79097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562588F0-2384-48FF-B148-F3546D00C7AF}" type="slidenum">
              <a:rPr lang="en-US" altLang="zh-CN" sz="1200" b="0">
                <a:solidFill>
                  <a:schemeClr val="bg1"/>
                </a:solidFill>
                <a:ea typeface="楷体_GB2312" pitchFamily="49" charset="-122"/>
              </a:rPr>
              <a:pPr/>
              <a:t>98</a:t>
            </a:fld>
            <a:endParaRPr lang="en-US" altLang="zh-CN" sz="1200" b="0">
              <a:solidFill>
                <a:schemeClr val="bg1"/>
              </a:solidFill>
              <a:ea typeface="楷体_GB2312" pitchFamily="49" charset="-122"/>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721534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BD13AAAC-12E6-4BC8-9CD4-B2F28077E17E}" type="slidenum">
              <a:rPr lang="en-US" altLang="zh-CN" sz="1200" b="0">
                <a:solidFill>
                  <a:schemeClr val="bg1"/>
                </a:solidFill>
                <a:ea typeface="楷体_GB2312" pitchFamily="49" charset="-122"/>
              </a:rPr>
              <a:pPr/>
              <a:t>99</a:t>
            </a:fld>
            <a:endParaRPr lang="en-US" altLang="zh-CN" sz="1200" b="0">
              <a:solidFill>
                <a:schemeClr val="bg1"/>
              </a:solidFill>
              <a:ea typeface="楷体_GB2312" pitchFamily="49" charset="-122"/>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123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defTabSz="962025">
              <a:defRPr sz="2000">
                <a:solidFill>
                  <a:schemeClr val="tx1"/>
                </a:solidFill>
                <a:latin typeface="Times New Roman" panose="02020603050405020304" pitchFamily="18" charset="0"/>
                <a:ea typeface="宋体" panose="02010600030101010101" pitchFamily="2" charset="-122"/>
              </a:defRPr>
            </a:lvl1pPr>
            <a:lvl2pPr marL="742950" indent="-285750" defTabSz="962025">
              <a:defRPr sz="2000">
                <a:solidFill>
                  <a:schemeClr val="tx1"/>
                </a:solidFill>
                <a:latin typeface="Times New Roman" panose="02020603050405020304" pitchFamily="18" charset="0"/>
                <a:ea typeface="宋体" panose="02010600030101010101" pitchFamily="2" charset="-122"/>
              </a:defRPr>
            </a:lvl2pPr>
            <a:lvl3pPr marL="1143000" indent="-228600" defTabSz="962025">
              <a:defRPr sz="2000">
                <a:solidFill>
                  <a:schemeClr val="tx1"/>
                </a:solidFill>
                <a:latin typeface="Times New Roman" panose="02020603050405020304" pitchFamily="18" charset="0"/>
                <a:ea typeface="宋体" panose="02010600030101010101" pitchFamily="2" charset="-122"/>
              </a:defRPr>
            </a:lvl3pPr>
            <a:lvl4pPr marL="1600200" indent="-228600" defTabSz="962025">
              <a:defRPr sz="2000">
                <a:solidFill>
                  <a:schemeClr val="tx1"/>
                </a:solidFill>
                <a:latin typeface="Times New Roman" panose="02020603050405020304" pitchFamily="18" charset="0"/>
                <a:ea typeface="宋体" panose="02010600030101010101" pitchFamily="2" charset="-122"/>
              </a:defRPr>
            </a:lvl4pPr>
            <a:lvl5pPr marL="2057400" indent="-228600" defTabSz="962025">
              <a:defRPr sz="2000">
                <a:solidFill>
                  <a:schemeClr val="tx1"/>
                </a:solidFill>
                <a:latin typeface="Times New Roman" panose="02020603050405020304" pitchFamily="18" charset="0"/>
                <a:ea typeface="宋体" panose="02010600030101010101" pitchFamily="2" charset="-122"/>
              </a:defRPr>
            </a:lvl5pPr>
            <a:lvl6pPr marL="25146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defTabSz="962025"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BBE2A6FB-9ECF-473F-8009-04D47B6957B9}" type="slidenum">
              <a:rPr lang="en-US" altLang="zh-CN" sz="1300" smtClean="0">
                <a:solidFill>
                  <a:schemeClr val="bg1"/>
                </a:solidFill>
                <a:ea typeface="楷体_GB2312" pitchFamily="49" charset="-122"/>
              </a:rPr>
              <a:pPr/>
              <a:t>100</a:t>
            </a:fld>
            <a:endParaRPr lang="en-US" altLang="zh-CN" sz="1300" smtClean="0">
              <a:solidFill>
                <a:schemeClr val="bg1"/>
              </a:solidFill>
              <a:ea typeface="楷体_GB2312" pitchFamily="49" charset="-122"/>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5295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7605D628-8521-490B-B26A-7B27DCA8F953}" type="slidenum">
              <a:rPr lang="en-US" altLang="zh-CN" sz="1200" smtClean="0">
                <a:solidFill>
                  <a:schemeClr val="bg1"/>
                </a:solidFill>
                <a:ea typeface="楷体_GB2312" pitchFamily="49" charset="-122"/>
              </a:rPr>
              <a:pPr/>
              <a:t>9</a:t>
            </a:fld>
            <a:endParaRPr lang="en-US" altLang="zh-CN" sz="1200" smtClean="0">
              <a:solidFill>
                <a:schemeClr val="bg1"/>
              </a:solidFill>
              <a:ea typeface="楷体_GB2312" pitchFamily="49" charset="-122"/>
            </a:endParaRPr>
          </a:p>
        </p:txBody>
      </p:sp>
      <p:sp>
        <p:nvSpPr>
          <p:cNvPr id="17411" name="Rectangle 2"/>
          <p:cNvSpPr>
            <a:spLocks noGrp="1" noRot="1" noChangeAspect="1" noChangeArrowheads="1" noTextEdit="1"/>
          </p:cNvSpPr>
          <p:nvPr>
            <p:ph type="sldImg"/>
          </p:nvPr>
        </p:nvSpPr>
        <p:spPr>
          <a:xfrm>
            <a:off x="1141413" y="685800"/>
            <a:ext cx="4572000" cy="3429000"/>
          </a:xfrm>
          <a:ln/>
        </p:spPr>
      </p:sp>
      <p:sp>
        <p:nvSpPr>
          <p:cNvPr id="17412"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20943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DA34847B-9F82-436C-AF32-CAFC57237030}" type="slidenum">
              <a:rPr lang="en-US" altLang="zh-CN" sz="1200" b="0">
                <a:solidFill>
                  <a:schemeClr val="bg1"/>
                </a:solidFill>
                <a:ea typeface="楷体_GB2312" pitchFamily="49" charset="-122"/>
              </a:rPr>
              <a:pPr/>
              <a:t>101</a:t>
            </a:fld>
            <a:endParaRPr lang="en-US" altLang="zh-CN" sz="1200" b="0">
              <a:solidFill>
                <a:schemeClr val="bg1"/>
              </a:solidFill>
              <a:ea typeface="楷体_GB2312" pitchFamily="49" charset="-122"/>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546949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8045">
              <a:defRPr sz="1800" b="1">
                <a:solidFill>
                  <a:schemeClr val="tx1"/>
                </a:solidFill>
                <a:latin typeface="Times New Roman" pitchFamily="18" charset="0"/>
                <a:ea typeface="宋体" pitchFamily="2" charset="-122"/>
              </a:defRPr>
            </a:lvl1pPr>
            <a:lvl2pPr marL="685817" indent="-263776" defTabSz="888045">
              <a:defRPr sz="1800" b="1">
                <a:solidFill>
                  <a:schemeClr val="tx1"/>
                </a:solidFill>
                <a:latin typeface="Times New Roman" pitchFamily="18" charset="0"/>
                <a:ea typeface="宋体" pitchFamily="2" charset="-122"/>
              </a:defRPr>
            </a:lvl2pPr>
            <a:lvl3pPr marL="1055103" indent="-211021" defTabSz="888045">
              <a:defRPr sz="1800" b="1">
                <a:solidFill>
                  <a:schemeClr val="tx1"/>
                </a:solidFill>
                <a:latin typeface="Times New Roman" pitchFamily="18" charset="0"/>
                <a:ea typeface="宋体" pitchFamily="2" charset="-122"/>
              </a:defRPr>
            </a:lvl3pPr>
            <a:lvl4pPr marL="1477145" indent="-211021" defTabSz="888045">
              <a:defRPr sz="1800" b="1">
                <a:solidFill>
                  <a:schemeClr val="tx1"/>
                </a:solidFill>
                <a:latin typeface="Times New Roman" pitchFamily="18" charset="0"/>
                <a:ea typeface="宋体" pitchFamily="2" charset="-122"/>
              </a:defRPr>
            </a:lvl4pPr>
            <a:lvl5pPr marL="1899186" indent="-211021" defTabSz="888045">
              <a:defRPr sz="1800" b="1">
                <a:solidFill>
                  <a:schemeClr val="tx1"/>
                </a:solidFill>
                <a:latin typeface="Times New Roman" pitchFamily="18" charset="0"/>
                <a:ea typeface="宋体" pitchFamily="2" charset="-122"/>
              </a:defRPr>
            </a:lvl5pPr>
            <a:lvl6pPr marL="2321227"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6pPr>
            <a:lvl7pPr marL="2743269"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7pPr>
            <a:lvl8pPr marL="3165310"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8pPr>
            <a:lvl9pPr marL="3587351" indent="-211021" algn="ctr" defTabSz="888045" eaLnBrk="0" fontAlgn="base" hangingPunct="0">
              <a:spcBef>
                <a:spcPct val="0"/>
              </a:spcBef>
              <a:spcAft>
                <a:spcPct val="0"/>
              </a:spcAft>
              <a:defRPr sz="1800" b="1">
                <a:solidFill>
                  <a:schemeClr val="tx1"/>
                </a:solidFill>
                <a:latin typeface="Times New Roman" pitchFamily="18" charset="0"/>
                <a:ea typeface="宋体" pitchFamily="2" charset="-122"/>
              </a:defRPr>
            </a:lvl9pPr>
          </a:lstStyle>
          <a:p>
            <a:fld id="{A5642965-8F64-4990-A725-A3A8D9514692}" type="slidenum">
              <a:rPr lang="en-US" altLang="zh-CN" sz="1200" b="0">
                <a:solidFill>
                  <a:schemeClr val="bg1"/>
                </a:solidFill>
                <a:ea typeface="楷体_GB2312" pitchFamily="49" charset="-122"/>
              </a:rPr>
              <a:pPr/>
              <a:t>102</a:t>
            </a:fld>
            <a:endParaRPr lang="en-US" altLang="zh-CN" sz="1200" b="0">
              <a:solidFill>
                <a:schemeClr val="bg1"/>
              </a:solidFill>
              <a:ea typeface="楷体_GB2312" pitchFamily="49" charset="-122"/>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5890427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a:ln/>
        </p:spPr>
      </p:sp>
      <p:sp>
        <p:nvSpPr>
          <p:cNvPr id="194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各种希腊字母</a:t>
            </a:r>
          </a:p>
        </p:txBody>
      </p:sp>
      <p:sp>
        <p:nvSpPr>
          <p:cNvPr id="194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FB9A666-B92D-4475-8138-9C23AD25F06B}" type="slidenum">
              <a:rPr lang="zh-CN" altLang="en-US" smtClean="0"/>
              <a:pPr>
                <a:spcBef>
                  <a:spcPct val="0"/>
                </a:spcBef>
              </a:pPr>
              <a:t>108</a:t>
            </a:fld>
            <a:endParaRPr lang="en-US" altLang="zh-CN" smtClean="0"/>
          </a:p>
        </p:txBody>
      </p:sp>
    </p:spTree>
    <p:extLst>
      <p:ext uri="{BB962C8B-B14F-4D97-AF65-F5344CB8AC3E}">
        <p14:creationId xmlns:p14="http://schemas.microsoft.com/office/powerpoint/2010/main" val="249105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r>
              <a:rPr lang="zh-CN" altLang="en-US" smtClean="0"/>
              <a:t>国内银行的黄金、外汇投资。</a:t>
            </a:r>
          </a:p>
          <a:p>
            <a:pPr eaLnBrk="1" hangingPunct="1"/>
            <a:endParaRPr lang="zh-CN" altLang="en-US" smtClean="0"/>
          </a:p>
        </p:txBody>
      </p:sp>
      <p:sp>
        <p:nvSpPr>
          <p:cNvPr id="19460" name="灯片编号占位符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7C3CDD60-0451-4711-84E9-DC7BE615AA34}" type="slidenum">
              <a:rPr lang="en-US" altLang="zh-CN" sz="1200" smtClean="0">
                <a:solidFill>
                  <a:schemeClr val="bg1"/>
                </a:solidFill>
                <a:ea typeface="楷体_GB2312" pitchFamily="49" charset="-122"/>
              </a:rPr>
              <a:pPr/>
              <a:t>10</a:t>
            </a:fld>
            <a:endParaRPr lang="en-US" altLang="zh-CN" sz="1200" smtClean="0">
              <a:solidFill>
                <a:schemeClr val="bg1"/>
              </a:solidFill>
              <a:ea typeface="楷体_GB2312" pitchFamily="49" charset="-122"/>
            </a:endParaRPr>
          </a:p>
        </p:txBody>
      </p:sp>
    </p:spTree>
    <p:extLst>
      <p:ext uri="{BB962C8B-B14F-4D97-AF65-F5344CB8AC3E}">
        <p14:creationId xmlns:p14="http://schemas.microsoft.com/office/powerpoint/2010/main" val="466166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8587BBDF-BC16-4730-B16A-F178153D97AC}" type="slidenum">
              <a:rPr lang="en-US" altLang="zh-CN" sz="1200" smtClean="0">
                <a:solidFill>
                  <a:schemeClr val="bg1"/>
                </a:solidFill>
                <a:ea typeface="楷体_GB2312" pitchFamily="49" charset="-122"/>
              </a:rPr>
              <a:pPr/>
              <a:t>12</a:t>
            </a:fld>
            <a:endParaRPr lang="en-US" altLang="zh-CN" sz="1200" smtClean="0">
              <a:solidFill>
                <a:schemeClr val="bg1"/>
              </a:solidFill>
              <a:ea typeface="楷体_GB2312" pitchFamily="49" charset="-122"/>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25979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defTabSz="887413">
              <a:defRPr sz="2000">
                <a:solidFill>
                  <a:schemeClr val="tx1"/>
                </a:solidFill>
                <a:latin typeface="Times New Roman" panose="02020603050405020304" pitchFamily="18" charset="0"/>
                <a:ea typeface="宋体" panose="02010600030101010101" pitchFamily="2" charset="-122"/>
              </a:defRPr>
            </a:lvl1pPr>
            <a:lvl2pPr marL="685800" indent="-263525" defTabSz="887413">
              <a:defRPr sz="2000">
                <a:solidFill>
                  <a:schemeClr val="tx1"/>
                </a:solidFill>
                <a:latin typeface="Times New Roman" panose="02020603050405020304" pitchFamily="18" charset="0"/>
                <a:ea typeface="宋体" panose="02010600030101010101" pitchFamily="2" charset="-122"/>
              </a:defRPr>
            </a:lvl2pPr>
            <a:lvl3pPr marL="1054100" indent="-209550" defTabSz="887413">
              <a:defRPr sz="2000">
                <a:solidFill>
                  <a:schemeClr val="tx1"/>
                </a:solidFill>
                <a:latin typeface="Times New Roman" panose="02020603050405020304" pitchFamily="18" charset="0"/>
                <a:ea typeface="宋体" panose="02010600030101010101" pitchFamily="2" charset="-122"/>
              </a:defRPr>
            </a:lvl3pPr>
            <a:lvl4pPr marL="1476375" indent="-209550" defTabSz="887413">
              <a:defRPr sz="2000">
                <a:solidFill>
                  <a:schemeClr val="tx1"/>
                </a:solidFill>
                <a:latin typeface="Times New Roman" panose="02020603050405020304" pitchFamily="18" charset="0"/>
                <a:ea typeface="宋体" panose="02010600030101010101" pitchFamily="2" charset="-122"/>
              </a:defRPr>
            </a:lvl4pPr>
            <a:lvl5pPr marL="1898650" indent="-209550" defTabSz="887413">
              <a:defRPr sz="20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fld id="{16630890-A18D-42E7-877C-42093C35B978}" type="slidenum">
              <a:rPr lang="en-US" altLang="zh-CN" sz="1200" smtClean="0">
                <a:solidFill>
                  <a:schemeClr val="bg1"/>
                </a:solidFill>
                <a:ea typeface="楷体_GB2312" pitchFamily="49" charset="-122"/>
              </a:rPr>
              <a:pPr/>
              <a:t>13</a:t>
            </a:fld>
            <a:endParaRPr lang="en-US" altLang="zh-CN" sz="1200" smtClean="0">
              <a:solidFill>
                <a:schemeClr val="bg1"/>
              </a:solidFill>
              <a:ea typeface="楷体_GB2312" pitchFamily="49" charset="-122"/>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type="none" w="lg" len="lg"/>
                <a:tailEnd type="none" w="lg" len="lg"/>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56323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 name="Group 2"/>
          <p:cNvGrpSpPr>
            <a:grpSpLocks/>
          </p:cNvGrpSpPr>
          <p:nvPr/>
        </p:nvGrpSpPr>
        <p:grpSpPr bwMode="auto">
          <a:xfrm>
            <a:off x="3175" y="4267200"/>
            <a:ext cx="9140825" cy="2590800"/>
            <a:chOff x="2" y="2688"/>
            <a:chExt cx="5758" cy="1632"/>
          </a:xfrm>
        </p:grpSpPr>
        <p:sp>
          <p:nvSpPr>
            <p:cNvPr id="4" name="Freeform 3"/>
            <p:cNvSpPr>
              <a:spLocks/>
            </p:cNvSpPr>
            <p:nvPr/>
          </p:nvSpPr>
          <p:spPr bwMode="hidden">
            <a:xfrm>
              <a:off x="2" y="2688"/>
              <a:ext cx="5758" cy="1632"/>
            </a:xfrm>
            <a:custGeom>
              <a:avLst/>
              <a:gdLst>
                <a:gd name="T0" fmla="*/ 5978 w 5740"/>
                <a:gd name="T1" fmla="*/ 0 h 4316"/>
                <a:gd name="T2" fmla="*/ 0 w 5740"/>
                <a:gd name="T3" fmla="*/ 0 h 4316"/>
                <a:gd name="T4" fmla="*/ 0 w 5740"/>
                <a:gd name="T5" fmla="*/ 0 h 4316"/>
                <a:gd name="T6" fmla="*/ 5978 w 5740"/>
                <a:gd name="T7" fmla="*/ 0 h 4316"/>
                <a:gd name="T8" fmla="*/ 5978 w 5740"/>
                <a:gd name="T9" fmla="*/ 0 h 4316"/>
                <a:gd name="T10" fmla="*/ 5978 w 5740"/>
                <a:gd name="T11" fmla="*/ 0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 name="Group 4"/>
            <p:cNvGrpSpPr>
              <a:grpSpLocks/>
            </p:cNvGrpSpPr>
            <p:nvPr userDrawn="1"/>
          </p:nvGrpSpPr>
          <p:grpSpPr bwMode="auto">
            <a:xfrm>
              <a:off x="3528" y="3715"/>
              <a:ext cx="792" cy="521"/>
              <a:chOff x="3527" y="3715"/>
              <a:chExt cx="792" cy="521"/>
            </a:xfrm>
          </p:grpSpPr>
          <p:sp>
            <p:nvSpPr>
              <p:cNvPr id="56" name="Oval 5"/>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7" name="Oval 6"/>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8" name="Oval 7"/>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9" name="Oval 8"/>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60" name="Oval 9"/>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61" name="Freeform 10"/>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2" name="Freeform 11"/>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3" name="Freeform 12"/>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4" name="Freeform 13"/>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5" name="Freeform 14"/>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6" name="Oval 15"/>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grpSp>
          <p:nvGrpSpPr>
            <p:cNvPr id="6" name="Group 16"/>
            <p:cNvGrpSpPr>
              <a:grpSpLocks/>
            </p:cNvGrpSpPr>
            <p:nvPr userDrawn="1"/>
          </p:nvGrpSpPr>
          <p:grpSpPr bwMode="auto">
            <a:xfrm>
              <a:off x="1776" y="3631"/>
              <a:ext cx="1626" cy="683"/>
              <a:chOff x="1776" y="3631"/>
              <a:chExt cx="1626" cy="683"/>
            </a:xfrm>
          </p:grpSpPr>
          <p:sp>
            <p:nvSpPr>
              <p:cNvPr id="38" name="Oval 17"/>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9" name="Oval 18"/>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0" name="Oval 19"/>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1" name="Oval 20"/>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2" name="Oval 21"/>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3" name="Oval 22"/>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4" name="Oval 23"/>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5" name="Oval 24"/>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46" name="Freeform 25"/>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7" name="Freeform 26"/>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8" name="Freeform 27"/>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9" name="Freeform 28"/>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0" name="Freeform 29"/>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30"/>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31"/>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3" name="Freeform 32"/>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4" name="Freeform 33"/>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 name="Freeform 34"/>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 name="Group 35"/>
            <p:cNvGrpSpPr>
              <a:grpSpLocks/>
            </p:cNvGrpSpPr>
            <p:nvPr userDrawn="1"/>
          </p:nvGrpSpPr>
          <p:grpSpPr bwMode="auto">
            <a:xfrm>
              <a:off x="4128" y="3360"/>
              <a:ext cx="1351" cy="821"/>
              <a:chOff x="4128" y="3360"/>
              <a:chExt cx="1351" cy="821"/>
            </a:xfrm>
          </p:grpSpPr>
          <p:sp>
            <p:nvSpPr>
              <p:cNvPr id="21" name="Freeform 36"/>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 name="Freeform 37"/>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 name="Freeform 38"/>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4" name="Freeform 39"/>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 name="Freeform 40"/>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 name="Freeform 41"/>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 name="Freeform 42"/>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 name="Freeform 43"/>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44"/>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0" name="Freeform 45"/>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1" name="Freeform 46"/>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2" name="Oval 47"/>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3" name="Oval 48"/>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4" name="Oval 49"/>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5" name="Oval 50"/>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6" name="Oval 51"/>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37" name="Oval 52"/>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grpSp>
          <p:nvGrpSpPr>
            <p:cNvPr id="8" name="Group 53"/>
            <p:cNvGrpSpPr>
              <a:grpSpLocks/>
            </p:cNvGrpSpPr>
            <p:nvPr userDrawn="1"/>
          </p:nvGrpSpPr>
          <p:grpSpPr bwMode="auto">
            <a:xfrm>
              <a:off x="5280" y="3024"/>
              <a:ext cx="425" cy="258"/>
              <a:chOff x="5280" y="3024"/>
              <a:chExt cx="425" cy="258"/>
            </a:xfrm>
          </p:grpSpPr>
          <p:sp>
            <p:nvSpPr>
              <p:cNvPr id="9" name="Freeform 54"/>
              <p:cNvSpPr>
                <a:spLocks/>
              </p:cNvSpPr>
              <p:nvPr/>
            </p:nvSpPr>
            <p:spPr bwMode="hidden">
              <a:xfrm>
                <a:off x="5280" y="3186"/>
                <a:ext cx="383" cy="96"/>
              </a:xfrm>
              <a:custGeom>
                <a:avLst/>
                <a:gdLst>
                  <a:gd name="T0" fmla="*/ 222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22 w 382"/>
                  <a:gd name="T19" fmla="*/ 96 h 96"/>
                  <a:gd name="T20" fmla="*/ 276 w 382"/>
                  <a:gd name="T21" fmla="*/ 90 h 96"/>
                  <a:gd name="T22" fmla="*/ 324 w 382"/>
                  <a:gd name="T23" fmla="*/ 84 h 96"/>
                  <a:gd name="T24" fmla="*/ 365 w 382"/>
                  <a:gd name="T25" fmla="*/ 66 h 96"/>
                  <a:gd name="T26" fmla="*/ 395 w 382"/>
                  <a:gd name="T27" fmla="*/ 42 h 96"/>
                  <a:gd name="T28" fmla="*/ 389 w 382"/>
                  <a:gd name="T29" fmla="*/ 42 h 96"/>
                  <a:gd name="T30" fmla="*/ 359 w 382"/>
                  <a:gd name="T31" fmla="*/ 66 h 96"/>
                  <a:gd name="T32" fmla="*/ 318 w 382"/>
                  <a:gd name="T33" fmla="*/ 78 h 96"/>
                  <a:gd name="T34" fmla="*/ 276 w 382"/>
                  <a:gd name="T35" fmla="*/ 90 h 96"/>
                  <a:gd name="T36" fmla="*/ 222 w 382"/>
                  <a:gd name="T37" fmla="*/ 96 h 96"/>
                  <a:gd name="T38" fmla="*/ 222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55"/>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56"/>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57"/>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58"/>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59"/>
              <p:cNvSpPr>
                <a:spLocks/>
              </p:cNvSpPr>
              <p:nvPr/>
            </p:nvSpPr>
            <p:spPr bwMode="hidden">
              <a:xfrm>
                <a:off x="5489" y="3042"/>
                <a:ext cx="186" cy="210"/>
              </a:xfrm>
              <a:custGeom>
                <a:avLst/>
                <a:gdLst>
                  <a:gd name="T0" fmla="*/ 0 w 185"/>
                  <a:gd name="T1" fmla="*/ 6 h 210"/>
                  <a:gd name="T2" fmla="*/ 66 w 185"/>
                  <a:gd name="T3" fmla="*/ 12 h 210"/>
                  <a:gd name="T4" fmla="*/ 132 w 185"/>
                  <a:gd name="T5" fmla="*/ 36 h 210"/>
                  <a:gd name="T6" fmla="*/ 168 w 185"/>
                  <a:gd name="T7" fmla="*/ 72 h 210"/>
                  <a:gd name="T8" fmla="*/ 174 w 185"/>
                  <a:gd name="T9" fmla="*/ 90 h 210"/>
                  <a:gd name="T10" fmla="*/ 180 w 185"/>
                  <a:gd name="T11" fmla="*/ 114 h 210"/>
                  <a:gd name="T12" fmla="*/ 174 w 185"/>
                  <a:gd name="T13" fmla="*/ 138 h 210"/>
                  <a:gd name="T14" fmla="*/ 162 w 185"/>
                  <a:gd name="T15" fmla="*/ 162 h 210"/>
                  <a:gd name="T16" fmla="*/ 132 w 185"/>
                  <a:gd name="T17" fmla="*/ 180 h 210"/>
                  <a:gd name="T18" fmla="*/ 90 w 185"/>
                  <a:gd name="T19" fmla="*/ 198 h 210"/>
                  <a:gd name="T20" fmla="*/ 109 w 185"/>
                  <a:gd name="T21" fmla="*/ 210 h 210"/>
                  <a:gd name="T22" fmla="*/ 144 w 185"/>
                  <a:gd name="T23" fmla="*/ 192 h 210"/>
                  <a:gd name="T24" fmla="*/ 174 w 185"/>
                  <a:gd name="T25" fmla="*/ 168 h 210"/>
                  <a:gd name="T26" fmla="*/ 192 w 185"/>
                  <a:gd name="T27" fmla="*/ 144 h 210"/>
                  <a:gd name="T28" fmla="*/ 198 w 185"/>
                  <a:gd name="T29" fmla="*/ 114 h 210"/>
                  <a:gd name="T30" fmla="*/ 192 w 185"/>
                  <a:gd name="T31" fmla="*/ 90 h 210"/>
                  <a:gd name="T32" fmla="*/ 186 w 185"/>
                  <a:gd name="T33" fmla="*/ 66 h 210"/>
                  <a:gd name="T34" fmla="*/ 168 w 185"/>
                  <a:gd name="T35" fmla="*/ 48 h 210"/>
                  <a:gd name="T36" fmla="*/ 144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0"/>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 name="Group 61"/>
              <p:cNvGrpSpPr>
                <a:grpSpLocks/>
              </p:cNvGrpSpPr>
              <p:nvPr/>
            </p:nvGrpSpPr>
            <p:grpSpPr bwMode="auto">
              <a:xfrm>
                <a:off x="5381" y="3085"/>
                <a:ext cx="227" cy="132"/>
                <a:chOff x="5381" y="3085"/>
                <a:chExt cx="227" cy="132"/>
              </a:xfrm>
            </p:grpSpPr>
            <p:sp>
              <p:nvSpPr>
                <p:cNvPr id="17" name="Oval 62"/>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smtClean="0"/>
                </a:p>
              </p:txBody>
            </p:sp>
            <p:sp>
              <p:nvSpPr>
                <p:cNvPr id="18" name="Oval 63"/>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smtClean="0"/>
                </a:p>
              </p:txBody>
            </p:sp>
            <p:sp>
              <p:nvSpPr>
                <p:cNvPr id="19" name="Oval 64"/>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smtClean="0"/>
                </a:p>
              </p:txBody>
            </p:sp>
            <p:sp>
              <p:nvSpPr>
                <p:cNvPr id="20" name="Oval 65"/>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smtClean="0"/>
                </a:p>
              </p:txBody>
            </p:sp>
          </p:grpSp>
        </p:grpSp>
      </p:grpSp>
      <p:pic>
        <p:nvPicPr>
          <p:cNvPr id="67" name="Picture 67"/>
          <p:cNvPicPr>
            <a:picLocks noChangeAspect="1" noChangeArrowheads="1"/>
          </p:cNvPicPr>
          <p:nvPr userDrawn="1"/>
        </p:nvPicPr>
        <p:blipFill>
          <a:blip r:embed="rId2">
            <a:clrChange>
              <a:clrFrom>
                <a:srgbClr val="26669A"/>
              </a:clrFrom>
              <a:clrTo>
                <a:srgbClr val="26669A">
                  <a:alpha val="0"/>
                </a:srgbClr>
              </a:clrTo>
            </a:clrChange>
            <a:lum bright="-12000" contrast="24000"/>
            <a:extLst>
              <a:ext uri="{28A0092B-C50C-407E-A947-70E740481C1C}">
                <a14:useLocalDpi xmlns:a14="http://schemas.microsoft.com/office/drawing/2010/main" val="0"/>
              </a:ext>
            </a:extLst>
          </a:blip>
          <a:srcRect/>
          <a:stretch>
            <a:fillRect/>
          </a:stretch>
        </p:blipFill>
        <p:spPr bwMode="auto">
          <a:xfrm>
            <a:off x="2700338" y="5445125"/>
            <a:ext cx="410527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74" name="Rectangle 66"/>
          <p:cNvSpPr>
            <a:spLocks noGrp="1" noChangeArrowheads="1"/>
          </p:cNvSpPr>
          <p:nvPr>
            <p:ph type="ctrTitle" sz="quarter"/>
          </p:nvPr>
        </p:nvSpPr>
        <p:spPr>
          <a:xfrm>
            <a:off x="684213" y="1700213"/>
            <a:ext cx="7772400" cy="1736725"/>
          </a:xfrm>
        </p:spPr>
        <p:txBody>
          <a:bodyPr anchor="b"/>
          <a:lstStyle>
            <a:lvl1pPr>
              <a:defRPr sz="4800"/>
            </a:lvl1pPr>
          </a:lstStyle>
          <a:p>
            <a:pPr lvl="0"/>
            <a:r>
              <a:rPr lang="zh-CN" altLang="en-US" noProof="0" smtClean="0"/>
              <a:t>单击此处编辑母版标题样式</a:t>
            </a:r>
          </a:p>
        </p:txBody>
      </p:sp>
    </p:spTree>
    <p:extLst>
      <p:ext uri="{BB962C8B-B14F-4D97-AF65-F5344CB8AC3E}">
        <p14:creationId xmlns:p14="http://schemas.microsoft.com/office/powerpoint/2010/main" val="51791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6982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483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483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97240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27074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55978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11669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Tree>
    <p:extLst>
      <p:ext uri="{BB962C8B-B14F-4D97-AF65-F5344CB8AC3E}">
        <p14:creationId xmlns:p14="http://schemas.microsoft.com/office/powerpoint/2010/main" val="2758266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27288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998983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9211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2239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227642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106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52654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652282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53986" name="Freeform 2"/>
          <p:cNvSpPr>
            <a:spLocks/>
          </p:cNvSpPr>
          <p:nvPr/>
        </p:nvSpPr>
        <p:spPr bwMode="hidden">
          <a:xfrm>
            <a:off x="6627813" y="6429375"/>
            <a:ext cx="285750" cy="209550"/>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nvGrpSpPr>
          <p:cNvPr id="1027" name="Group 3"/>
          <p:cNvGrpSpPr>
            <a:grpSpLocks/>
          </p:cNvGrpSpPr>
          <p:nvPr/>
        </p:nvGrpSpPr>
        <p:grpSpPr bwMode="auto">
          <a:xfrm>
            <a:off x="3175" y="4267200"/>
            <a:ext cx="9140825" cy="2590800"/>
            <a:chOff x="2" y="2688"/>
            <a:chExt cx="5758" cy="1632"/>
          </a:xfrm>
        </p:grpSpPr>
        <p:sp>
          <p:nvSpPr>
            <p:cNvPr id="1032" name="Freeform 4"/>
            <p:cNvSpPr>
              <a:spLocks/>
            </p:cNvSpPr>
            <p:nvPr/>
          </p:nvSpPr>
          <p:spPr bwMode="hidden">
            <a:xfrm>
              <a:off x="2" y="2688"/>
              <a:ext cx="5758" cy="1632"/>
            </a:xfrm>
            <a:custGeom>
              <a:avLst/>
              <a:gdLst>
                <a:gd name="T0" fmla="*/ 5978 w 5740"/>
                <a:gd name="T1" fmla="*/ 0 h 4316"/>
                <a:gd name="T2" fmla="*/ 0 w 5740"/>
                <a:gd name="T3" fmla="*/ 0 h 4316"/>
                <a:gd name="T4" fmla="*/ 0 w 5740"/>
                <a:gd name="T5" fmla="*/ 0 h 4316"/>
                <a:gd name="T6" fmla="*/ 5978 w 5740"/>
                <a:gd name="T7" fmla="*/ 0 h 4316"/>
                <a:gd name="T8" fmla="*/ 5978 w 5740"/>
                <a:gd name="T9" fmla="*/ 0 h 4316"/>
                <a:gd name="T10" fmla="*/ 5978 w 5740"/>
                <a:gd name="T11" fmla="*/ 0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33" name="Group 5"/>
            <p:cNvGrpSpPr>
              <a:grpSpLocks/>
            </p:cNvGrpSpPr>
            <p:nvPr userDrawn="1"/>
          </p:nvGrpSpPr>
          <p:grpSpPr bwMode="auto">
            <a:xfrm>
              <a:off x="3528" y="3715"/>
              <a:ext cx="792" cy="521"/>
              <a:chOff x="3527" y="3715"/>
              <a:chExt cx="792" cy="521"/>
            </a:xfrm>
          </p:grpSpPr>
          <p:sp>
            <p:nvSpPr>
              <p:cNvPr id="553990" name="Oval 6"/>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3991" name="Oval 7"/>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3992" name="Oval 8"/>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3993" name="Oval 9"/>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3994" name="Oval 10"/>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3995" name="Freeform 11"/>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3996" name="Freeform 12"/>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3997" name="Freeform 13"/>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3998" name="Freeform 14"/>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3999" name="Freeform 15"/>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00" name="Oval 16"/>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grpSp>
          <p:nvGrpSpPr>
            <p:cNvPr id="1034" name="Group 17"/>
            <p:cNvGrpSpPr>
              <a:grpSpLocks/>
            </p:cNvGrpSpPr>
            <p:nvPr userDrawn="1"/>
          </p:nvGrpSpPr>
          <p:grpSpPr bwMode="auto">
            <a:xfrm>
              <a:off x="1776" y="3631"/>
              <a:ext cx="1626" cy="683"/>
              <a:chOff x="1776" y="3631"/>
              <a:chExt cx="1626" cy="683"/>
            </a:xfrm>
          </p:grpSpPr>
          <p:sp>
            <p:nvSpPr>
              <p:cNvPr id="554002" name="Oval 18"/>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3" name="Oval 19"/>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4" name="Oval 20"/>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5" name="Oval 21"/>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6" name="Oval 22"/>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7" name="Oval 23"/>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8" name="Oval 24"/>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09" name="Oval 25"/>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10" name="Freeform 26"/>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11" name="Freeform 27"/>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12" name="Freeform 28"/>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13" name="Freeform 29"/>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78" name="Freeform 30"/>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9" name="Freeform 31"/>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4016" name="Freeform 32"/>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17" name="Freeform 33"/>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18" name="Freeform 34"/>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83" name="Freeform 35"/>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5" name="Group 36"/>
            <p:cNvGrpSpPr>
              <a:grpSpLocks/>
            </p:cNvGrpSpPr>
            <p:nvPr userDrawn="1"/>
          </p:nvGrpSpPr>
          <p:grpSpPr bwMode="auto">
            <a:xfrm>
              <a:off x="4128" y="3360"/>
              <a:ext cx="1351" cy="821"/>
              <a:chOff x="4128" y="3360"/>
              <a:chExt cx="1351" cy="821"/>
            </a:xfrm>
          </p:grpSpPr>
          <p:sp>
            <p:nvSpPr>
              <p:cNvPr id="554021" name="Freeform 37"/>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2" name="Freeform 38"/>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3" name="Freeform 39"/>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4" name="Freeform 40"/>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5" name="Freeform 41"/>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6" name="Freeform 42"/>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27" name="Freeform 43"/>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56" name="Freeform 44"/>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4029" name="Freeform 45"/>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30" name="Freeform 46"/>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31" name="Freeform 47"/>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54032" name="Oval 48"/>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33" name="Oval 49"/>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34" name="Oval 50"/>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35" name="Oval 51"/>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36" name="Oval 52"/>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554037" name="Oval 53"/>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grpSp>
          <p:nvGrpSpPr>
            <p:cNvPr id="1036" name="Group 54"/>
            <p:cNvGrpSpPr>
              <a:grpSpLocks/>
            </p:cNvGrpSpPr>
            <p:nvPr userDrawn="1"/>
          </p:nvGrpSpPr>
          <p:grpSpPr bwMode="auto">
            <a:xfrm>
              <a:off x="5280" y="3024"/>
              <a:ext cx="425" cy="258"/>
              <a:chOff x="5280" y="3024"/>
              <a:chExt cx="425" cy="258"/>
            </a:xfrm>
          </p:grpSpPr>
          <p:sp>
            <p:nvSpPr>
              <p:cNvPr id="1037" name="Freeform 55"/>
              <p:cNvSpPr>
                <a:spLocks/>
              </p:cNvSpPr>
              <p:nvPr/>
            </p:nvSpPr>
            <p:spPr bwMode="hidden">
              <a:xfrm>
                <a:off x="5280" y="3186"/>
                <a:ext cx="383" cy="96"/>
              </a:xfrm>
              <a:custGeom>
                <a:avLst/>
                <a:gdLst>
                  <a:gd name="T0" fmla="*/ 222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22 w 382"/>
                  <a:gd name="T19" fmla="*/ 96 h 96"/>
                  <a:gd name="T20" fmla="*/ 276 w 382"/>
                  <a:gd name="T21" fmla="*/ 90 h 96"/>
                  <a:gd name="T22" fmla="*/ 324 w 382"/>
                  <a:gd name="T23" fmla="*/ 84 h 96"/>
                  <a:gd name="T24" fmla="*/ 365 w 382"/>
                  <a:gd name="T25" fmla="*/ 66 h 96"/>
                  <a:gd name="T26" fmla="*/ 395 w 382"/>
                  <a:gd name="T27" fmla="*/ 42 h 96"/>
                  <a:gd name="T28" fmla="*/ 389 w 382"/>
                  <a:gd name="T29" fmla="*/ 42 h 96"/>
                  <a:gd name="T30" fmla="*/ 359 w 382"/>
                  <a:gd name="T31" fmla="*/ 66 h 96"/>
                  <a:gd name="T32" fmla="*/ 318 w 382"/>
                  <a:gd name="T33" fmla="*/ 78 h 96"/>
                  <a:gd name="T34" fmla="*/ 276 w 382"/>
                  <a:gd name="T35" fmla="*/ 90 h 96"/>
                  <a:gd name="T36" fmla="*/ 222 w 382"/>
                  <a:gd name="T37" fmla="*/ 96 h 96"/>
                  <a:gd name="T38" fmla="*/ 222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56"/>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57"/>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58"/>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59"/>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60"/>
              <p:cNvSpPr>
                <a:spLocks/>
              </p:cNvSpPr>
              <p:nvPr/>
            </p:nvSpPr>
            <p:spPr bwMode="hidden">
              <a:xfrm>
                <a:off x="5489" y="3042"/>
                <a:ext cx="186" cy="210"/>
              </a:xfrm>
              <a:custGeom>
                <a:avLst/>
                <a:gdLst>
                  <a:gd name="T0" fmla="*/ 0 w 185"/>
                  <a:gd name="T1" fmla="*/ 6 h 210"/>
                  <a:gd name="T2" fmla="*/ 66 w 185"/>
                  <a:gd name="T3" fmla="*/ 12 h 210"/>
                  <a:gd name="T4" fmla="*/ 132 w 185"/>
                  <a:gd name="T5" fmla="*/ 36 h 210"/>
                  <a:gd name="T6" fmla="*/ 168 w 185"/>
                  <a:gd name="T7" fmla="*/ 72 h 210"/>
                  <a:gd name="T8" fmla="*/ 174 w 185"/>
                  <a:gd name="T9" fmla="*/ 90 h 210"/>
                  <a:gd name="T10" fmla="*/ 180 w 185"/>
                  <a:gd name="T11" fmla="*/ 114 h 210"/>
                  <a:gd name="T12" fmla="*/ 174 w 185"/>
                  <a:gd name="T13" fmla="*/ 138 h 210"/>
                  <a:gd name="T14" fmla="*/ 162 w 185"/>
                  <a:gd name="T15" fmla="*/ 162 h 210"/>
                  <a:gd name="T16" fmla="*/ 132 w 185"/>
                  <a:gd name="T17" fmla="*/ 180 h 210"/>
                  <a:gd name="T18" fmla="*/ 90 w 185"/>
                  <a:gd name="T19" fmla="*/ 198 h 210"/>
                  <a:gd name="T20" fmla="*/ 109 w 185"/>
                  <a:gd name="T21" fmla="*/ 210 h 210"/>
                  <a:gd name="T22" fmla="*/ 144 w 185"/>
                  <a:gd name="T23" fmla="*/ 192 h 210"/>
                  <a:gd name="T24" fmla="*/ 174 w 185"/>
                  <a:gd name="T25" fmla="*/ 168 h 210"/>
                  <a:gd name="T26" fmla="*/ 192 w 185"/>
                  <a:gd name="T27" fmla="*/ 144 h 210"/>
                  <a:gd name="T28" fmla="*/ 198 w 185"/>
                  <a:gd name="T29" fmla="*/ 114 h 210"/>
                  <a:gd name="T30" fmla="*/ 192 w 185"/>
                  <a:gd name="T31" fmla="*/ 90 h 210"/>
                  <a:gd name="T32" fmla="*/ 186 w 185"/>
                  <a:gd name="T33" fmla="*/ 66 h 210"/>
                  <a:gd name="T34" fmla="*/ 168 w 185"/>
                  <a:gd name="T35" fmla="*/ 48 h 210"/>
                  <a:gd name="T36" fmla="*/ 144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61"/>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44" name="Group 62"/>
              <p:cNvGrpSpPr>
                <a:grpSpLocks/>
              </p:cNvGrpSpPr>
              <p:nvPr/>
            </p:nvGrpSpPr>
            <p:grpSpPr bwMode="auto">
              <a:xfrm>
                <a:off x="5381" y="3085"/>
                <a:ext cx="227" cy="132"/>
                <a:chOff x="5381" y="3085"/>
                <a:chExt cx="227" cy="132"/>
              </a:xfrm>
            </p:grpSpPr>
            <p:sp>
              <p:nvSpPr>
                <p:cNvPr id="1045"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smtClean="0"/>
                </a:p>
              </p:txBody>
            </p:sp>
            <p:sp>
              <p:nvSpPr>
                <p:cNvPr id="1046"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smtClean="0"/>
                </a:p>
              </p:txBody>
            </p:sp>
            <p:sp>
              <p:nvSpPr>
                <p:cNvPr id="1047"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smtClean="0"/>
                </a:p>
              </p:txBody>
            </p:sp>
            <p:sp>
              <p:nvSpPr>
                <p:cNvPr id="1048"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defRPr/>
                  </a:pPr>
                  <a:endParaRPr lang="zh-CN" altLang="en-US" smtClean="0"/>
                </a:p>
              </p:txBody>
            </p:sp>
          </p:grpSp>
        </p:grpSp>
      </p:grpSp>
      <p:sp>
        <p:nvSpPr>
          <p:cNvPr id="554051" name="Rectangle 67"/>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zh-CN" altLang="en-US" smtClean="0"/>
              <a:t>单击此处编辑母版标题样式</a:t>
            </a:r>
          </a:p>
        </p:txBody>
      </p:sp>
      <p:sp>
        <p:nvSpPr>
          <p:cNvPr id="554052" name="Rectangle 68"/>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30" name="Picture 69"/>
          <p:cNvPicPr>
            <a:picLocks noChangeAspect="1" noChangeArrowheads="1"/>
          </p:cNvPicPr>
          <p:nvPr userDrawn="1"/>
        </p:nvPicPr>
        <p:blipFill>
          <a:blip r:embed="rId17">
            <a:clrChange>
              <a:clrFrom>
                <a:srgbClr val="26669A"/>
              </a:clrFrom>
              <a:clrTo>
                <a:srgbClr val="26669A">
                  <a:alpha val="0"/>
                </a:srgbClr>
              </a:clrTo>
            </a:clrChange>
            <a:lum bright="-12000" contrast="24000"/>
            <a:extLst>
              <a:ext uri="{28A0092B-C50C-407E-A947-70E740481C1C}">
                <a14:useLocalDpi xmlns:a14="http://schemas.microsoft.com/office/drawing/2010/main" val="0"/>
              </a:ext>
            </a:extLst>
          </a:blip>
          <a:srcRect/>
          <a:stretch>
            <a:fillRect/>
          </a:stretch>
        </p:blipFill>
        <p:spPr bwMode="auto">
          <a:xfrm>
            <a:off x="4763" y="6203950"/>
            <a:ext cx="1903412"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70"/>
          <p:cNvSpPr>
            <a:spLocks noChangeArrowheads="1"/>
          </p:cNvSpPr>
          <p:nvPr userDrawn="1"/>
        </p:nvSpPr>
        <p:spPr bwMode="auto">
          <a:xfrm>
            <a:off x="1979613" y="6288088"/>
            <a:ext cx="716438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eaLnBrk="1" hangingPunct="1">
              <a:defRPr/>
            </a:pPr>
            <a:r>
              <a:rPr kumimoji="1" lang="en-US" altLang="zh-CN" sz="1400" b="1" smtClean="0"/>
              <a:t>《</a:t>
            </a:r>
            <a:r>
              <a:rPr kumimoji="1" lang="zh-CN" altLang="en-US" sz="1400" b="1" smtClean="0"/>
              <a:t>金融工程</a:t>
            </a:r>
            <a:r>
              <a:rPr kumimoji="1" lang="en-US" altLang="zh-CN" sz="1400" b="1" smtClean="0"/>
              <a:t>》</a:t>
            </a:r>
            <a:r>
              <a:rPr kumimoji="1" lang="zh-CN" altLang="en-US" sz="1400" b="1" smtClean="0"/>
              <a:t>讲义，吴冲锋  </a:t>
            </a:r>
            <a:r>
              <a:rPr kumimoji="1" lang="en-US" altLang="zh-CN" sz="1400" b="1" smtClean="0"/>
              <a:t>,</a:t>
            </a:r>
            <a:r>
              <a:rPr kumimoji="1" lang="zh-CN" altLang="en-US" sz="1400" b="1" smtClean="0"/>
              <a:t>吴文锋</a:t>
            </a:r>
            <a:r>
              <a:rPr kumimoji="1" lang="en-US" altLang="zh-CN" sz="1400" b="1" smtClean="0"/>
              <a:t>,2006</a:t>
            </a:r>
            <a:r>
              <a:rPr kumimoji="1" lang="en-US" altLang="zh-CN" sz="2400" smtClean="0"/>
              <a:t>                                  </a:t>
            </a:r>
            <a:fld id="{D74BFA06-3900-4C82-9F5B-C6EEEAD866F2}" type="slidenum">
              <a:rPr lang="en-US" altLang="zh-CN" sz="1400" b="1" smtClean="0">
                <a:latin typeface="Verdana" panose="020B0604030504040204" pitchFamily="34" charset="0"/>
                <a:ea typeface="Gulim" panose="020B0600000101010101" pitchFamily="34" charset="-127"/>
              </a:rPr>
              <a:pPr eaLnBrk="1" hangingPunct="1">
                <a:defRPr/>
              </a:pPr>
              <a:t>‹#›</a:t>
            </a:fld>
            <a:endParaRPr lang="en-US" altLang="zh-CN" sz="1400" b="1" smtClean="0">
              <a:latin typeface="Verdana" panose="020B0604030504040204" pitchFamily="34" charset="0"/>
              <a:ea typeface="Gulim" panose="020B0600000101010101" pitchFamily="34" charset="-127"/>
            </a:endParaRPr>
          </a:p>
          <a:p>
            <a:pPr eaLnBrk="1" hangingPunct="1">
              <a:defRPr/>
            </a:pPr>
            <a:endParaRPr lang="en-US" altLang="ko-KR" sz="1200" b="1" smtClean="0">
              <a:latin typeface="Verdana" panose="020B0604030504040204" pitchFamily="34" charset="0"/>
              <a:ea typeface="Gulim" panose="020B0600000101010101" pitchFamily="34" charset="-127"/>
            </a:endParaRPr>
          </a:p>
        </p:txBody>
      </p:sp>
    </p:spTree>
  </p:cSld>
  <p:clrMap bg1="dk2" tx1="lt1" bg2="dk1" tx2="lt2" accent1="accent1" accent2="accent2" accent3="accent3" accent4="accent4" accent5="accent5" accent6="accent6" hlink="hlink" folHlink="folHlink"/>
  <p:sldLayoutIdLst>
    <p:sldLayoutId id="2147483890"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Lst>
  <p:timing>
    <p:tnLst>
      <p:par>
        <p:cTn id="1" dur="indefinite" restart="never" nodeType="tmRoot"/>
      </p:par>
    </p:tnLst>
  </p:timing>
  <p:txStyles>
    <p:titleStyle>
      <a:lvl1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sz="40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2.bin"/><Relationship Id="rId5" Type="http://schemas.openxmlformats.org/officeDocument/2006/relationships/image" Target="../media/image33.emf"/><Relationship Id="rId4" Type="http://schemas.openxmlformats.org/officeDocument/2006/relationships/oleObject" Target="../embeddings/oleObject31.bin"/></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43.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4.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45.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9.vml"/><Relationship Id="rId4" Type="http://schemas.openxmlformats.org/officeDocument/2006/relationships/image" Target="../media/image46.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47.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52.wmf"/></Relationships>
</file>

<file path=ppt/slides/_rels/slide134.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54.wmf"/><Relationship Id="rId5" Type="http://schemas.openxmlformats.org/officeDocument/2006/relationships/oleObject" Target="../embeddings/oleObject40.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42.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image" Target="../media/image58.wmf"/><Relationship Id="rId5" Type="http://schemas.openxmlformats.org/officeDocument/2006/relationships/oleObject" Target="../embeddings/oleObject44.bin"/><Relationship Id="rId4" Type="http://schemas.openxmlformats.org/officeDocument/2006/relationships/image" Target="../media/image57.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3.xml"/><Relationship Id="rId1" Type="http://schemas.openxmlformats.org/officeDocument/2006/relationships/vmlDrawing" Target="../drawings/vmlDrawing24.vml"/><Relationship Id="rId6" Type="http://schemas.openxmlformats.org/officeDocument/2006/relationships/image" Target="../media/image60.wmf"/><Relationship Id="rId5" Type="http://schemas.openxmlformats.org/officeDocument/2006/relationships/oleObject" Target="../embeddings/oleObject46.bin"/><Relationship Id="rId4" Type="http://schemas.openxmlformats.org/officeDocument/2006/relationships/image" Target="../media/image59.wmf"/></Relationships>
</file>

<file path=ppt/slides/_rels/slide1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62.wmf"/><Relationship Id="rId5" Type="http://schemas.openxmlformats.org/officeDocument/2006/relationships/oleObject" Target="../embeddings/oleObject48.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50.bin"/></Relationships>
</file>

<file path=ppt/slides/_rels/slide144.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66.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54.bin"/></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71.wmf"/><Relationship Id="rId5" Type="http://schemas.openxmlformats.org/officeDocument/2006/relationships/oleObject" Target="../embeddings/oleObject57.bin"/><Relationship Id="rId4" Type="http://schemas.openxmlformats.org/officeDocument/2006/relationships/image" Target="../media/image70.wmf"/></Relationships>
</file>

<file path=ppt/slides/_rels/slide159.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74.wmf"/><Relationship Id="rId5" Type="http://schemas.openxmlformats.org/officeDocument/2006/relationships/oleObject" Target="../embeddings/oleObject60.bin"/><Relationship Id="rId4" Type="http://schemas.openxmlformats.org/officeDocument/2006/relationships/image" Target="../media/image73.wmf"/><Relationship Id="rId9" Type="http://schemas.openxmlformats.org/officeDocument/2006/relationships/oleObject" Target="../embeddings/oleObject62.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63.bin"/><Relationship Id="rId7"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76.wmf"/><Relationship Id="rId5" Type="http://schemas.openxmlformats.org/officeDocument/2006/relationships/oleObject" Target="../embeddings/oleObject64.bin"/><Relationship Id="rId4" Type="http://schemas.openxmlformats.org/officeDocument/2006/relationships/image" Target="../media/image75.wmf"/></Relationships>
</file>

<file path=ppt/slides/_rels/slide161.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78.wmf"/><Relationship Id="rId5" Type="http://schemas.openxmlformats.org/officeDocument/2006/relationships/oleObject" Target="../embeddings/oleObject66.bin"/><Relationship Id="rId4" Type="http://schemas.openxmlformats.org/officeDocument/2006/relationships/image" Target="../media/image77.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81.wmf"/><Relationship Id="rId5" Type="http://schemas.openxmlformats.org/officeDocument/2006/relationships/oleObject" Target="../embeddings/oleObject69.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71.bin"/></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88.wmf"/><Relationship Id="rId3" Type="http://schemas.openxmlformats.org/officeDocument/2006/relationships/audio" Target="../media/audio1.wav"/><Relationship Id="rId7" Type="http://schemas.openxmlformats.org/officeDocument/2006/relationships/image" Target="../media/image85.wmf"/><Relationship Id="rId12"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73.bin"/><Relationship Id="rId11" Type="http://schemas.openxmlformats.org/officeDocument/2006/relationships/image" Target="../media/image87.wmf"/><Relationship Id="rId5" Type="http://schemas.openxmlformats.org/officeDocument/2006/relationships/image" Target="../media/image84.wmf"/><Relationship Id="rId15" Type="http://schemas.openxmlformats.org/officeDocument/2006/relationships/image" Target="../media/image89.w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86.wmf"/><Relationship Id="rId14" Type="http://schemas.openxmlformats.org/officeDocument/2006/relationships/oleObject" Target="../embeddings/oleObject77.bin"/></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emf"/></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0.w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5.wmf"/><Relationship Id="rId3" Type="http://schemas.openxmlformats.org/officeDocument/2006/relationships/notesSlide" Target="../notesSlides/notesSlide36.xml"/><Relationship Id="rId7" Type="http://schemas.openxmlformats.org/officeDocument/2006/relationships/image" Target="../media/image12.wmf"/><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11" Type="http://schemas.openxmlformats.org/officeDocument/2006/relationships/image" Target="../media/image14.wmf"/><Relationship Id="rId5" Type="http://schemas.openxmlformats.org/officeDocument/2006/relationships/image" Target="../media/image11.wmf"/><Relationship Id="rId15" Type="http://schemas.openxmlformats.org/officeDocument/2006/relationships/image" Target="../media/image16.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3.wmf"/><Relationship Id="rId14" Type="http://schemas.openxmlformats.org/officeDocument/2006/relationships/oleObject" Target="../embeddings/oleObject11.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17.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8.wmf"/><Relationship Id="rId4" Type="http://schemas.openxmlformats.org/officeDocument/2006/relationships/oleObject" Target="../embeddings/oleObject13.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40.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19.wmf"/><Relationship Id="rId4" Type="http://schemas.openxmlformats.org/officeDocument/2006/relationships/oleObject" Target="../embeddings/oleObject14.bin"/><Relationship Id="rId9" Type="http://schemas.openxmlformats.org/officeDocument/2006/relationships/image" Target="../media/image21.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5.wmf"/><Relationship Id="rId3" Type="http://schemas.openxmlformats.org/officeDocument/2006/relationships/notesSlide" Target="../notesSlides/notesSlide41.xml"/><Relationship Id="rId7" Type="http://schemas.openxmlformats.org/officeDocument/2006/relationships/image" Target="../media/image23.wmf"/><Relationship Id="rId12" Type="http://schemas.openxmlformats.org/officeDocument/2006/relationships/oleObject" Target="../embeddings/oleObject21.bin"/><Relationship Id="rId17" Type="http://schemas.openxmlformats.org/officeDocument/2006/relationships/image" Target="../media/image25.wmf"/><Relationship Id="rId2" Type="http://schemas.openxmlformats.org/officeDocument/2006/relationships/slideLayout" Target="../slideLayouts/slideLayout2.xml"/><Relationship Id="rId16" Type="http://schemas.openxmlformats.org/officeDocument/2006/relationships/oleObject" Target="../embeddings/oleObject23.bin"/><Relationship Id="rId1" Type="http://schemas.openxmlformats.org/officeDocument/2006/relationships/vmlDrawing" Target="../drawings/vmlDrawing10.vml"/><Relationship Id="rId6" Type="http://schemas.openxmlformats.org/officeDocument/2006/relationships/oleObject" Target="../embeddings/oleObject18.bin"/><Relationship Id="rId11" Type="http://schemas.openxmlformats.org/officeDocument/2006/relationships/image" Target="../media/image14.wmf"/><Relationship Id="rId5" Type="http://schemas.openxmlformats.org/officeDocument/2006/relationships/image" Target="../media/image22.wmf"/><Relationship Id="rId15" Type="http://schemas.openxmlformats.org/officeDocument/2006/relationships/image" Target="../media/image24.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13.wmf"/><Relationship Id="rId14" Type="http://schemas.openxmlformats.org/officeDocument/2006/relationships/oleObject" Target="../embeddings/oleObject22.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27.wmf"/><Relationship Id="rId5" Type="http://schemas.openxmlformats.org/officeDocument/2006/relationships/oleObject" Target="../embeddings/oleObject25.bin"/><Relationship Id="rId4" Type="http://schemas.openxmlformats.org/officeDocument/2006/relationships/image" Target="../media/image26.wm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8.bin"/><Relationship Id="rId5" Type="http://schemas.openxmlformats.org/officeDocument/2006/relationships/image" Target="../media/image29.wmf"/><Relationship Id="rId4" Type="http://schemas.openxmlformats.org/officeDocument/2006/relationships/oleObject" Target="../embeddings/oleObject27.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1.emf"/><Relationship Id="rId4" Type="http://schemas.openxmlformats.org/officeDocument/2006/relationships/oleObject" Target="../embeddings/oleObject29.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32.emf"/><Relationship Id="rId4" Type="http://schemas.openxmlformats.org/officeDocument/2006/relationships/oleObject" Target="../embeddings/oleObject30.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922338" y="1125538"/>
            <a:ext cx="7250112" cy="3887787"/>
          </a:xfrm>
        </p:spPr>
        <p:txBody>
          <a:bodyPr/>
          <a:lstStyle/>
          <a:p>
            <a:pPr eaLnBrk="1" hangingPunct="1">
              <a:defRPr/>
            </a:pPr>
            <a:r>
              <a:rPr lang="zh-CN" altLang="en-US" sz="4400" b="1" smtClean="0">
                <a:latin typeface="隶书" pitchFamily="49" charset="-122"/>
                <a:ea typeface="隶书" pitchFamily="49" charset="-122"/>
              </a:rPr>
              <a:t>金 融 工 程 学</a:t>
            </a:r>
            <a:r>
              <a:rPr lang="zh-CN" altLang="en-US" sz="4400" b="1" smtClean="0">
                <a:solidFill>
                  <a:schemeClr val="tx1"/>
                </a:solidFill>
                <a:latin typeface="隶书" pitchFamily="49" charset="-122"/>
                <a:ea typeface="隶书" pitchFamily="49" charset="-122"/>
              </a:rPr>
              <a:t/>
            </a:r>
            <a:br>
              <a:rPr lang="zh-CN" altLang="en-US" sz="4400" b="1" smtClean="0">
                <a:solidFill>
                  <a:schemeClr val="tx1"/>
                </a:solidFill>
                <a:latin typeface="隶书" pitchFamily="49" charset="-122"/>
                <a:ea typeface="隶书" pitchFamily="49" charset="-122"/>
              </a:rPr>
            </a:br>
            <a:r>
              <a:rPr lang="zh-CN" altLang="en-US" sz="4400" b="1" smtClean="0">
                <a:solidFill>
                  <a:schemeClr val="tx1"/>
                </a:solidFill>
                <a:latin typeface="隶书" pitchFamily="49" charset="-122"/>
                <a:ea typeface="隶书" pitchFamily="49" charset="-122"/>
              </a:rPr>
              <a:t/>
            </a:r>
            <a:br>
              <a:rPr lang="zh-CN" altLang="en-US" sz="4400" b="1" smtClean="0">
                <a:solidFill>
                  <a:schemeClr val="tx1"/>
                </a:solidFill>
                <a:latin typeface="隶书" pitchFamily="49" charset="-122"/>
                <a:ea typeface="隶书" pitchFamily="49" charset="-122"/>
              </a:rPr>
            </a:br>
            <a:r>
              <a:rPr lang="zh-CN" altLang="en-US" sz="4400" b="1" smtClean="0">
                <a:latin typeface="隶书" pitchFamily="49" charset="-122"/>
                <a:ea typeface="隶书" pitchFamily="49" charset="-122"/>
              </a:rPr>
              <a:t>第10章</a:t>
            </a:r>
            <a:r>
              <a:rPr lang="zh-CN" altLang="en-US" sz="4400" b="1" smtClean="0">
                <a:solidFill>
                  <a:schemeClr val="tx1"/>
                </a:solidFill>
                <a:latin typeface="隶书" pitchFamily="49" charset="-122"/>
                <a:ea typeface="隶书" pitchFamily="49" charset="-122"/>
              </a:rPr>
              <a:t> </a:t>
            </a:r>
            <a:r>
              <a:rPr lang="zh-CN" altLang="en-US" sz="4400" b="1" smtClean="0">
                <a:latin typeface="隶书" pitchFamily="49" charset="-122"/>
                <a:ea typeface="隶书" pitchFamily="49" charset="-122"/>
              </a:rPr>
              <a:t>期权的基本概念和定价分析</a:t>
            </a:r>
            <a:br>
              <a:rPr lang="zh-CN" altLang="en-US" sz="4400" b="1" smtClean="0">
                <a:latin typeface="隶书" pitchFamily="49" charset="-122"/>
                <a:ea typeface="隶书" pitchFamily="49" charset="-122"/>
              </a:rPr>
            </a:br>
            <a:r>
              <a:rPr lang="zh-CN" altLang="en-US" sz="4400" b="1" smtClean="0">
                <a:latin typeface="隶书" pitchFamily="49" charset="-122"/>
                <a:ea typeface="隶书" pitchFamily="49" charset="-122"/>
              </a:rPr>
              <a:t/>
            </a:r>
            <a:br>
              <a:rPr lang="zh-CN" altLang="en-US" sz="4400" b="1" smtClean="0">
                <a:latin typeface="隶书" pitchFamily="49" charset="-122"/>
                <a:ea typeface="隶书" pitchFamily="49" charset="-122"/>
              </a:rPr>
            </a:br>
            <a:r>
              <a:rPr lang="zh-CN" altLang="en-US" sz="2800" b="1" smtClean="0"/>
              <a:t>开课单位：</a:t>
            </a:r>
            <a:r>
              <a:rPr lang="zh-CN" altLang="en-US" sz="2800" b="1" smtClean="0">
                <a:ea typeface="仿宋_GB2312" pitchFamily="49" charset="-122"/>
              </a:rPr>
              <a:t>金融工程课程组</a:t>
            </a:r>
            <a:r>
              <a:rPr lang="en-US" altLang="zh-CN" sz="3600" b="1" smtClean="0"/>
              <a:t/>
            </a:r>
            <a:br>
              <a:rPr lang="en-US" altLang="zh-CN" sz="3600" b="1" smtClean="0"/>
            </a:br>
            <a:r>
              <a:rPr lang="zh-CN" altLang="en-US" sz="3600" b="1" smtClean="0"/>
              <a:t>主讲：</a:t>
            </a:r>
            <a:r>
              <a:rPr lang="zh-CN" altLang="en-US" sz="3600" b="1" smtClean="0">
                <a:ea typeface="仿宋_GB2312" pitchFamily="49" charset="-122"/>
              </a:rPr>
              <a:t>吴冲锋教授等</a:t>
            </a:r>
            <a:r>
              <a:rPr lang="en-US" altLang="zh-CN" sz="3600" b="1" smtClean="0"/>
              <a:t> </a:t>
            </a:r>
            <a:endParaRPr lang="zh-CN" altLang="en-US" sz="4400" b="1" smtClean="0">
              <a:solidFill>
                <a:schemeClr val="tx1"/>
              </a:solidFill>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971550" y="620713"/>
            <a:ext cx="6999288" cy="609600"/>
          </a:xfrm>
        </p:spPr>
        <p:txBody>
          <a:bodyPr>
            <a:normAutofit fontScale="90000"/>
          </a:bodyPr>
          <a:lstStyle/>
          <a:p>
            <a:pPr eaLnBrk="1" hangingPunct="1">
              <a:defRPr/>
            </a:pPr>
            <a:r>
              <a:rPr lang="zh-CN" altLang="en-US" dirty="0" smtClean="0">
                <a:latin typeface="+mn-ea"/>
                <a:ea typeface="+mn-ea"/>
              </a:rPr>
              <a:t>差价合约</a:t>
            </a:r>
            <a:r>
              <a:rPr lang="en-US" altLang="zh-CN" dirty="0" smtClean="0">
                <a:latin typeface="+mn-ea"/>
                <a:ea typeface="+mn-ea"/>
              </a:rPr>
              <a:t>(CFD)</a:t>
            </a:r>
            <a:endParaRPr lang="zh-CN" altLang="en-US" dirty="0" smtClean="0">
              <a:latin typeface="+mn-ea"/>
              <a:ea typeface="+mn-ea"/>
            </a:endParaRPr>
          </a:p>
        </p:txBody>
      </p:sp>
      <p:sp>
        <p:nvSpPr>
          <p:cNvPr id="11267" name="内容占位符 2"/>
          <p:cNvSpPr>
            <a:spLocks noGrp="1"/>
          </p:cNvSpPr>
          <p:nvPr>
            <p:ph idx="1"/>
          </p:nvPr>
        </p:nvSpPr>
        <p:spPr>
          <a:xfrm>
            <a:off x="915988" y="1557338"/>
            <a:ext cx="7543800" cy="4535487"/>
          </a:xfrm>
        </p:spPr>
        <p:txBody>
          <a:bodyPr/>
          <a:lstStyle/>
          <a:p>
            <a:pPr eaLnBrk="1" hangingPunct="1">
              <a:defRPr/>
            </a:pPr>
            <a:r>
              <a:rPr lang="en-US" altLang="zh-CN" sz="2800" dirty="0" smtClean="0">
                <a:latin typeface="+mn-ea"/>
              </a:rPr>
              <a:t>CFD(Contracts For Difference)</a:t>
            </a:r>
            <a:r>
              <a:rPr lang="zh-CN" altLang="en-US" sz="2800" dirty="0" smtClean="0">
                <a:latin typeface="+mn-ea"/>
              </a:rPr>
              <a:t> 一种允许投资者在不实际持有金融产品的情况下，获得金融产品买卖差价的衍生工具。</a:t>
            </a:r>
            <a:endParaRPr lang="en-US" altLang="zh-CN" sz="2800" dirty="0" smtClean="0">
              <a:latin typeface="+mn-ea"/>
            </a:endParaRPr>
          </a:p>
          <a:p>
            <a:pPr eaLnBrk="1" hangingPunct="1">
              <a:defRPr/>
            </a:pPr>
            <a:r>
              <a:rPr lang="zh-CN" altLang="en-US" sz="2800" dirty="0" smtClean="0">
                <a:latin typeface="+mn-ea"/>
              </a:rPr>
              <a:t>客户的目的是赚取这个金融产品未来走势完成的价格和当前价格的价差。而不是真的想要拥有这种金融产品。</a:t>
            </a:r>
            <a:endParaRPr lang="en-US" altLang="zh-CN" sz="2800" dirty="0" smtClean="0">
              <a:latin typeface="+mn-ea"/>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26"/>
          <p:cNvSpPr>
            <a:spLocks noGrp="1" noChangeArrowheads="1"/>
          </p:cNvSpPr>
          <p:nvPr>
            <p:ph type="title"/>
          </p:nvPr>
        </p:nvSpPr>
        <p:spPr/>
        <p:txBody>
          <a:bodyPr/>
          <a:lstStyle/>
          <a:p>
            <a:pPr eaLnBrk="1" hangingPunct="1">
              <a:defRPr/>
            </a:pPr>
            <a:endParaRPr lang="zh-CN" altLang="zh-CN" smtClean="0"/>
          </a:p>
        </p:txBody>
      </p:sp>
      <p:sp>
        <p:nvSpPr>
          <p:cNvPr id="98307" name="Rectangle 1027"/>
          <p:cNvSpPr>
            <a:spLocks noGrp="1" noChangeArrowheads="1"/>
          </p:cNvSpPr>
          <p:nvPr>
            <p:ph type="body" idx="1"/>
          </p:nvPr>
        </p:nvSpPr>
        <p:spPr/>
        <p:txBody>
          <a:bodyPr/>
          <a:lstStyle/>
          <a:p>
            <a:pPr marL="609600" indent="-609600" eaLnBrk="1" hangingPunct="1">
              <a:defRPr/>
            </a:pPr>
            <a:endParaRPr lang="en-US" altLang="zh-CN" smtClean="0"/>
          </a:p>
          <a:p>
            <a:pPr marL="609600" indent="-609600" eaLnBrk="1" hangingPunct="1">
              <a:defRPr/>
            </a:pPr>
            <a:endParaRPr lang="en-US" altLang="zh-CN" smtClean="0"/>
          </a:p>
          <a:p>
            <a:pPr marL="609600" indent="-609600" eaLnBrk="1" hangingPunct="1">
              <a:defRPr/>
            </a:pPr>
            <a:endParaRPr lang="en-US" altLang="zh-CN" smtClean="0"/>
          </a:p>
          <a:p>
            <a:pPr marL="609600" indent="-609600" eaLnBrk="1" hangingPunct="1">
              <a:defRPr/>
            </a:pPr>
            <a:endParaRPr lang="en-US" altLang="zh-CN" smtClean="0"/>
          </a:p>
          <a:p>
            <a:pPr marL="609600" indent="-609600" eaLnBrk="1" hangingPunct="1">
              <a:defRPr/>
            </a:pPr>
            <a:r>
              <a:rPr lang="zh-CN" altLang="en-US" b="1" smtClean="0"/>
              <a:t>无风险套利原理：</a:t>
            </a:r>
          </a:p>
          <a:p>
            <a:pPr marL="990600" lvl="1" indent="-533400" eaLnBrk="1" hangingPunct="1">
              <a:buFontTx/>
              <a:buNone/>
              <a:defRPr/>
            </a:pPr>
            <a:endParaRPr lang="en-US" altLang="zh-CN" b="1" smtClean="0"/>
          </a:p>
        </p:txBody>
      </p:sp>
      <p:graphicFrame>
        <p:nvGraphicFramePr>
          <p:cNvPr id="110596" name="Object 1028"/>
          <p:cNvGraphicFramePr>
            <a:graphicFrameLocks noChangeAspect="1"/>
          </p:cNvGraphicFramePr>
          <p:nvPr/>
        </p:nvGraphicFramePr>
        <p:xfrm>
          <a:off x="1828800" y="1981200"/>
          <a:ext cx="4641850" cy="1868488"/>
        </p:xfrm>
        <a:graphic>
          <a:graphicData uri="http://schemas.openxmlformats.org/presentationml/2006/ole">
            <mc:AlternateContent xmlns:mc="http://schemas.openxmlformats.org/markup-compatibility/2006">
              <mc:Choice xmlns:v="urn:schemas-microsoft-com:vml" Requires="v">
                <p:oleObj spid="_x0000_s222240" name="Equation" r:id="rId4" imgW="2438340" imgH="952475" progId="Equation.3">
                  <p:embed/>
                </p:oleObj>
              </mc:Choice>
              <mc:Fallback>
                <p:oleObj name="Equation" r:id="rId4" imgW="2438340" imgH="95247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White">
                      <a:xfrm>
                        <a:off x="1828800" y="1981200"/>
                        <a:ext cx="4641850" cy="18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597" name="Object 1029"/>
          <p:cNvGraphicFramePr>
            <a:graphicFrameLocks noChangeAspect="1"/>
          </p:cNvGraphicFramePr>
          <p:nvPr/>
        </p:nvGraphicFramePr>
        <p:xfrm>
          <a:off x="3144838" y="5105400"/>
          <a:ext cx="1655762" cy="414338"/>
        </p:xfrm>
        <a:graphic>
          <a:graphicData uri="http://schemas.openxmlformats.org/presentationml/2006/ole">
            <mc:AlternateContent xmlns:mc="http://schemas.openxmlformats.org/markup-compatibility/2006">
              <mc:Choice xmlns:v="urn:schemas-microsoft-com:vml" Requires="v">
                <p:oleObj spid="_x0000_s222241" name="Equation" r:id="rId6" imgW="828636" imgH="171338" progId="Equation.3">
                  <p:embed/>
                </p:oleObj>
              </mc:Choice>
              <mc:Fallback>
                <p:oleObj name="Equation" r:id="rId6" imgW="828636" imgH="17133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blackWhite">
                      <a:xfrm>
                        <a:off x="3144838" y="5105400"/>
                        <a:ext cx="1655762"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345881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endParaRPr lang="zh-CN" altLang="zh-CN" smtClean="0"/>
          </a:p>
        </p:txBody>
      </p:sp>
      <mc:AlternateContent xmlns:mc="http://schemas.openxmlformats.org/markup-compatibility/2006" xmlns:a14="http://schemas.microsoft.com/office/drawing/2010/main">
        <mc:Choice Requires="a14">
          <p:sp>
            <p:nvSpPr>
              <p:cNvPr id="120835" name="Rectangle 3"/>
              <p:cNvSpPr>
                <a:spLocks noGrp="1" noChangeArrowheads="1"/>
              </p:cNvSpPr>
              <p:nvPr>
                <p:ph type="body" idx="1"/>
              </p:nvPr>
            </p:nvSpPr>
            <p:spPr>
              <a:xfrm>
                <a:off x="822960" y="1628800"/>
                <a:ext cx="7498080" cy="4357464"/>
              </a:xfrm>
            </p:spPr>
            <p:txBody>
              <a:bodyPr>
                <a:normAutofit/>
              </a:bodyPr>
              <a:lstStyle/>
              <a:p>
                <a:pPr eaLnBrk="1" hangingPunct="1"/>
                <a:r>
                  <a:rPr lang="zh-CN" altLang="en-US" b="1" dirty="0" smtClean="0"/>
                  <a:t>上面两式联立：</a:t>
                </a:r>
              </a:p>
              <a:p>
                <a:pPr marL="82296" indent="0">
                  <a:buNone/>
                </a:pPr>
                <a14:m>
                  <m:oMathPara xmlns:m="http://schemas.openxmlformats.org/officeDocument/2006/math">
                    <m:oMathParaPr>
                      <m:jc m:val="centerGroup"/>
                    </m:oMathParaPr>
                    <m:oMath xmlns:m="http://schemas.openxmlformats.org/officeDocument/2006/math">
                      <m:r>
                        <a:rPr lang="zh-CN" altLang="en-US" b="1">
                          <a:latin typeface="Cambria Math"/>
                        </a:rPr>
                        <m:t>−</m:t>
                      </m:r>
                      <m:f>
                        <m:fPr>
                          <m:ctrlPr>
                            <a:rPr lang="zh-CN" altLang="en-US" b="1" i="1">
                              <a:latin typeface="Cambria Math" panose="02040503050406030204" pitchFamily="18" charset="0"/>
                            </a:rPr>
                          </m:ctrlPr>
                        </m:fPr>
                        <m:num>
                          <m:r>
                            <a:rPr lang="zh-CN" altLang="en-US" b="1" i="1">
                              <a:latin typeface="Cambria Math"/>
                            </a:rPr>
                            <m:t>𝝏</m:t>
                          </m:r>
                          <m:r>
                            <a:rPr lang="zh-CN" altLang="en-US" b="1" i="1">
                              <a:latin typeface="Cambria Math"/>
                            </a:rPr>
                            <m:t>𝒇</m:t>
                          </m:r>
                        </m:num>
                        <m:den>
                          <m:r>
                            <a:rPr lang="zh-CN" altLang="en-US" b="1" i="1">
                              <a:latin typeface="Cambria Math"/>
                            </a:rPr>
                            <m:t>𝝏</m:t>
                          </m:r>
                          <m:r>
                            <a:rPr lang="zh-CN" altLang="en-US" b="1" i="1">
                              <a:latin typeface="Cambria Math"/>
                            </a:rPr>
                            <m:t>𝒕</m:t>
                          </m:r>
                        </m:den>
                      </m:f>
                      <m:r>
                        <a:rPr lang="zh-CN" altLang="en-US" b="1">
                          <a:latin typeface="Cambria Math"/>
                        </a:rPr>
                        <m:t>−</m:t>
                      </m:r>
                      <m:f>
                        <m:fPr>
                          <m:ctrlPr>
                            <a:rPr lang="zh-CN" altLang="en-US" b="1" i="1">
                              <a:latin typeface="Cambria Math" panose="02040503050406030204" pitchFamily="18" charset="0"/>
                            </a:rPr>
                          </m:ctrlPr>
                        </m:fPr>
                        <m:num>
                          <m:r>
                            <a:rPr lang="zh-CN" altLang="en-US" b="1" i="1">
                              <a:latin typeface="Cambria Math"/>
                            </a:rPr>
                            <m:t>𝟏</m:t>
                          </m:r>
                        </m:num>
                        <m:den>
                          <m:r>
                            <a:rPr lang="zh-CN" altLang="en-US" b="1" i="1">
                              <a:latin typeface="Cambria Math"/>
                            </a:rPr>
                            <m:t>𝟐</m:t>
                          </m:r>
                        </m:den>
                      </m:f>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a:rPr>
                                <m:t>𝝏</m:t>
                              </m:r>
                            </m:e>
                            <m:sup>
                              <m:r>
                                <a:rPr lang="zh-CN" altLang="en-US" b="1" i="1">
                                  <a:latin typeface="Cambria Math"/>
                                </a:rPr>
                                <m:t>𝟐</m:t>
                              </m:r>
                            </m:sup>
                          </m:sSup>
                          <m:r>
                            <a:rPr lang="zh-CN" altLang="en-US" b="1" i="1">
                              <a:latin typeface="Cambria Math"/>
                            </a:rPr>
                            <m:t>𝒇</m:t>
                          </m:r>
                        </m:num>
                        <m:den>
                          <m:r>
                            <a:rPr lang="zh-CN" altLang="en-US" b="1" i="1">
                              <a:latin typeface="Cambria Math"/>
                            </a:rPr>
                            <m:t>𝝏</m:t>
                          </m:r>
                          <m:sSup>
                            <m:sSupPr>
                              <m:ctrlPr>
                                <a:rPr lang="zh-CN" altLang="en-US" b="1" i="1">
                                  <a:latin typeface="Cambria Math" panose="02040503050406030204" pitchFamily="18" charset="0"/>
                                </a:rPr>
                              </m:ctrlPr>
                            </m:sSupPr>
                            <m:e>
                              <m:r>
                                <a:rPr lang="zh-CN" altLang="en-US" b="1" i="1">
                                  <a:latin typeface="Cambria Math"/>
                                </a:rPr>
                                <m:t>𝒔</m:t>
                              </m:r>
                            </m:e>
                            <m:sup>
                              <m:r>
                                <a:rPr lang="zh-CN" altLang="en-US" b="1" i="1">
                                  <a:latin typeface="Cambria Math"/>
                                </a:rPr>
                                <m:t>𝟐</m:t>
                              </m:r>
                            </m:sup>
                          </m:sSup>
                        </m:den>
                      </m:f>
                      <m:sSup>
                        <m:sSupPr>
                          <m:ctrlPr>
                            <a:rPr lang="zh-CN" altLang="en-US" b="1" i="1">
                              <a:latin typeface="Cambria Math" panose="02040503050406030204" pitchFamily="18" charset="0"/>
                            </a:rPr>
                          </m:ctrlPr>
                        </m:sSupPr>
                        <m:e>
                          <m:r>
                            <a:rPr lang="zh-CN" altLang="en-US" b="1" i="1">
                              <a:latin typeface="Cambria Math"/>
                            </a:rPr>
                            <m:t>𝝈</m:t>
                          </m:r>
                        </m:e>
                        <m:sup>
                          <m:r>
                            <a:rPr lang="zh-CN" altLang="en-US" b="1" i="1">
                              <a:latin typeface="Cambria Math"/>
                            </a:rPr>
                            <m:t>𝟐</m:t>
                          </m:r>
                        </m:sup>
                      </m:sSup>
                      <m:sSup>
                        <m:sSupPr>
                          <m:ctrlPr>
                            <a:rPr lang="zh-CN" altLang="en-US" b="1" i="1">
                              <a:latin typeface="Cambria Math" panose="02040503050406030204" pitchFamily="18" charset="0"/>
                            </a:rPr>
                          </m:ctrlPr>
                        </m:sSupPr>
                        <m:e>
                          <m:r>
                            <a:rPr lang="zh-CN" altLang="en-US" b="1" i="1">
                              <a:latin typeface="Cambria Math"/>
                            </a:rPr>
                            <m:t>𝒔</m:t>
                          </m:r>
                        </m:e>
                        <m:sup>
                          <m:r>
                            <a:rPr lang="zh-CN" altLang="en-US" b="1" i="1">
                              <a:latin typeface="Cambria Math"/>
                            </a:rPr>
                            <m:t>𝟐</m:t>
                          </m:r>
                        </m:sup>
                      </m:sSup>
                      <m:r>
                        <a:rPr lang="zh-CN" altLang="en-US" b="1">
                          <a:latin typeface="Cambria Math"/>
                        </a:rPr>
                        <m:t>=</m:t>
                      </m:r>
                      <m:r>
                        <a:rPr lang="zh-CN" altLang="en-US" b="1" i="1">
                          <a:latin typeface="Cambria Math"/>
                        </a:rPr>
                        <m:t>𝒓</m:t>
                      </m:r>
                      <m:d>
                        <m:dPr>
                          <m:ctrlPr>
                            <a:rPr lang="zh-CN" altLang="en-US" b="1" i="1">
                              <a:latin typeface="Cambria Math" panose="02040503050406030204" pitchFamily="18" charset="0"/>
                            </a:rPr>
                          </m:ctrlPr>
                        </m:dPr>
                        <m:e>
                          <m:r>
                            <a:rPr lang="zh-CN" altLang="en-US" b="1">
                              <a:latin typeface="Cambria Math"/>
                            </a:rPr>
                            <m:t>−</m:t>
                          </m:r>
                          <m:r>
                            <a:rPr lang="zh-CN" altLang="en-US" b="1" i="1">
                              <a:latin typeface="Cambria Math"/>
                            </a:rPr>
                            <m:t>𝒇</m:t>
                          </m:r>
                          <m:r>
                            <a:rPr lang="zh-CN" altLang="en-US" b="1">
                              <a:latin typeface="Cambria Math"/>
                            </a:rPr>
                            <m:t>+</m:t>
                          </m:r>
                          <m:f>
                            <m:fPr>
                              <m:ctrlPr>
                                <a:rPr lang="zh-CN" altLang="en-US" b="1" i="1">
                                  <a:latin typeface="Cambria Math" panose="02040503050406030204" pitchFamily="18" charset="0"/>
                                </a:rPr>
                              </m:ctrlPr>
                            </m:fPr>
                            <m:num>
                              <m:r>
                                <a:rPr lang="zh-CN" altLang="en-US" b="1" i="1">
                                  <a:latin typeface="Cambria Math"/>
                                </a:rPr>
                                <m:t>𝝏</m:t>
                              </m:r>
                              <m:r>
                                <a:rPr lang="zh-CN" altLang="en-US" b="1" i="1">
                                  <a:latin typeface="Cambria Math"/>
                                </a:rPr>
                                <m:t>𝒇</m:t>
                              </m:r>
                            </m:num>
                            <m:den>
                              <m:r>
                                <a:rPr lang="zh-CN" altLang="en-US" b="1" i="1">
                                  <a:latin typeface="Cambria Math"/>
                                </a:rPr>
                                <m:t>𝝏</m:t>
                              </m:r>
                              <m:r>
                                <a:rPr lang="zh-CN" altLang="en-US" b="1" i="1">
                                  <a:latin typeface="Cambria Math"/>
                                </a:rPr>
                                <m:t>𝒔</m:t>
                              </m:r>
                            </m:den>
                          </m:f>
                          <m:r>
                            <a:rPr lang="zh-CN" altLang="en-US" b="1" i="1">
                              <a:latin typeface="Cambria Math"/>
                            </a:rPr>
                            <m:t>𝒔</m:t>
                          </m:r>
                        </m:e>
                      </m:d>
                    </m:oMath>
                  </m:oMathPara>
                </a14:m>
                <a:endParaRPr lang="zh-CN" altLang="en-US" b="1" dirty="0" smtClean="0"/>
              </a:p>
              <a:p>
                <a:pPr eaLnBrk="1" hangingPunct="1"/>
                <a:r>
                  <a:rPr lang="zh-CN" altLang="en-US" b="1" dirty="0" smtClean="0"/>
                  <a:t>整理可得：</a:t>
                </a:r>
                <a:endParaRPr lang="en-US" altLang="zh-CN" b="1" dirty="0" smtClean="0"/>
              </a:p>
              <a:p>
                <a:pPr marL="82296" indent="0">
                  <a:buNone/>
                </a:pPr>
                <a14:m>
                  <m:oMathPara xmlns:m="http://schemas.openxmlformats.org/officeDocument/2006/math">
                    <m:oMathParaPr>
                      <m:jc m:val="centerGroup"/>
                    </m:oMathParaPr>
                    <m:oMath xmlns:m="http://schemas.openxmlformats.org/officeDocument/2006/math">
                      <m:f>
                        <m:fPr>
                          <m:ctrlPr>
                            <a:rPr lang="zh-CN" altLang="en-US" b="1" i="1">
                              <a:latin typeface="Cambria Math" panose="02040503050406030204" pitchFamily="18" charset="0"/>
                            </a:rPr>
                          </m:ctrlPr>
                        </m:fPr>
                        <m:num>
                          <m:r>
                            <a:rPr lang="zh-CN" altLang="en-US" b="1" i="1">
                              <a:latin typeface="Cambria Math"/>
                            </a:rPr>
                            <m:t>𝝏</m:t>
                          </m:r>
                          <m:r>
                            <a:rPr lang="zh-CN" altLang="en-US" b="1" i="1">
                              <a:latin typeface="Cambria Math"/>
                            </a:rPr>
                            <m:t>𝒇</m:t>
                          </m:r>
                        </m:num>
                        <m:den>
                          <m:r>
                            <a:rPr lang="zh-CN" altLang="en-US" b="1" i="1">
                              <a:latin typeface="Cambria Math"/>
                            </a:rPr>
                            <m:t>𝝏</m:t>
                          </m:r>
                          <m:r>
                            <a:rPr lang="zh-CN" altLang="en-US" b="1" i="1">
                              <a:latin typeface="Cambria Math"/>
                            </a:rPr>
                            <m:t>𝒕</m:t>
                          </m:r>
                        </m:den>
                      </m:f>
                      <m:r>
                        <a:rPr lang="zh-CN" altLang="en-US" b="1">
                          <a:latin typeface="Cambria Math"/>
                        </a:rPr>
                        <m:t>+</m:t>
                      </m:r>
                      <m:f>
                        <m:fPr>
                          <m:ctrlPr>
                            <a:rPr lang="zh-CN" altLang="en-US" b="1" i="1">
                              <a:latin typeface="Cambria Math" panose="02040503050406030204" pitchFamily="18" charset="0"/>
                            </a:rPr>
                          </m:ctrlPr>
                        </m:fPr>
                        <m:num>
                          <m:r>
                            <a:rPr lang="zh-CN" altLang="en-US" b="1" i="1">
                              <a:latin typeface="Cambria Math"/>
                            </a:rPr>
                            <m:t>𝟏</m:t>
                          </m:r>
                        </m:num>
                        <m:den>
                          <m:r>
                            <a:rPr lang="zh-CN" altLang="en-US" b="1" i="1">
                              <a:latin typeface="Cambria Math"/>
                            </a:rPr>
                            <m:t>𝟐</m:t>
                          </m:r>
                        </m:den>
                      </m:f>
                      <m:f>
                        <m:fPr>
                          <m:ctrlPr>
                            <a:rPr lang="zh-CN" altLang="en-US" b="1" i="1">
                              <a:latin typeface="Cambria Math" panose="02040503050406030204" pitchFamily="18" charset="0"/>
                            </a:rPr>
                          </m:ctrlPr>
                        </m:fPr>
                        <m:num>
                          <m:sSup>
                            <m:sSupPr>
                              <m:ctrlPr>
                                <a:rPr lang="zh-CN" altLang="en-US" b="1" i="1">
                                  <a:latin typeface="Cambria Math" panose="02040503050406030204" pitchFamily="18" charset="0"/>
                                </a:rPr>
                              </m:ctrlPr>
                            </m:sSupPr>
                            <m:e>
                              <m:r>
                                <a:rPr lang="zh-CN" altLang="en-US" b="1" i="1">
                                  <a:latin typeface="Cambria Math"/>
                                </a:rPr>
                                <m:t>𝝏</m:t>
                              </m:r>
                            </m:e>
                            <m:sup>
                              <m:r>
                                <a:rPr lang="zh-CN" altLang="en-US" b="1" i="1">
                                  <a:latin typeface="Cambria Math"/>
                                </a:rPr>
                                <m:t>𝟐</m:t>
                              </m:r>
                            </m:sup>
                          </m:sSup>
                          <m:r>
                            <a:rPr lang="zh-CN" altLang="en-US" b="1" i="1">
                              <a:latin typeface="Cambria Math"/>
                            </a:rPr>
                            <m:t>𝒇</m:t>
                          </m:r>
                        </m:num>
                        <m:den>
                          <m:r>
                            <a:rPr lang="zh-CN" altLang="en-US" b="1" i="1">
                              <a:latin typeface="Cambria Math"/>
                            </a:rPr>
                            <m:t>𝝏</m:t>
                          </m:r>
                          <m:sSup>
                            <m:sSupPr>
                              <m:ctrlPr>
                                <a:rPr lang="zh-CN" altLang="en-US" b="1" i="1">
                                  <a:latin typeface="Cambria Math" panose="02040503050406030204" pitchFamily="18" charset="0"/>
                                </a:rPr>
                              </m:ctrlPr>
                            </m:sSupPr>
                            <m:e>
                              <m:r>
                                <a:rPr lang="zh-CN" altLang="en-US" b="1" i="1">
                                  <a:latin typeface="Cambria Math"/>
                                </a:rPr>
                                <m:t>𝒔</m:t>
                              </m:r>
                            </m:e>
                            <m:sup>
                              <m:r>
                                <a:rPr lang="zh-CN" altLang="en-US" b="1" i="1">
                                  <a:latin typeface="Cambria Math"/>
                                </a:rPr>
                                <m:t>𝟐</m:t>
                              </m:r>
                            </m:sup>
                          </m:sSup>
                        </m:den>
                      </m:f>
                      <m:sSup>
                        <m:sSupPr>
                          <m:ctrlPr>
                            <a:rPr lang="zh-CN" altLang="en-US" b="1" i="1">
                              <a:latin typeface="Cambria Math" panose="02040503050406030204" pitchFamily="18" charset="0"/>
                            </a:rPr>
                          </m:ctrlPr>
                        </m:sSupPr>
                        <m:e>
                          <m:r>
                            <a:rPr lang="zh-CN" altLang="en-US" b="1" i="1">
                              <a:latin typeface="Cambria Math"/>
                            </a:rPr>
                            <m:t>𝝈</m:t>
                          </m:r>
                        </m:e>
                        <m:sup>
                          <m:r>
                            <a:rPr lang="zh-CN" altLang="en-US" b="1" i="1">
                              <a:latin typeface="Cambria Math"/>
                            </a:rPr>
                            <m:t>𝟐</m:t>
                          </m:r>
                        </m:sup>
                      </m:sSup>
                      <m:sSup>
                        <m:sSupPr>
                          <m:ctrlPr>
                            <a:rPr lang="zh-CN" altLang="en-US" b="1" i="1">
                              <a:latin typeface="Cambria Math" panose="02040503050406030204" pitchFamily="18" charset="0"/>
                            </a:rPr>
                          </m:ctrlPr>
                        </m:sSupPr>
                        <m:e>
                          <m:r>
                            <a:rPr lang="zh-CN" altLang="en-US" b="1" i="1">
                              <a:latin typeface="Cambria Math"/>
                            </a:rPr>
                            <m:t>𝒔</m:t>
                          </m:r>
                        </m:e>
                        <m:sup>
                          <m:r>
                            <a:rPr lang="zh-CN" altLang="en-US" b="1" i="1">
                              <a:latin typeface="Cambria Math"/>
                            </a:rPr>
                            <m:t>𝟐</m:t>
                          </m:r>
                        </m:sup>
                      </m:sSup>
                      <m:r>
                        <a:rPr lang="zh-CN" altLang="en-US" b="1">
                          <a:latin typeface="Cambria Math"/>
                        </a:rPr>
                        <m:t>+</m:t>
                      </m:r>
                      <m:r>
                        <a:rPr lang="zh-CN" altLang="en-US" b="1" i="1">
                          <a:latin typeface="Cambria Math"/>
                        </a:rPr>
                        <m:t>𝒓𝒔</m:t>
                      </m:r>
                      <m:f>
                        <m:fPr>
                          <m:ctrlPr>
                            <a:rPr lang="zh-CN" altLang="en-US" b="1" i="1">
                              <a:latin typeface="Cambria Math" panose="02040503050406030204" pitchFamily="18" charset="0"/>
                            </a:rPr>
                          </m:ctrlPr>
                        </m:fPr>
                        <m:num>
                          <m:r>
                            <a:rPr lang="zh-CN" altLang="en-US" b="1" i="1">
                              <a:latin typeface="Cambria Math"/>
                            </a:rPr>
                            <m:t>𝝏</m:t>
                          </m:r>
                          <m:r>
                            <a:rPr lang="zh-CN" altLang="en-US" b="1" i="1">
                              <a:latin typeface="Cambria Math"/>
                            </a:rPr>
                            <m:t>𝒇</m:t>
                          </m:r>
                        </m:num>
                        <m:den>
                          <m:r>
                            <a:rPr lang="zh-CN" altLang="en-US" b="1" i="1">
                              <a:latin typeface="Cambria Math"/>
                            </a:rPr>
                            <m:t>𝝏</m:t>
                          </m:r>
                          <m:r>
                            <a:rPr lang="zh-CN" altLang="en-US" b="1" i="1">
                              <a:latin typeface="Cambria Math"/>
                            </a:rPr>
                            <m:t>𝒔</m:t>
                          </m:r>
                        </m:den>
                      </m:f>
                      <m:r>
                        <a:rPr lang="zh-CN" altLang="en-US" b="1">
                          <a:latin typeface="Cambria Math"/>
                        </a:rPr>
                        <m:t>=</m:t>
                      </m:r>
                      <m:r>
                        <a:rPr lang="zh-CN" altLang="en-US" b="1" i="1">
                          <a:latin typeface="Cambria Math"/>
                        </a:rPr>
                        <m:t>𝒓𝒇</m:t>
                      </m:r>
                    </m:oMath>
                  </m:oMathPara>
                </a14:m>
                <a:endParaRPr lang="en-US" altLang="zh-CN" b="1" dirty="0" smtClean="0"/>
              </a:p>
              <a:p>
                <a:endParaRPr lang="en-US" altLang="zh-CN" b="1" dirty="0" smtClean="0"/>
              </a:p>
            </p:txBody>
          </p:sp>
        </mc:Choice>
        <mc:Fallback xmlns="">
          <p:sp>
            <p:nvSpPr>
              <p:cNvPr id="120835" name="Rectangle 3"/>
              <p:cNvSpPr>
                <a:spLocks noGrp="1" noRot="1" noChangeAspect="1" noMove="1" noResize="1" noEditPoints="1" noAdjustHandles="1" noChangeArrowheads="1" noChangeShapeType="1" noTextEdit="1"/>
              </p:cNvSpPr>
              <p:nvPr>
                <p:ph type="body" idx="1"/>
              </p:nvPr>
            </p:nvSpPr>
            <p:spPr>
              <a:xfrm>
                <a:off x="822960" y="1628800"/>
                <a:ext cx="7498080" cy="4357464"/>
              </a:xfrm>
              <a:blipFill rotWithShape="0">
                <a:blip r:embed="rId3"/>
                <a:stretch>
                  <a:fillRect l="-1301" t="-2378"/>
                </a:stretch>
              </a:blipFill>
            </p:spPr>
            <p:txBody>
              <a:bodyPr/>
              <a:lstStyle/>
              <a:p>
                <a:r>
                  <a:rPr lang="zh-CN" altLang="en-US">
                    <a:noFill/>
                  </a:rPr>
                  <a:t> </a:t>
                </a:r>
              </a:p>
            </p:txBody>
          </p:sp>
        </mc:Fallback>
      </mc:AlternateContent>
      <p:sp>
        <p:nvSpPr>
          <p:cNvPr id="2" name="TextBox 1"/>
          <p:cNvSpPr txBox="1"/>
          <p:nvPr/>
        </p:nvSpPr>
        <p:spPr>
          <a:xfrm>
            <a:off x="1187624" y="5229200"/>
            <a:ext cx="6480720" cy="523220"/>
          </a:xfrm>
          <a:prstGeom prst="rect">
            <a:avLst/>
          </a:prstGeom>
          <a:noFill/>
        </p:spPr>
        <p:txBody>
          <a:bodyPr wrap="square" rtlCol="0">
            <a:spAutoFit/>
          </a:bodyPr>
          <a:lstStyle/>
          <a:p>
            <a:pPr algn="ctr"/>
            <a:r>
              <a:rPr lang="zh-CN" altLang="en-US" sz="2800" b="1" dirty="0" smtClean="0">
                <a:solidFill>
                  <a:srgbClr val="FFFF00"/>
                </a:solidFill>
              </a:rPr>
              <a:t>美式期权是否满足上述偏微分方程呢？</a:t>
            </a:r>
            <a:endParaRPr lang="zh-CN" altLang="en-US" sz="2800" b="1" dirty="0">
              <a:solidFill>
                <a:srgbClr val="FFFF00"/>
              </a:solidFill>
            </a:endParaRPr>
          </a:p>
        </p:txBody>
      </p:sp>
    </p:spTree>
    <p:extLst>
      <p:ext uri="{BB962C8B-B14F-4D97-AF65-F5344CB8AC3E}">
        <p14:creationId xmlns:p14="http://schemas.microsoft.com/office/powerpoint/2010/main" val="205820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026"/>
          <p:cNvSpPr>
            <a:spLocks noGrp="1" noChangeArrowheads="1"/>
          </p:cNvSpPr>
          <p:nvPr>
            <p:ph type="title"/>
          </p:nvPr>
        </p:nvSpPr>
        <p:spPr/>
        <p:txBody>
          <a:bodyPr/>
          <a:lstStyle/>
          <a:p>
            <a:pPr eaLnBrk="1" hangingPunct="1"/>
            <a:endParaRPr lang="zh-CN" altLang="zh-CN" smtClean="0">
              <a:latin typeface="+mn-ea"/>
              <a:ea typeface="+mn-ea"/>
            </a:endParaRPr>
          </a:p>
        </p:txBody>
      </p:sp>
      <mc:AlternateContent xmlns:mc="http://schemas.openxmlformats.org/markup-compatibility/2006" xmlns:a14="http://schemas.microsoft.com/office/drawing/2010/main">
        <mc:Choice Requires="a14">
          <p:sp>
            <p:nvSpPr>
              <p:cNvPr id="121859" name="Rectangle 1027"/>
              <p:cNvSpPr>
                <a:spLocks noGrp="1" noChangeArrowheads="1"/>
              </p:cNvSpPr>
              <p:nvPr>
                <p:ph type="body" idx="1"/>
              </p:nvPr>
            </p:nvSpPr>
            <p:spPr/>
            <p:txBody>
              <a:bodyPr/>
              <a:lstStyle/>
              <a:p>
                <a:pPr eaLnBrk="1" hangingPunct="1"/>
                <a:r>
                  <a:rPr lang="zh-CN" altLang="en-US" b="1" dirty="0" smtClean="0">
                    <a:latin typeface="+mn-ea"/>
                  </a:rPr>
                  <a:t>利用边界条件，求解偏微分方程：</a:t>
                </a:r>
              </a:p>
              <a:p>
                <a:pPr lvl="1" eaLnBrk="1" hangingPunct="1">
                  <a:buFontTx/>
                  <a:buNone/>
                </a:pPr>
                <a:r>
                  <a:rPr lang="zh-CN" altLang="en-US" b="1" dirty="0" smtClean="0">
                    <a:latin typeface="+mn-ea"/>
                  </a:rPr>
                  <a:t> </a:t>
                </a:r>
                <a14:m>
                  <m:oMath xmlns:m="http://schemas.openxmlformats.org/officeDocument/2006/math">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𝑻</m:t>
                    </m:r>
                  </m:oMath>
                </a14:m>
                <a:r>
                  <a:rPr lang="zh-CN" altLang="en-US" b="1" dirty="0" smtClean="0">
                    <a:latin typeface="+mn-ea"/>
                  </a:rPr>
                  <a:t>时，</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𝑻</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𝒎𝒂𝒙</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𝑻</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oMath>
                </a14:m>
                <a:endParaRPr lang="en-US" altLang="zh-CN" b="1" dirty="0" smtClean="0">
                  <a:latin typeface="+mn-ea"/>
                </a:endParaRPr>
              </a:p>
              <a:p>
                <a:pPr lvl="1" eaLnBrk="1" hangingPunct="1">
                  <a:buFontTx/>
                  <a:buNone/>
                </a:pPr>
                <a:endParaRPr lang="en-US" altLang="zh-CN" b="1" dirty="0" smtClean="0">
                  <a:latin typeface="+mn-ea"/>
                </a:endParaRPr>
              </a:p>
              <a:p>
                <a:pPr eaLnBrk="1" hangingPunct="1"/>
                <a:r>
                  <a:rPr lang="zh-CN" altLang="en-US" b="1" dirty="0" smtClean="0">
                    <a:latin typeface="+mn-ea"/>
                  </a:rPr>
                  <a:t>解得</a:t>
                </a:r>
                <a:r>
                  <a:rPr lang="en-US" altLang="zh-CN" b="1" dirty="0" smtClean="0">
                    <a:latin typeface="+mn-ea"/>
                  </a:rPr>
                  <a:t>B-S</a:t>
                </a:r>
                <a:r>
                  <a:rPr lang="zh-CN" altLang="en-US" b="1" dirty="0" smtClean="0">
                    <a:latin typeface="+mn-ea"/>
                  </a:rPr>
                  <a:t>定价公式：</a:t>
                </a:r>
                <a:endParaRPr lang="en-US" altLang="zh-CN" b="1" dirty="0" smtClean="0">
                  <a:latin typeface="+mn-ea"/>
                </a:endParaRPr>
              </a:p>
              <a:p>
                <a:pPr marL="82296" indent="0">
                  <a:buNone/>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r>
                            <a:rPr lang="zh-CN" altLang="en-US" b="1" i="1">
                              <a:latin typeface="Cambria Math"/>
                            </a:rPr>
                            <m:t>𝑪</m:t>
                          </m:r>
                          <m:r>
                            <a:rPr lang="zh-CN" altLang="en-US" b="1">
                              <a:latin typeface="Cambria Math"/>
                            </a:rPr>
                            <m:t>=</m:t>
                          </m:r>
                          <m:sSub>
                            <m:sSubPr>
                              <m:ctrlPr>
                                <a:rPr lang="zh-CN" altLang="en-US" b="1" i="1">
                                  <a:latin typeface="Cambria Math" panose="02040503050406030204" pitchFamily="18" charset="0"/>
                                </a:rPr>
                              </m:ctrlPr>
                            </m:sSubPr>
                            <m:e>
                              <m:r>
                                <a:rPr lang="zh-CN" altLang="en-US" b="1" i="1">
                                  <a:latin typeface="Cambria Math"/>
                                </a:rPr>
                                <m:t>𝑺</m:t>
                              </m:r>
                            </m:e>
                            <m:sub>
                              <m:r>
                                <a:rPr lang="zh-CN" altLang="en-US" b="1" i="1">
                                  <a:latin typeface="Cambria Math"/>
                                </a:rPr>
                                <m:t>𝟎</m:t>
                              </m:r>
                            </m:sub>
                          </m:sSub>
                          <m:r>
                            <a:rPr lang="zh-CN" altLang="en-US" b="1" i="1">
                              <a:latin typeface="Cambria Math"/>
                            </a:rPr>
                            <m:t>𝑵</m:t>
                          </m:r>
                          <m:r>
                            <a:rPr lang="zh-CN" altLang="en-US" b="1">
                              <a:latin typeface="Cambria Math"/>
                            </a:rPr>
                            <m:t>(</m:t>
                          </m:r>
                          <m:sSub>
                            <m:sSubPr>
                              <m:ctrlPr>
                                <a:rPr lang="zh-CN" altLang="en-US" b="1" i="1">
                                  <a:latin typeface="Cambria Math" panose="02040503050406030204" pitchFamily="18" charset="0"/>
                                </a:rPr>
                              </m:ctrlPr>
                            </m:sSubPr>
                            <m:e>
                              <m:r>
                                <a:rPr lang="zh-CN" altLang="en-US" b="1" i="1">
                                  <a:latin typeface="Cambria Math"/>
                                </a:rPr>
                                <m:t>𝒅</m:t>
                              </m:r>
                            </m:e>
                            <m:sub>
                              <m:r>
                                <a:rPr lang="zh-CN" altLang="en-US" b="1" i="1">
                                  <a:latin typeface="Cambria Math"/>
                                </a:rPr>
                                <m:t>𝟏</m:t>
                              </m:r>
                            </m:sub>
                          </m:sSub>
                          <m:r>
                            <a:rPr lang="zh-CN" altLang="en-US" b="1">
                              <a:latin typeface="Cambria Math"/>
                            </a:rPr>
                            <m:t>)−</m:t>
                          </m:r>
                          <m:r>
                            <a:rPr lang="zh-CN" altLang="en-US" b="1" i="1">
                              <a:latin typeface="Cambria Math"/>
                            </a:rPr>
                            <m:t>𝑿</m:t>
                          </m:r>
                          <m:sSup>
                            <m:sSupPr>
                              <m:ctrlPr>
                                <a:rPr lang="zh-CN" altLang="en-US" b="1" i="1">
                                  <a:latin typeface="Cambria Math" panose="02040503050406030204" pitchFamily="18" charset="0"/>
                                </a:rPr>
                              </m:ctrlPr>
                            </m:sSupPr>
                            <m:e>
                              <m:r>
                                <a:rPr lang="zh-CN" altLang="en-US" b="1" i="1">
                                  <a:latin typeface="Cambria Math"/>
                                </a:rPr>
                                <m:t>𝒆</m:t>
                              </m:r>
                            </m:e>
                            <m:sup>
                              <m:r>
                                <a:rPr lang="zh-CN" altLang="en-US" b="1">
                                  <a:latin typeface="Cambria Math"/>
                                </a:rPr>
                                <m:t>−</m:t>
                              </m:r>
                              <m:r>
                                <a:rPr lang="zh-CN" altLang="en-US" b="1" i="1">
                                  <a:latin typeface="Cambria Math"/>
                                </a:rPr>
                                <m:t>𝒓𝑻</m:t>
                              </m:r>
                            </m:sup>
                          </m:sSup>
                          <m:r>
                            <a:rPr lang="zh-CN" altLang="en-US" b="1" i="1">
                              <a:latin typeface="Cambria Math"/>
                            </a:rPr>
                            <m:t>𝑵</m:t>
                          </m:r>
                          <m:r>
                            <a:rPr lang="zh-CN" altLang="en-US" b="1">
                              <a:latin typeface="Cambria Math"/>
                            </a:rPr>
                            <m:t>(</m:t>
                          </m:r>
                          <m:sSub>
                            <m:sSubPr>
                              <m:ctrlPr>
                                <a:rPr lang="zh-CN" altLang="en-US" b="1" i="1">
                                  <a:latin typeface="Cambria Math" panose="02040503050406030204" pitchFamily="18" charset="0"/>
                                </a:rPr>
                              </m:ctrlPr>
                            </m:sSubPr>
                            <m:e>
                              <m:r>
                                <a:rPr lang="zh-CN" altLang="en-US" b="1" i="1">
                                  <a:latin typeface="Cambria Math"/>
                                </a:rPr>
                                <m:t>𝒅</m:t>
                              </m:r>
                            </m:e>
                            <m:sub>
                              <m:r>
                                <a:rPr lang="zh-CN" altLang="en-US" b="1" i="1">
                                  <a:latin typeface="Cambria Math"/>
                                </a:rPr>
                                <m:t>𝟐</m:t>
                              </m:r>
                            </m:sub>
                          </m:sSub>
                        </m:e>
                      </m:d>
                    </m:oMath>
                  </m:oMathPara>
                </a14:m>
                <a:endParaRPr lang="zh-CN" altLang="en-US" b="1" dirty="0" smtClean="0">
                  <a:latin typeface="+mn-ea"/>
                </a:endParaRPr>
              </a:p>
              <a:p>
                <a:pPr lvl="1" eaLnBrk="1" hangingPunct="1">
                  <a:buFontTx/>
                  <a:buNone/>
                </a:pPr>
                <a:endParaRPr lang="en-US" altLang="zh-CN" b="1" dirty="0" smtClean="0">
                  <a:latin typeface="+mn-ea"/>
                </a:endParaRPr>
              </a:p>
            </p:txBody>
          </p:sp>
        </mc:Choice>
        <mc:Fallback xmlns="">
          <p:sp>
            <p:nvSpPr>
              <p:cNvPr id="121859" name="Rectangle 1027"/>
              <p:cNvSpPr>
                <a:spLocks noGrp="1" noRot="1" noChangeAspect="1" noMove="1" noResize="1" noEditPoints="1" noAdjustHandles="1" noChangeArrowheads="1" noChangeShapeType="1" noTextEdit="1"/>
              </p:cNvSpPr>
              <p:nvPr>
                <p:ph type="body" idx="1"/>
              </p:nvPr>
            </p:nvSpPr>
            <p:spPr>
              <a:blipFill rotWithShape="0">
                <a:blip r:embed="rId3"/>
                <a:stretch>
                  <a:fillRect l="-1185" t="-20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54499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39938" name="Picture 2" descr="E:\Temp\978-3-540-04758-2.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901906"/>
            <a:ext cx="3222852" cy="488997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4716016" y="910709"/>
            <a:ext cx="3819048" cy="5047619"/>
          </a:xfrm>
          <a:prstGeom prst="rect">
            <a:avLst/>
          </a:prstGeom>
        </p:spPr>
      </p:pic>
    </p:spTree>
    <p:extLst>
      <p:ext uri="{BB962C8B-B14F-4D97-AF65-F5344CB8AC3E}">
        <p14:creationId xmlns:p14="http://schemas.microsoft.com/office/powerpoint/2010/main" val="294892249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defRPr/>
            </a:pPr>
            <a:r>
              <a:rPr lang="zh-CN" altLang="en-US" dirty="0" smtClean="0">
                <a:latin typeface="隶书" pitchFamily="49" charset="-122"/>
                <a:ea typeface="隶书" pitchFamily="49" charset="-122"/>
              </a:rPr>
              <a:t>隐含波动率</a:t>
            </a:r>
          </a:p>
        </p:txBody>
      </p:sp>
      <p:sp>
        <p:nvSpPr>
          <p:cNvPr id="160771" name="Text Box 54"/>
          <p:cNvSpPr txBox="1">
            <a:spLocks noChangeArrowheads="1"/>
          </p:cNvSpPr>
          <p:nvPr/>
        </p:nvSpPr>
        <p:spPr bwMode="auto">
          <a:xfrm>
            <a:off x="1484313" y="5495925"/>
            <a:ext cx="582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noProof="1">
                <a:latin typeface="楷体_GB2312" pitchFamily="49" charset="-122"/>
                <a:ea typeface="楷体_GB2312" pitchFamily="49" charset="-122"/>
              </a:rPr>
              <a:t>图</a:t>
            </a:r>
            <a:r>
              <a:rPr lang="zh-CN" altLang="zh-CN" sz="2400" noProof="1">
                <a:latin typeface="楷体_GB2312" pitchFamily="49" charset="-122"/>
                <a:ea typeface="楷体_GB2312" pitchFamily="49" charset="-122"/>
              </a:rPr>
              <a:t>4</a:t>
            </a:r>
            <a:r>
              <a:rPr lang="zh-CN" altLang="en-US" sz="2400" noProof="1">
                <a:latin typeface="楷体_GB2312" pitchFamily="49" charset="-122"/>
                <a:ea typeface="楷体_GB2312" pitchFamily="49" charset="-122"/>
              </a:rPr>
              <a:t>-26 通过期权定价模型计算隐含波动率</a:t>
            </a:r>
            <a:endParaRPr kumimoji="1" lang="zh-CN" altLang="en-US" sz="2400">
              <a:latin typeface="楷体_GB2312" pitchFamily="49" charset="-122"/>
              <a:ea typeface="楷体_GB2312" pitchFamily="49" charset="-122"/>
            </a:endParaRPr>
          </a:p>
        </p:txBody>
      </p:sp>
      <p:grpSp>
        <p:nvGrpSpPr>
          <p:cNvPr id="160772" name="Group 62"/>
          <p:cNvGrpSpPr>
            <a:grpSpLocks/>
          </p:cNvGrpSpPr>
          <p:nvPr/>
        </p:nvGrpSpPr>
        <p:grpSpPr bwMode="auto">
          <a:xfrm>
            <a:off x="1476375" y="1268413"/>
            <a:ext cx="6019800" cy="4073525"/>
            <a:chOff x="912" y="1104"/>
            <a:chExt cx="3792" cy="2566"/>
          </a:xfrm>
        </p:grpSpPr>
        <p:sp>
          <p:nvSpPr>
            <p:cNvPr id="160773" name="Text Box 8"/>
            <p:cNvSpPr txBox="1">
              <a:spLocks noChangeArrowheads="1"/>
            </p:cNvSpPr>
            <p:nvPr/>
          </p:nvSpPr>
          <p:spPr bwMode="auto">
            <a:xfrm>
              <a:off x="912" y="1104"/>
              <a:ext cx="142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对应资产价格</a:t>
              </a:r>
            </a:p>
          </p:txBody>
        </p:sp>
        <p:sp>
          <p:nvSpPr>
            <p:cNvPr id="160774" name="Text Box 42"/>
            <p:cNvSpPr txBox="1">
              <a:spLocks noChangeArrowheads="1"/>
            </p:cNvSpPr>
            <p:nvPr/>
          </p:nvSpPr>
          <p:spPr bwMode="auto">
            <a:xfrm>
              <a:off x="960" y="2577"/>
              <a:ext cx="140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对应资产价格</a:t>
              </a:r>
            </a:p>
          </p:txBody>
        </p:sp>
        <p:grpSp>
          <p:nvGrpSpPr>
            <p:cNvPr id="160775" name="Group 61"/>
            <p:cNvGrpSpPr>
              <a:grpSpLocks/>
            </p:cNvGrpSpPr>
            <p:nvPr/>
          </p:nvGrpSpPr>
          <p:grpSpPr bwMode="auto">
            <a:xfrm>
              <a:off x="1104" y="1296"/>
              <a:ext cx="3600" cy="2374"/>
              <a:chOff x="1104" y="1296"/>
              <a:chExt cx="3600" cy="2374"/>
            </a:xfrm>
          </p:grpSpPr>
          <p:sp>
            <p:nvSpPr>
              <p:cNvPr id="160776" name="Text Box 5"/>
              <p:cNvSpPr txBox="1">
                <a:spLocks noChangeArrowheads="1"/>
              </p:cNvSpPr>
              <p:nvPr/>
            </p:nvSpPr>
            <p:spPr bwMode="auto">
              <a:xfrm>
                <a:off x="2736" y="1536"/>
                <a:ext cx="624" cy="556"/>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期权定</a:t>
                </a:r>
              </a:p>
              <a:p>
                <a:pPr algn="ctr">
                  <a:spcBef>
                    <a:spcPct val="50000"/>
                  </a:spcBef>
                  <a:buClrTx/>
                  <a:buSzTx/>
                  <a:buFontTx/>
                  <a:buNone/>
                </a:pPr>
                <a:r>
                  <a:rPr lang="zh-CN" altLang="en-US" sz="2000">
                    <a:latin typeface="Times New Roman" panose="02020603050405020304" pitchFamily="18" charset="0"/>
                  </a:rPr>
                  <a:t>价模型</a:t>
                </a:r>
              </a:p>
            </p:txBody>
          </p:sp>
          <p:sp>
            <p:nvSpPr>
              <p:cNvPr id="160777" name="Text Box 7"/>
              <p:cNvSpPr txBox="1">
                <a:spLocks noChangeArrowheads="1"/>
              </p:cNvSpPr>
              <p:nvPr/>
            </p:nvSpPr>
            <p:spPr bwMode="auto">
              <a:xfrm>
                <a:off x="3425" y="1640"/>
                <a:ext cx="127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期权费  </a:t>
                </a:r>
                <a:endParaRPr lang="zh-CN" altLang="en-US" sz="1400">
                  <a:latin typeface="Times New Roman" panose="02020603050405020304" pitchFamily="18" charset="0"/>
                </a:endParaRPr>
              </a:p>
            </p:txBody>
          </p:sp>
          <p:sp>
            <p:nvSpPr>
              <p:cNvPr id="160778" name="Text Box 9"/>
              <p:cNvSpPr txBox="1">
                <a:spLocks noChangeArrowheads="1"/>
              </p:cNvSpPr>
              <p:nvPr/>
            </p:nvSpPr>
            <p:spPr bwMode="auto">
              <a:xfrm>
                <a:off x="1200" y="1344"/>
                <a:ext cx="94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交割价格</a:t>
                </a:r>
              </a:p>
            </p:txBody>
          </p:sp>
          <p:sp>
            <p:nvSpPr>
              <p:cNvPr id="160779" name="Text Box 10"/>
              <p:cNvSpPr txBox="1">
                <a:spLocks noChangeArrowheads="1"/>
              </p:cNvSpPr>
              <p:nvPr/>
            </p:nvSpPr>
            <p:spPr bwMode="auto">
              <a:xfrm>
                <a:off x="1532" y="1592"/>
                <a:ext cx="5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到期日</a:t>
                </a:r>
              </a:p>
            </p:txBody>
          </p:sp>
          <p:sp>
            <p:nvSpPr>
              <p:cNvPr id="160780" name="Text Box 11"/>
              <p:cNvSpPr txBox="1">
                <a:spLocks noChangeArrowheads="1"/>
              </p:cNvSpPr>
              <p:nvPr/>
            </p:nvSpPr>
            <p:spPr bwMode="auto">
              <a:xfrm>
                <a:off x="1342" y="1734"/>
                <a:ext cx="910"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波动率估计</a:t>
                </a:r>
                <a:endParaRPr lang="zh-CN" altLang="en-US" sz="1400">
                  <a:latin typeface="Times New Roman" panose="02020603050405020304" pitchFamily="18" charset="0"/>
                </a:endParaRPr>
              </a:p>
            </p:txBody>
          </p:sp>
          <p:sp>
            <p:nvSpPr>
              <p:cNvPr id="160781" name="Text Box 12"/>
              <p:cNvSpPr txBox="1">
                <a:spLocks noChangeArrowheads="1"/>
              </p:cNvSpPr>
              <p:nvPr/>
            </p:nvSpPr>
            <p:spPr bwMode="auto">
              <a:xfrm>
                <a:off x="1344" y="2094"/>
                <a:ext cx="74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利率</a:t>
                </a:r>
                <a:endParaRPr lang="zh-CN" altLang="en-US" sz="1400">
                  <a:latin typeface="Times New Roman" panose="02020603050405020304" pitchFamily="18" charset="0"/>
                </a:endParaRPr>
              </a:p>
            </p:txBody>
          </p:sp>
          <p:sp>
            <p:nvSpPr>
              <p:cNvPr id="160782" name="Line 13"/>
              <p:cNvSpPr>
                <a:spLocks noChangeShapeType="1"/>
              </p:cNvSpPr>
              <p:nvPr/>
            </p:nvSpPr>
            <p:spPr bwMode="auto">
              <a:xfrm>
                <a:off x="2208" y="1296"/>
                <a:ext cx="528" cy="288"/>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83" name="Line 14"/>
              <p:cNvSpPr>
                <a:spLocks noChangeShapeType="1"/>
              </p:cNvSpPr>
              <p:nvPr/>
            </p:nvSpPr>
            <p:spPr bwMode="auto">
              <a:xfrm>
                <a:off x="2083" y="1573"/>
                <a:ext cx="605" cy="59"/>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84" name="Line 15"/>
              <p:cNvSpPr>
                <a:spLocks noChangeShapeType="1"/>
              </p:cNvSpPr>
              <p:nvPr/>
            </p:nvSpPr>
            <p:spPr bwMode="auto">
              <a:xfrm>
                <a:off x="2035" y="1717"/>
                <a:ext cx="653" cy="11"/>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85" name="Line 16"/>
              <p:cNvSpPr>
                <a:spLocks noChangeShapeType="1"/>
              </p:cNvSpPr>
              <p:nvPr/>
            </p:nvSpPr>
            <p:spPr bwMode="auto">
              <a:xfrm flipV="1">
                <a:off x="2160" y="1824"/>
                <a:ext cx="528" cy="96"/>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86" name="Line 17"/>
              <p:cNvSpPr>
                <a:spLocks noChangeShapeType="1"/>
              </p:cNvSpPr>
              <p:nvPr/>
            </p:nvSpPr>
            <p:spPr bwMode="auto">
              <a:xfrm flipV="1">
                <a:off x="1872" y="1968"/>
                <a:ext cx="816" cy="299"/>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87" name="Text Box 18"/>
              <p:cNvSpPr txBox="1">
                <a:spLocks noChangeArrowheads="1"/>
              </p:cNvSpPr>
              <p:nvPr/>
            </p:nvSpPr>
            <p:spPr bwMode="auto">
              <a:xfrm>
                <a:off x="3308" y="1352"/>
                <a:ext cx="9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“向前”</a:t>
                </a:r>
              </a:p>
            </p:txBody>
          </p:sp>
          <p:sp>
            <p:nvSpPr>
              <p:cNvPr id="160788" name="Text Box 39"/>
              <p:cNvSpPr txBox="1">
                <a:spLocks noChangeArrowheads="1"/>
              </p:cNvSpPr>
              <p:nvPr/>
            </p:nvSpPr>
            <p:spPr bwMode="auto">
              <a:xfrm>
                <a:off x="2736" y="2952"/>
                <a:ext cx="624" cy="556"/>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期权定</a:t>
                </a:r>
              </a:p>
              <a:p>
                <a:pPr algn="ctr">
                  <a:spcBef>
                    <a:spcPct val="50000"/>
                  </a:spcBef>
                  <a:buClrTx/>
                  <a:buSzTx/>
                  <a:buFontTx/>
                  <a:buNone/>
                </a:pPr>
                <a:r>
                  <a:rPr lang="zh-CN" altLang="en-US" sz="2000">
                    <a:latin typeface="Times New Roman" panose="02020603050405020304" pitchFamily="18" charset="0"/>
                  </a:rPr>
                  <a:t>价模型</a:t>
                </a:r>
              </a:p>
            </p:txBody>
          </p:sp>
          <p:sp>
            <p:nvSpPr>
              <p:cNvPr id="160789" name="Text Box 41"/>
              <p:cNvSpPr txBox="1">
                <a:spLocks noChangeArrowheads="1"/>
              </p:cNvSpPr>
              <p:nvPr/>
            </p:nvSpPr>
            <p:spPr bwMode="auto">
              <a:xfrm>
                <a:off x="3427" y="3056"/>
                <a:ext cx="127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期权费</a:t>
                </a:r>
                <a:r>
                  <a:rPr lang="zh-CN" altLang="en-US" sz="1400">
                    <a:latin typeface="Times New Roman" panose="02020603050405020304" pitchFamily="18" charset="0"/>
                  </a:rPr>
                  <a:t> </a:t>
                </a:r>
              </a:p>
            </p:txBody>
          </p:sp>
          <p:sp>
            <p:nvSpPr>
              <p:cNvPr id="160790" name="Text Box 43"/>
              <p:cNvSpPr txBox="1">
                <a:spLocks noChangeArrowheads="1"/>
              </p:cNvSpPr>
              <p:nvPr/>
            </p:nvSpPr>
            <p:spPr bwMode="auto">
              <a:xfrm>
                <a:off x="1104" y="2824"/>
                <a:ext cx="10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交割价格</a:t>
                </a:r>
              </a:p>
            </p:txBody>
          </p:sp>
          <p:sp>
            <p:nvSpPr>
              <p:cNvPr id="160791" name="Text Box 44"/>
              <p:cNvSpPr txBox="1">
                <a:spLocks noChangeArrowheads="1"/>
              </p:cNvSpPr>
              <p:nvPr/>
            </p:nvSpPr>
            <p:spPr bwMode="auto">
              <a:xfrm>
                <a:off x="1296" y="3008"/>
                <a:ext cx="80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到期日</a:t>
                </a:r>
                <a:endParaRPr lang="zh-CN" altLang="en-US" sz="1400">
                  <a:latin typeface="Times New Roman" panose="02020603050405020304" pitchFamily="18" charset="0"/>
                </a:endParaRPr>
              </a:p>
            </p:txBody>
          </p:sp>
          <p:sp>
            <p:nvSpPr>
              <p:cNvPr id="160792" name="Text Box 45"/>
              <p:cNvSpPr txBox="1">
                <a:spLocks noChangeArrowheads="1"/>
              </p:cNvSpPr>
              <p:nvPr/>
            </p:nvSpPr>
            <p:spPr bwMode="auto">
              <a:xfrm>
                <a:off x="1104" y="3203"/>
                <a:ext cx="112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波动率估计</a:t>
                </a:r>
                <a:endParaRPr lang="zh-CN" altLang="en-US" sz="1400">
                  <a:latin typeface="Times New Roman" panose="02020603050405020304" pitchFamily="18" charset="0"/>
                </a:endParaRPr>
              </a:p>
            </p:txBody>
          </p:sp>
          <p:sp>
            <p:nvSpPr>
              <p:cNvPr id="160793" name="Text Box 46"/>
              <p:cNvSpPr txBox="1">
                <a:spLocks noChangeArrowheads="1"/>
              </p:cNvSpPr>
              <p:nvPr/>
            </p:nvSpPr>
            <p:spPr bwMode="auto">
              <a:xfrm>
                <a:off x="1296" y="3420"/>
                <a:ext cx="76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利率</a:t>
                </a:r>
                <a:endParaRPr lang="zh-CN" altLang="en-US" sz="1400">
                  <a:latin typeface="Times New Roman" panose="02020603050405020304" pitchFamily="18" charset="0"/>
                </a:endParaRPr>
              </a:p>
            </p:txBody>
          </p:sp>
          <p:sp>
            <p:nvSpPr>
              <p:cNvPr id="160794" name="Line 47"/>
              <p:cNvSpPr>
                <a:spLocks noChangeShapeType="1"/>
              </p:cNvSpPr>
              <p:nvPr/>
            </p:nvSpPr>
            <p:spPr bwMode="auto">
              <a:xfrm>
                <a:off x="2160" y="2736"/>
                <a:ext cx="528" cy="24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95" name="Line 48"/>
              <p:cNvSpPr>
                <a:spLocks noChangeShapeType="1"/>
              </p:cNvSpPr>
              <p:nvPr/>
            </p:nvSpPr>
            <p:spPr bwMode="auto">
              <a:xfrm>
                <a:off x="2016" y="2976"/>
                <a:ext cx="672" cy="96"/>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96" name="Line 49"/>
              <p:cNvSpPr>
                <a:spLocks noChangeShapeType="1"/>
              </p:cNvSpPr>
              <p:nvPr/>
            </p:nvSpPr>
            <p:spPr bwMode="auto">
              <a:xfrm>
                <a:off x="2011" y="3133"/>
                <a:ext cx="677" cy="35"/>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97" name="Line 50"/>
              <p:cNvSpPr>
                <a:spLocks noChangeShapeType="1"/>
              </p:cNvSpPr>
              <p:nvPr/>
            </p:nvSpPr>
            <p:spPr bwMode="auto">
              <a:xfrm flipH="1">
                <a:off x="2064" y="3264"/>
                <a:ext cx="624" cy="96"/>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98" name="Line 51"/>
              <p:cNvSpPr>
                <a:spLocks noChangeShapeType="1"/>
              </p:cNvSpPr>
              <p:nvPr/>
            </p:nvSpPr>
            <p:spPr bwMode="auto">
              <a:xfrm flipV="1">
                <a:off x="1824" y="3456"/>
                <a:ext cx="864" cy="96"/>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799" name="Text Box 52"/>
              <p:cNvSpPr txBox="1">
                <a:spLocks noChangeArrowheads="1"/>
              </p:cNvSpPr>
              <p:nvPr/>
            </p:nvSpPr>
            <p:spPr bwMode="auto">
              <a:xfrm>
                <a:off x="3479" y="2683"/>
                <a:ext cx="74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“向后”</a:t>
                </a:r>
              </a:p>
            </p:txBody>
          </p:sp>
          <p:sp>
            <p:nvSpPr>
              <p:cNvPr id="160800" name="AutoShape 58"/>
              <p:cNvSpPr>
                <a:spLocks noChangeArrowheads="1"/>
              </p:cNvSpPr>
              <p:nvPr/>
            </p:nvSpPr>
            <p:spPr bwMode="auto">
              <a:xfrm>
                <a:off x="3456" y="3168"/>
                <a:ext cx="288" cy="96"/>
              </a:xfrm>
              <a:prstGeom prst="leftArrow">
                <a:avLst>
                  <a:gd name="adj1" fmla="val 50000"/>
                  <a:gd name="adj2" fmla="val 7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160801" name="AutoShape 60"/>
              <p:cNvSpPr>
                <a:spLocks noChangeArrowheads="1"/>
              </p:cNvSpPr>
              <p:nvPr/>
            </p:nvSpPr>
            <p:spPr bwMode="auto">
              <a:xfrm>
                <a:off x="3456" y="1728"/>
                <a:ext cx="288" cy="96"/>
              </a:xfrm>
              <a:prstGeom prst="rightArrow">
                <a:avLst>
                  <a:gd name="adj1" fmla="val 50000"/>
                  <a:gd name="adj2" fmla="val 7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794" name="Object 2"/>
          <p:cNvGraphicFramePr>
            <a:graphicFrameLocks noChangeAspect="1"/>
          </p:cNvGraphicFramePr>
          <p:nvPr/>
        </p:nvGraphicFramePr>
        <p:xfrm>
          <a:off x="1320800" y="3106738"/>
          <a:ext cx="6719888" cy="3759200"/>
        </p:xfrm>
        <a:graphic>
          <a:graphicData uri="http://schemas.openxmlformats.org/presentationml/2006/ole">
            <mc:AlternateContent xmlns:mc="http://schemas.openxmlformats.org/markup-compatibility/2006">
              <mc:Choice xmlns:v="urn:schemas-microsoft-com:vml" Requires="v">
                <p:oleObj spid="_x0000_s161888" name="文档" r:id="rId3" imgW="9096343" imgH="4972028" progId="Word.Document.8">
                  <p:embed/>
                </p:oleObj>
              </mc:Choice>
              <mc:Fallback>
                <p:oleObj name="文档" r:id="rId3" imgW="9096343" imgH="4972028"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800" y="3106738"/>
                        <a:ext cx="6719888"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1795" name="Rectangle 61"/>
          <p:cNvSpPr>
            <a:spLocks noChangeArrowheads="1"/>
          </p:cNvSpPr>
          <p:nvPr/>
        </p:nvSpPr>
        <p:spPr bwMode="auto">
          <a:xfrm>
            <a:off x="755650" y="1011238"/>
            <a:ext cx="78803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2698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98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98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98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9pPr>
          </a:lstStyle>
          <a:p>
            <a:pPr>
              <a:lnSpc>
                <a:spcPct val="200000"/>
              </a:lnSpc>
              <a:spcBef>
                <a:spcPct val="0"/>
              </a:spcBef>
              <a:buClrTx/>
              <a:buSzTx/>
              <a:buFontTx/>
              <a:buNone/>
            </a:pPr>
            <a:r>
              <a:rPr lang="zh-CN" altLang="en-US" sz="2400" b="1">
                <a:latin typeface="Times New Roman" panose="02020603050405020304" pitchFamily="18" charset="0"/>
              </a:rPr>
              <a:t>隐含波动率</a:t>
            </a:r>
            <a:r>
              <a:rPr lang="zh-CN" altLang="en-US" sz="2400">
                <a:latin typeface="Times New Roman" panose="02020603050405020304" pitchFamily="18" charset="0"/>
              </a:rPr>
              <a:t>：</a:t>
            </a:r>
          </a:p>
          <a:p>
            <a:pPr>
              <a:lnSpc>
                <a:spcPct val="200000"/>
              </a:lnSpc>
              <a:spcBef>
                <a:spcPct val="0"/>
              </a:spcBef>
              <a:buClrTx/>
              <a:buSzTx/>
              <a:buFontTx/>
              <a:buNone/>
            </a:pPr>
            <a:r>
              <a:rPr lang="zh-CN" altLang="en-US" sz="2400">
                <a:latin typeface="Times New Roman" panose="02020603050405020304" pitchFamily="18" charset="0"/>
              </a:rPr>
              <a:t>通常来说，期权定价模型通过波动率和其他变量计算期权的价格。</a:t>
            </a:r>
          </a:p>
          <a:p>
            <a:pPr>
              <a:lnSpc>
                <a:spcPct val="200000"/>
              </a:lnSpc>
              <a:spcBef>
                <a:spcPct val="0"/>
              </a:spcBef>
              <a:buClrTx/>
              <a:buSzTx/>
              <a:buFontTx/>
              <a:buNone/>
            </a:pPr>
            <a:r>
              <a:rPr lang="zh-CN" altLang="en-US" sz="2400">
                <a:latin typeface="Times New Roman" panose="02020603050405020304" pitchFamily="18" charset="0"/>
              </a:rPr>
              <a:t>反过来</a:t>
            </a:r>
            <a:r>
              <a:rPr lang="en-US" altLang="zh-CN" sz="2400">
                <a:latin typeface="Times New Roman" panose="02020603050405020304" pitchFamily="18" charset="0"/>
              </a:rPr>
              <a:t>, </a:t>
            </a:r>
            <a:r>
              <a:rPr lang="zh-CN" altLang="en-US" sz="2400">
                <a:latin typeface="Times New Roman" panose="02020603050405020304" pitchFamily="18" charset="0"/>
              </a:rPr>
              <a:t>模型可以通过期权价格来计算隐含波动率，通过这种方法计算出来的波动率叫作隐含波动率。</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金融建模的未来</a:t>
            </a:r>
            <a:r>
              <a:rPr lang="en-US" altLang="zh-CN" dirty="0" smtClean="0"/>
              <a:t/>
            </a:r>
            <a:br>
              <a:rPr lang="en-US" altLang="zh-CN" dirty="0" smtClean="0"/>
            </a:br>
            <a:r>
              <a:rPr lang="en-US" altLang="zh-CN" sz="2800" dirty="0" smtClean="0"/>
              <a:t>--Emanuel </a:t>
            </a:r>
            <a:r>
              <a:rPr lang="en-US" altLang="zh-CN" sz="2800" dirty="0" err="1" smtClean="0"/>
              <a:t>Derman</a:t>
            </a:r>
            <a:endParaRPr lang="zh-CN" altLang="en-US" sz="2800" dirty="0"/>
          </a:p>
        </p:txBody>
      </p:sp>
      <p:sp>
        <p:nvSpPr>
          <p:cNvPr id="3" name="内容占位符 2"/>
          <p:cNvSpPr>
            <a:spLocks noGrp="1"/>
          </p:cNvSpPr>
          <p:nvPr>
            <p:ph idx="1"/>
          </p:nvPr>
        </p:nvSpPr>
        <p:spPr/>
        <p:txBody>
          <a:bodyPr/>
          <a:lstStyle/>
          <a:p>
            <a:pPr>
              <a:defRPr/>
            </a:pPr>
            <a:r>
              <a:rPr lang="en-US" altLang="zh-CN" dirty="0" smtClean="0"/>
              <a:t>Emanuel </a:t>
            </a:r>
            <a:r>
              <a:rPr lang="en-US" altLang="zh-CN" dirty="0" err="1" smtClean="0"/>
              <a:t>Derman</a:t>
            </a:r>
            <a:r>
              <a:rPr lang="zh-CN" altLang="en-US" dirty="0" smtClean="0"/>
              <a:t>是高盛公司数量策略部门的董事总经理。这篇文章是他在第十届全球风险年会上的讲演。</a:t>
            </a:r>
            <a:endParaRPr lang="en-US" altLang="zh-CN" dirty="0" smtClean="0"/>
          </a:p>
          <a:p>
            <a:pPr>
              <a:defRPr/>
            </a:pPr>
            <a:r>
              <a:rPr lang="zh-CN" altLang="en-US" dirty="0" smtClean="0"/>
              <a:t>建立模型的目的是什么？</a:t>
            </a:r>
            <a:endParaRPr lang="en-US" altLang="zh-CN" dirty="0" smtClean="0"/>
          </a:p>
          <a:p>
            <a:pPr lvl="1">
              <a:defRPr/>
            </a:pPr>
            <a:r>
              <a:rPr lang="zh-CN" altLang="en-US" dirty="0" smtClean="0"/>
              <a:t>模型的目的是用来预测未来或者控制未来。</a:t>
            </a:r>
            <a:endParaRPr lang="en-US" altLang="zh-CN" dirty="0" smtClean="0"/>
          </a:p>
          <a:p>
            <a:pPr>
              <a:defRPr/>
            </a:pPr>
            <a:r>
              <a:rPr lang="zh-CN" altLang="en-US" dirty="0" smtClean="0"/>
              <a:t>最大的风险来自哪里？</a:t>
            </a:r>
            <a:endParaRPr lang="en-US" altLang="zh-CN" dirty="0" smtClean="0"/>
          </a:p>
          <a:p>
            <a:pPr lvl="1">
              <a:defRPr/>
            </a:pPr>
            <a:r>
              <a:rPr lang="zh-CN" altLang="en-US" dirty="0" smtClean="0"/>
              <a:t>“人们通常会担心模型风险，但我认为最大的风险来自运营过程，例如管理风险和操作风险而不是模型风险。”</a:t>
            </a:r>
            <a:endParaRPr lang="zh-CN" altLang="en-US" dirty="0"/>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221396B-93B5-4202-84C1-0F28F50A3841}" type="slidenum">
              <a:rPr lang="zh-CN" altLang="en-US" sz="1400" smtClean="0">
                <a:latin typeface="Arial" panose="020B0604020202020204" pitchFamily="34" charset="0"/>
              </a:rPr>
              <a:pPr eaLnBrk="1" hangingPunct="1">
                <a:defRPr/>
              </a:pPr>
              <a:t>106</a:t>
            </a:fld>
            <a:endParaRPr lang="en-US" altLang="zh-CN" sz="1400" smtClean="0">
              <a:latin typeface="Arial" panose="020B0604020202020204" pitchFamily="34" charset="0"/>
            </a:endParaRPr>
          </a:p>
        </p:txBody>
      </p:sp>
    </p:spTree>
    <p:extLst>
      <p:ext uri="{BB962C8B-B14F-4D97-AF65-F5344CB8AC3E}">
        <p14:creationId xmlns:p14="http://schemas.microsoft.com/office/powerpoint/2010/main" val="428966554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effectLst/>
              </a:rPr>
              <a:t>模型被怎样运用？</a:t>
            </a:r>
            <a:endParaRPr lang="zh-CN" altLang="en-US" dirty="0"/>
          </a:p>
        </p:txBody>
      </p:sp>
      <p:sp>
        <p:nvSpPr>
          <p:cNvPr id="3" name="内容占位符 2"/>
          <p:cNvSpPr>
            <a:spLocks noGrp="1"/>
          </p:cNvSpPr>
          <p:nvPr>
            <p:ph idx="1"/>
          </p:nvPr>
        </p:nvSpPr>
        <p:spPr>
          <a:xfrm>
            <a:off x="457200" y="1287943"/>
            <a:ext cx="8229600" cy="4924425"/>
          </a:xfrm>
        </p:spPr>
        <p:txBody>
          <a:bodyPr/>
          <a:lstStyle/>
          <a:p>
            <a:pPr>
              <a:defRPr/>
            </a:pPr>
            <a:r>
              <a:rPr lang="zh-CN" altLang="en-US" sz="2800" dirty="0" smtClean="0">
                <a:effectLst/>
              </a:rPr>
              <a:t> 用来给做市商和私人交易的交易所期权和</a:t>
            </a:r>
            <a:r>
              <a:rPr lang="en-US" altLang="zh-CN" sz="2800" dirty="0" smtClean="0">
                <a:effectLst/>
              </a:rPr>
              <a:t>OTC</a:t>
            </a:r>
            <a:r>
              <a:rPr lang="zh-CN" altLang="en-US" sz="2800" dirty="0" smtClean="0">
                <a:effectLst/>
              </a:rPr>
              <a:t>期权定价；</a:t>
            </a:r>
            <a:endParaRPr lang="en-US" altLang="zh-CN" sz="2800" dirty="0" smtClean="0">
              <a:effectLst/>
            </a:endParaRPr>
          </a:p>
          <a:p>
            <a:pPr>
              <a:defRPr/>
            </a:pPr>
            <a:r>
              <a:rPr lang="zh-CN" altLang="en-US" sz="2800" dirty="0" smtClean="0">
                <a:effectLst/>
              </a:rPr>
              <a:t>用来计算和对冲暴露在不同国家和货币的组合中的风险；</a:t>
            </a:r>
            <a:endParaRPr lang="en-US" altLang="zh-CN" sz="2800" dirty="0" smtClean="0">
              <a:effectLst/>
            </a:endParaRPr>
          </a:p>
          <a:p>
            <a:pPr>
              <a:defRPr/>
            </a:pPr>
            <a:r>
              <a:rPr lang="zh-CN" altLang="en-US" sz="2800" dirty="0" smtClean="0">
                <a:effectLst/>
              </a:rPr>
              <a:t>用来转换报价到隐含波动率；</a:t>
            </a:r>
            <a:endParaRPr lang="en-US" altLang="zh-CN" sz="2800" dirty="0" smtClean="0">
              <a:effectLst/>
            </a:endParaRPr>
          </a:p>
          <a:p>
            <a:pPr>
              <a:defRPr/>
            </a:pPr>
            <a:r>
              <a:rPr lang="zh-CN" altLang="en-US" sz="2800" dirty="0" smtClean="0">
                <a:effectLst/>
              </a:rPr>
              <a:t>用来建立结构衍生品；</a:t>
            </a:r>
            <a:endParaRPr lang="en-US" altLang="zh-CN" sz="2800" dirty="0" smtClean="0">
              <a:effectLst/>
            </a:endParaRPr>
          </a:p>
          <a:p>
            <a:pPr>
              <a:defRPr/>
            </a:pPr>
            <a:r>
              <a:rPr lang="zh-CN" altLang="en-US" sz="2800" dirty="0" smtClean="0">
                <a:effectLst/>
              </a:rPr>
              <a:t>用系统来找出公平价格和市场价格之间的不同；</a:t>
            </a:r>
            <a:endParaRPr lang="en-US" altLang="zh-CN" sz="2800" dirty="0" smtClean="0">
              <a:effectLst/>
            </a:endParaRPr>
          </a:p>
          <a:p>
            <a:pPr>
              <a:defRPr/>
            </a:pPr>
            <a:r>
              <a:rPr lang="zh-CN" altLang="en-US" sz="2800" dirty="0" smtClean="0">
                <a:effectLst/>
              </a:rPr>
              <a:t>对用来套利的公司金融工具进行估价和对冲。</a:t>
            </a:r>
            <a:endParaRPr lang="en-US" altLang="zh-CN" sz="2800" dirty="0" smtClean="0">
              <a:effectLst/>
            </a:endParaRPr>
          </a:p>
          <a:p>
            <a:pPr>
              <a:defRPr/>
            </a:pPr>
            <a:r>
              <a:rPr lang="zh-CN" altLang="en-US" sz="2800" dirty="0" smtClean="0">
                <a:effectLst/>
              </a:rPr>
              <a:t>为了估计公司级的在险 价值；</a:t>
            </a:r>
            <a:endParaRPr lang="en-US" altLang="zh-CN" sz="2800" dirty="0" smtClean="0">
              <a:effectLst/>
            </a:endParaRPr>
          </a:p>
          <a:p>
            <a:pPr>
              <a:defRPr/>
            </a:pPr>
            <a:r>
              <a:rPr lang="zh-CN" altLang="en-US" sz="2800" dirty="0" smtClean="0">
                <a:effectLst/>
              </a:rPr>
              <a:t>也用模型来直接检验非衍生证券。</a:t>
            </a:r>
            <a:endParaRPr lang="zh-CN" altLang="en-US" sz="2800" dirty="0"/>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49569364-EC5B-4C7D-824E-35C0C627E30B}" type="slidenum">
              <a:rPr lang="zh-CN" altLang="en-US" sz="1400" smtClean="0">
                <a:latin typeface="Arial" panose="020B0604020202020204" pitchFamily="34" charset="0"/>
              </a:rPr>
              <a:pPr eaLnBrk="1" hangingPunct="1">
                <a:defRPr/>
              </a:pPr>
              <a:t>107</a:t>
            </a:fld>
            <a:endParaRPr lang="en-US" altLang="zh-CN" sz="1400" smtClean="0">
              <a:latin typeface="Arial" panose="020B0604020202020204" pitchFamily="34" charset="0"/>
            </a:endParaRPr>
          </a:p>
        </p:txBody>
      </p:sp>
    </p:spTree>
    <p:extLst>
      <p:ext uri="{BB962C8B-B14F-4D97-AF65-F5344CB8AC3E}">
        <p14:creationId xmlns:p14="http://schemas.microsoft.com/office/powerpoint/2010/main" val="218435514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关于</a:t>
            </a:r>
            <a:r>
              <a:rPr lang="en-US" altLang="zh-CN" dirty="0" smtClean="0"/>
              <a:t>BS</a:t>
            </a:r>
            <a:r>
              <a:rPr lang="zh-CN" altLang="en-US" dirty="0" smtClean="0"/>
              <a:t>期权定价公式</a:t>
            </a:r>
            <a:endParaRPr lang="zh-CN" altLang="en-US" dirty="0"/>
          </a:p>
        </p:txBody>
      </p:sp>
      <p:sp>
        <p:nvSpPr>
          <p:cNvPr id="193539" name="内容占位符 2"/>
          <p:cNvSpPr>
            <a:spLocks noGrp="1"/>
          </p:cNvSpPr>
          <p:nvPr>
            <p:ph idx="1"/>
          </p:nvPr>
        </p:nvSpPr>
        <p:spPr>
          <a:xfrm>
            <a:off x="457200" y="1600200"/>
            <a:ext cx="8229600" cy="5141913"/>
          </a:xfrm>
        </p:spPr>
        <p:txBody>
          <a:bodyPr/>
          <a:lstStyle/>
          <a:p>
            <a:r>
              <a:rPr lang="en-US" altLang="zh-CN" sz="2800" smtClean="0">
                <a:effectLst/>
              </a:rPr>
              <a:t>Stephon Ross</a:t>
            </a:r>
            <a:r>
              <a:rPr lang="zh-CN" altLang="en-US" sz="2800" smtClean="0">
                <a:effectLst/>
              </a:rPr>
              <a:t>教授：</a:t>
            </a:r>
            <a:r>
              <a:rPr lang="en-US" altLang="zh-CN" sz="2800" smtClean="0">
                <a:effectLst/>
              </a:rPr>
              <a:t>"...</a:t>
            </a:r>
            <a:r>
              <a:rPr lang="zh-CN" altLang="en-US" sz="2800" smtClean="0">
                <a:effectLst/>
              </a:rPr>
              <a:t>期权定价理论不仅是金融学，而且是所有经济学中最成功的理论。</a:t>
            </a:r>
            <a:r>
              <a:rPr lang="en-US" altLang="zh-CN" sz="2800" smtClean="0">
                <a:effectLst/>
              </a:rPr>
              <a:t>“</a:t>
            </a:r>
          </a:p>
          <a:p>
            <a:r>
              <a:rPr lang="zh-CN" altLang="en-US" sz="2800" smtClean="0">
                <a:effectLst/>
              </a:rPr>
              <a:t>为什么这个理论会运作得这么好？ </a:t>
            </a:r>
            <a:endParaRPr lang="en-US" altLang="zh-CN" sz="2800" smtClean="0">
              <a:effectLst/>
            </a:endParaRPr>
          </a:p>
          <a:p>
            <a:pPr lvl="1"/>
            <a:r>
              <a:rPr lang="zh-CN" altLang="en-US" sz="2400" smtClean="0">
                <a:effectLst/>
              </a:rPr>
              <a:t>原因在于期权定价理论中的基本问题是为了对混合，非线性的证券进行定价。</a:t>
            </a:r>
            <a:endParaRPr lang="en-US" altLang="zh-CN" sz="2400" smtClean="0">
              <a:effectLst/>
            </a:endParaRPr>
          </a:p>
          <a:p>
            <a:pPr lvl="1"/>
            <a:r>
              <a:rPr lang="zh-CN" altLang="en-US" sz="2400" smtClean="0">
                <a:effectLst/>
              </a:rPr>
              <a:t> 在被交易的证券的现实世界中，</a:t>
            </a:r>
            <a:r>
              <a:rPr lang="en-US" altLang="zh-CN" sz="2400" smtClean="0">
                <a:effectLst/>
              </a:rPr>
              <a:t>BSM</a:t>
            </a:r>
            <a:r>
              <a:rPr lang="zh-CN" altLang="en-US" sz="2400" smtClean="0">
                <a:effectLst/>
              </a:rPr>
              <a:t>的假设很少能被严格满足。但是他们把复合衍生品看作股票和债券的组合的观点抓住了真理的核心，为模型的健壮性提供了基础。</a:t>
            </a:r>
            <a:endParaRPr lang="en-US" altLang="zh-CN" sz="2400" smtClean="0">
              <a:effectLst/>
            </a:endParaRPr>
          </a:p>
          <a:p>
            <a:pPr lvl="1"/>
            <a:r>
              <a:rPr lang="zh-CN" altLang="en-US" sz="2400" smtClean="0">
                <a:effectLst/>
              </a:rPr>
              <a:t>期权理论能够很好的运作是因为它是相对地而不是绝对地定价。</a:t>
            </a:r>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18A08E0-4152-4FDD-A642-F0B790663F6E}" type="slidenum">
              <a:rPr lang="zh-CN" altLang="en-US" sz="1400" smtClean="0">
                <a:latin typeface="Arial" panose="020B0604020202020204" pitchFamily="34" charset="0"/>
              </a:rPr>
              <a:pPr eaLnBrk="1" hangingPunct="1">
                <a:defRPr/>
              </a:pPr>
              <a:t>108</a:t>
            </a:fld>
            <a:endParaRPr lang="en-US" altLang="zh-CN" sz="1400" smtClean="0">
              <a:latin typeface="Arial" panose="020B0604020202020204" pitchFamily="34" charset="0"/>
            </a:endParaRPr>
          </a:p>
        </p:txBody>
      </p:sp>
    </p:spTree>
    <p:extLst>
      <p:ext uri="{BB962C8B-B14F-4D97-AF65-F5344CB8AC3E}">
        <p14:creationId xmlns:p14="http://schemas.microsoft.com/office/powerpoint/2010/main" val="338243423"/>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实用的模型需要考虑的因素</a:t>
            </a:r>
            <a:endParaRPr lang="zh-CN" altLang="en-US" dirty="0"/>
          </a:p>
        </p:txBody>
      </p:sp>
      <p:sp>
        <p:nvSpPr>
          <p:cNvPr id="3" name="内容占位符 2"/>
          <p:cNvSpPr>
            <a:spLocks noGrp="1"/>
          </p:cNvSpPr>
          <p:nvPr>
            <p:ph idx="1"/>
          </p:nvPr>
        </p:nvSpPr>
        <p:spPr/>
        <p:txBody>
          <a:bodyPr/>
          <a:lstStyle/>
          <a:p>
            <a:pPr>
              <a:defRPr/>
            </a:pPr>
            <a:r>
              <a:rPr lang="zh-CN" altLang="en-US" sz="2800" dirty="0" smtClean="0"/>
              <a:t>建立在逻辑、理性的基础上，数学是表达的语言</a:t>
            </a:r>
            <a:endParaRPr lang="en-US" altLang="zh-CN" sz="2800" dirty="0" smtClean="0"/>
          </a:p>
          <a:p>
            <a:pPr>
              <a:defRPr/>
            </a:pPr>
            <a:r>
              <a:rPr lang="zh-CN" altLang="en-US" sz="2800" dirty="0" smtClean="0"/>
              <a:t>根据真实世界放宽假设</a:t>
            </a:r>
            <a:endParaRPr lang="en-US" altLang="zh-CN" sz="2800" dirty="0" smtClean="0"/>
          </a:p>
          <a:p>
            <a:pPr>
              <a:defRPr/>
            </a:pPr>
            <a:r>
              <a:rPr lang="zh-CN" altLang="en-US" sz="2800" dirty="0" smtClean="0"/>
              <a:t>远期价格而不是即期价格作为基础</a:t>
            </a:r>
            <a:endParaRPr lang="en-US" altLang="zh-CN" sz="2800" dirty="0" smtClean="0"/>
          </a:p>
          <a:p>
            <a:pPr>
              <a:defRPr/>
            </a:pPr>
            <a:r>
              <a:rPr lang="zh-CN" altLang="en-US" sz="2800" dirty="0" smtClean="0"/>
              <a:t>模型校准</a:t>
            </a:r>
            <a:endParaRPr lang="en-US" altLang="zh-CN" sz="2800" dirty="0" smtClean="0"/>
          </a:p>
          <a:p>
            <a:pPr>
              <a:defRPr/>
            </a:pPr>
            <a:r>
              <a:rPr lang="zh-CN" altLang="en-US" sz="2800" dirty="0" smtClean="0"/>
              <a:t>隐含价格提供了最好的人们对预期的观察</a:t>
            </a:r>
            <a:endParaRPr lang="en-US" altLang="zh-CN" sz="2800" dirty="0" smtClean="0"/>
          </a:p>
          <a:p>
            <a:pPr>
              <a:defRPr/>
            </a:pPr>
            <a:r>
              <a:rPr lang="zh-CN" altLang="en-US" sz="2800" dirty="0" smtClean="0"/>
              <a:t>直接对交易变量建立模型</a:t>
            </a:r>
            <a:endParaRPr lang="en-US" altLang="zh-CN" sz="2800" dirty="0" smtClean="0"/>
          </a:p>
          <a:p>
            <a:pPr>
              <a:defRPr/>
            </a:pPr>
            <a:r>
              <a:rPr lang="zh-CN" altLang="en-US" sz="2800" dirty="0"/>
              <a:t>计价</a:t>
            </a:r>
            <a:r>
              <a:rPr lang="zh-CN" altLang="en-US" sz="2800" dirty="0" smtClean="0"/>
              <a:t>单位变换</a:t>
            </a:r>
            <a:endParaRPr lang="en-US" altLang="zh-CN" sz="2800" dirty="0" smtClean="0"/>
          </a:p>
          <a:p>
            <a:pPr>
              <a:defRPr/>
            </a:pPr>
            <a:r>
              <a:rPr lang="en-US" altLang="zh-CN" sz="2800" dirty="0" smtClean="0"/>
              <a:t>…</a:t>
            </a:r>
          </a:p>
          <a:p>
            <a:pPr>
              <a:defRPr/>
            </a:pPr>
            <a:endParaRPr lang="en-US" altLang="zh-CN" sz="2800" dirty="0" smtClean="0"/>
          </a:p>
          <a:p>
            <a:pPr>
              <a:defRPr/>
            </a:pPr>
            <a:endParaRPr lang="en-US" altLang="zh-CN" sz="2800" dirty="0" smtClean="0"/>
          </a:p>
          <a:p>
            <a:pPr>
              <a:defRPr/>
            </a:pPr>
            <a:endParaRPr lang="zh-CN" altLang="en-US" sz="2800" dirty="0"/>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3376029-C063-4A8D-AB78-B07116950861}" type="slidenum">
              <a:rPr lang="zh-CN" altLang="en-US" sz="1400" smtClean="0">
                <a:latin typeface="Arial" panose="020B0604020202020204" pitchFamily="34" charset="0"/>
              </a:rPr>
              <a:pPr eaLnBrk="1" hangingPunct="1">
                <a:defRPr/>
              </a:pPr>
              <a:t>109</a:t>
            </a:fld>
            <a:endParaRPr lang="en-US" altLang="zh-CN" sz="1400" smtClean="0">
              <a:latin typeface="Arial" panose="020B0604020202020204" pitchFamily="34" charset="0"/>
            </a:endParaRPr>
          </a:p>
        </p:txBody>
      </p:sp>
    </p:spTree>
    <p:extLst>
      <p:ext uri="{BB962C8B-B14F-4D97-AF65-F5344CB8AC3E}">
        <p14:creationId xmlns:p14="http://schemas.microsoft.com/office/powerpoint/2010/main" val="3548372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pPr eaLnBrk="1" hangingPunct="1">
              <a:defRPr/>
            </a:pPr>
            <a:r>
              <a:rPr lang="zh-CN" altLang="en-US" dirty="0" smtClean="0">
                <a:latin typeface="+mn-ea"/>
                <a:ea typeface="+mn-ea"/>
              </a:rPr>
              <a:t>好处</a:t>
            </a:r>
          </a:p>
        </p:txBody>
      </p:sp>
      <p:sp>
        <p:nvSpPr>
          <p:cNvPr id="12291" name="内容占位符 2"/>
          <p:cNvSpPr>
            <a:spLocks noGrp="1"/>
          </p:cNvSpPr>
          <p:nvPr>
            <p:ph idx="1"/>
          </p:nvPr>
        </p:nvSpPr>
        <p:spPr>
          <a:xfrm>
            <a:off x="1042988" y="1700213"/>
            <a:ext cx="7543800" cy="4343400"/>
          </a:xfrm>
        </p:spPr>
        <p:txBody>
          <a:bodyPr/>
          <a:lstStyle/>
          <a:p>
            <a:pPr eaLnBrk="1" hangingPunct="1">
              <a:defRPr/>
            </a:pPr>
            <a:r>
              <a:rPr lang="zh-CN" altLang="en-US" dirty="0" smtClean="0">
                <a:latin typeface="+mn-ea"/>
              </a:rPr>
              <a:t>可以双向交易：既买入做多或卖出做空。</a:t>
            </a:r>
            <a:endParaRPr lang="en-US" altLang="zh-CN" dirty="0" smtClean="0">
              <a:latin typeface="+mn-ea"/>
            </a:endParaRPr>
          </a:p>
          <a:p>
            <a:pPr eaLnBrk="1" hangingPunct="1">
              <a:defRPr/>
            </a:pPr>
            <a:r>
              <a:rPr lang="zh-CN" altLang="en-US" dirty="0" smtClean="0">
                <a:latin typeface="+mn-ea"/>
              </a:rPr>
              <a:t>杠杆：</a:t>
            </a:r>
            <a:r>
              <a:rPr lang="en-US" altLang="zh-CN" dirty="0" smtClean="0">
                <a:latin typeface="+mn-ea"/>
              </a:rPr>
              <a:t>1%-10%</a:t>
            </a:r>
            <a:r>
              <a:rPr lang="zh-CN" altLang="en-US" dirty="0" smtClean="0">
                <a:latin typeface="+mn-ea"/>
              </a:rPr>
              <a:t>的保证金</a:t>
            </a:r>
            <a:endParaRPr lang="en-US" altLang="zh-CN" dirty="0" smtClean="0">
              <a:latin typeface="+mn-ea"/>
            </a:endParaRPr>
          </a:p>
          <a:p>
            <a:pPr eaLnBrk="1" hangingPunct="1">
              <a:defRPr/>
            </a:pPr>
            <a:r>
              <a:rPr lang="zh-CN" altLang="en-US" dirty="0" smtClean="0">
                <a:latin typeface="+mn-ea"/>
              </a:rPr>
              <a:t>费用低：因不涉及所有权，所以不需要缴纳印花税，交割费等。</a:t>
            </a:r>
            <a:endParaRPr lang="en-US" altLang="zh-CN" dirty="0" smtClean="0">
              <a:latin typeface="+mn-ea"/>
            </a:endParaRPr>
          </a:p>
          <a:p>
            <a:pPr eaLnBrk="1" hangingPunct="1">
              <a:defRPr/>
            </a:pPr>
            <a:r>
              <a:rPr lang="zh-CN" altLang="en-US" dirty="0" smtClean="0">
                <a:latin typeface="+mn-ea"/>
              </a:rPr>
              <a:t>没有到期日：只要投资者的帐户余额足以满足保证金浮动要求并足以支付融资利息，投资人可以无限期的持有。</a:t>
            </a:r>
            <a:endParaRPr lang="en-US" altLang="zh-CN" dirty="0" smtClean="0">
              <a:latin typeface="+mn-ea"/>
            </a:endParaRPr>
          </a:p>
          <a:p>
            <a:pPr eaLnBrk="1" hangingPunct="1">
              <a:defRPr/>
            </a:pPr>
            <a:endParaRPr lang="zh-CN" altLang="en-US" dirty="0" smtClean="0">
              <a:latin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四、股票期权价格的性质</a:t>
            </a:r>
            <a:endParaRPr lang="zh-CN" altLang="en-US" dirty="0"/>
          </a:p>
        </p:txBody>
      </p:sp>
      <p:sp>
        <p:nvSpPr>
          <p:cNvPr id="3" name="内容占位符 2"/>
          <p:cNvSpPr>
            <a:spLocks noGrp="1"/>
          </p:cNvSpPr>
          <p:nvPr>
            <p:ph idx="1"/>
          </p:nvPr>
        </p:nvSpPr>
        <p:spPr/>
        <p:txBody>
          <a:bodyPr/>
          <a:lstStyle/>
          <a:p>
            <a:pPr>
              <a:defRPr/>
            </a:pPr>
            <a:r>
              <a:rPr lang="zh-CN" altLang="en-US" sz="3600" dirty="0" smtClean="0"/>
              <a:t>影响股票期权价格的因素</a:t>
            </a:r>
            <a:endParaRPr lang="en-US" altLang="zh-CN" sz="3600" dirty="0" smtClean="0"/>
          </a:p>
          <a:p>
            <a:pPr>
              <a:defRPr/>
            </a:pPr>
            <a:r>
              <a:rPr lang="zh-CN" altLang="en-US" sz="3600" dirty="0" smtClean="0"/>
              <a:t>期权价格的上下限</a:t>
            </a:r>
            <a:endParaRPr lang="en-US" altLang="zh-CN" sz="3600" dirty="0" smtClean="0"/>
          </a:p>
          <a:p>
            <a:pPr>
              <a:defRPr/>
            </a:pPr>
            <a:r>
              <a:rPr lang="zh-CN" altLang="en-US" sz="3600" dirty="0" smtClean="0"/>
              <a:t>美式期权的提前执行</a:t>
            </a:r>
            <a:endParaRPr lang="en-US" altLang="zh-CN" sz="3600" dirty="0" smtClean="0"/>
          </a:p>
          <a:p>
            <a:pPr>
              <a:defRPr/>
            </a:pPr>
            <a:r>
              <a:rPr lang="zh-CN" altLang="en-US" sz="3600" dirty="0" smtClean="0"/>
              <a:t>期权平价公式</a:t>
            </a:r>
            <a:endParaRPr lang="zh-CN" altLang="en-US" sz="3600" dirty="0"/>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3376029-C063-4A8D-AB78-B07116950861}" type="slidenum">
              <a:rPr lang="zh-CN" altLang="en-US" sz="1400" smtClean="0">
                <a:latin typeface="Arial" panose="020B0604020202020204" pitchFamily="34" charset="0"/>
              </a:rPr>
              <a:pPr eaLnBrk="1" hangingPunct="1">
                <a:defRPr/>
              </a:pPr>
              <a:t>110</a:t>
            </a:fld>
            <a:endParaRPr lang="en-US" altLang="zh-CN" sz="1400" smtClean="0">
              <a:latin typeface="Arial" panose="020B0604020202020204" pitchFamily="34" charset="0"/>
            </a:endParaRPr>
          </a:p>
        </p:txBody>
      </p:sp>
    </p:spTree>
    <p:extLst>
      <p:ext uri="{BB962C8B-B14F-4D97-AF65-F5344CB8AC3E}">
        <p14:creationId xmlns:p14="http://schemas.microsoft.com/office/powerpoint/2010/main" val="19326730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1</a:t>
            </a:r>
            <a:r>
              <a:rPr lang="zh-CN" altLang="en-US" dirty="0" smtClean="0"/>
              <a:t>、影响股票期权</a:t>
            </a:r>
            <a:r>
              <a:rPr lang="zh-CN" altLang="en-US" dirty="0"/>
              <a:t>价格的因素</a:t>
            </a:r>
          </a:p>
        </p:txBody>
      </p:sp>
      <p:sp>
        <p:nvSpPr>
          <p:cNvPr id="3" name="内容占位符 2"/>
          <p:cNvSpPr>
            <a:spLocks noGrp="1"/>
          </p:cNvSpPr>
          <p:nvPr>
            <p:ph idx="1"/>
          </p:nvPr>
        </p:nvSpPr>
        <p:spPr/>
        <p:txBody>
          <a:bodyPr/>
          <a:lstStyle/>
          <a:p>
            <a:pPr algn="just" eaLnBrk="1" hangingPunct="1">
              <a:defRPr/>
            </a:pPr>
            <a:r>
              <a:rPr lang="zh-CN" altLang="en-US" sz="3600" dirty="0"/>
              <a:t>股票价格和执行价格</a:t>
            </a:r>
          </a:p>
          <a:p>
            <a:pPr algn="just" eaLnBrk="1" hangingPunct="1">
              <a:defRPr/>
            </a:pPr>
            <a:r>
              <a:rPr lang="zh-CN" altLang="en-US" sz="3600" dirty="0"/>
              <a:t>到期期限</a:t>
            </a:r>
          </a:p>
          <a:p>
            <a:pPr algn="just" eaLnBrk="1" hangingPunct="1">
              <a:defRPr/>
            </a:pPr>
            <a:r>
              <a:rPr lang="zh-CN" altLang="en-US" sz="3600" dirty="0"/>
              <a:t>波动率</a:t>
            </a:r>
          </a:p>
          <a:p>
            <a:pPr algn="just" eaLnBrk="1" hangingPunct="1">
              <a:defRPr/>
            </a:pPr>
            <a:r>
              <a:rPr lang="zh-CN" altLang="en-US" sz="3600" dirty="0"/>
              <a:t>无风险利率</a:t>
            </a:r>
          </a:p>
          <a:p>
            <a:pPr algn="just" eaLnBrk="1" hangingPunct="1">
              <a:defRPr/>
            </a:pPr>
            <a:r>
              <a:rPr lang="zh-CN" altLang="en-US" sz="3600" dirty="0"/>
              <a:t>红利</a:t>
            </a:r>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3376029-C063-4A8D-AB78-B07116950861}" type="slidenum">
              <a:rPr lang="zh-CN" altLang="en-US" sz="1400" smtClean="0">
                <a:latin typeface="Arial" panose="020B0604020202020204" pitchFamily="34" charset="0"/>
              </a:rPr>
              <a:pPr eaLnBrk="1" hangingPunct="1">
                <a:defRPr/>
              </a:pPr>
              <a:t>111</a:t>
            </a:fld>
            <a:endParaRPr lang="en-US" altLang="zh-CN" sz="1400" smtClean="0">
              <a:latin typeface="Arial" panose="020B0604020202020204" pitchFamily="34" charset="0"/>
            </a:endParaRPr>
          </a:p>
        </p:txBody>
      </p:sp>
    </p:spTree>
    <p:extLst>
      <p:ext uri="{BB962C8B-B14F-4D97-AF65-F5344CB8AC3E}">
        <p14:creationId xmlns:p14="http://schemas.microsoft.com/office/powerpoint/2010/main" val="11417253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395288" y="620713"/>
            <a:ext cx="8229600" cy="1143000"/>
          </a:xfrm>
        </p:spPr>
        <p:txBody>
          <a:bodyPr/>
          <a:lstStyle/>
          <a:p>
            <a:pPr eaLnBrk="1" hangingPunct="1">
              <a:defRPr/>
            </a:pPr>
            <a:r>
              <a:rPr lang="zh-CN" altLang="en-US" sz="2800" b="1" smtClean="0">
                <a:solidFill>
                  <a:schemeClr val="tx1"/>
                </a:solidFill>
                <a:latin typeface="隶书" pitchFamily="49" charset="-122"/>
                <a:ea typeface="隶书" pitchFamily="49" charset="-122"/>
              </a:rPr>
              <a:t>表4-2 一个变量增加而其他变量保持不变</a:t>
            </a:r>
            <a:br>
              <a:rPr lang="zh-CN" altLang="en-US" sz="2800" b="1" smtClean="0">
                <a:solidFill>
                  <a:schemeClr val="tx1"/>
                </a:solidFill>
                <a:latin typeface="隶书" pitchFamily="49" charset="-122"/>
                <a:ea typeface="隶书" pitchFamily="49" charset="-122"/>
              </a:rPr>
            </a:br>
            <a:r>
              <a:rPr lang="zh-CN" altLang="en-US" sz="2800" b="1" smtClean="0">
                <a:solidFill>
                  <a:schemeClr val="tx1"/>
                </a:solidFill>
                <a:latin typeface="隶书" pitchFamily="49" charset="-122"/>
                <a:ea typeface="隶书" pitchFamily="49" charset="-122"/>
              </a:rPr>
              <a:t>     对股票期权价格的影响</a:t>
            </a:r>
            <a:endParaRPr lang="zh-CN" altLang="en-US" b="1" smtClean="0">
              <a:solidFill>
                <a:schemeClr val="tx1"/>
              </a:solidFill>
              <a:latin typeface="隶书" pitchFamily="49" charset="-122"/>
              <a:ea typeface="隶书" pitchFamily="49" charset="-122"/>
            </a:endParaRPr>
          </a:p>
        </p:txBody>
      </p:sp>
      <p:graphicFrame>
        <p:nvGraphicFramePr>
          <p:cNvPr id="355394" name="Group 66"/>
          <p:cNvGraphicFramePr>
            <a:graphicFrameLocks noGrp="1"/>
          </p:cNvGraphicFramePr>
          <p:nvPr/>
        </p:nvGraphicFramePr>
        <p:xfrm>
          <a:off x="1116013" y="2276475"/>
          <a:ext cx="7272337" cy="3384550"/>
        </p:xfrm>
        <a:graphic>
          <a:graphicData uri="http://schemas.openxmlformats.org/drawingml/2006/table">
            <a:tbl>
              <a:tblPr/>
              <a:tblGrid>
                <a:gridCol w="2379662"/>
                <a:gridCol w="1312863"/>
                <a:gridCol w="1200150"/>
                <a:gridCol w="1189037"/>
                <a:gridCol w="1190625"/>
              </a:tblGrid>
              <a:tr h="844550">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变量</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欧式看涨期权</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欧式看跌期权</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美式看涨期权</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美式看跌期权</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r>
              <a:tr h="2540000">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股票价格</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执行价格</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到期期限</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波动率</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无风险利率</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红利</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FFFFFF"/>
                      </a:solidFill>
                      <a:prstDash val="solid"/>
                      <a:miter lim="800000"/>
                      <a:headEnd type="none" w="sm" len="sm"/>
                      <a:tailEnd type="none" w="sm" len="sm"/>
                    </a:lnL>
                    <a:lnR w="12700" cap="flat" cmpd="sng" algn="ctr">
                      <a:solidFill>
                        <a:srgbClr val="FFFFFF"/>
                      </a:solidFill>
                      <a:prstDash val="solid"/>
                      <a:miter lim="800000"/>
                      <a:headEnd type="none" w="sm" len="sm"/>
                      <a:tailEnd type="none" w="sm" len="sm"/>
                    </a:lnR>
                    <a:lnT w="12700" cap="flat" cmpd="sng" algn="ctr">
                      <a:solidFill>
                        <a:srgbClr val="FFFFFF"/>
                      </a:solidFill>
                      <a:prstDash val="solid"/>
                      <a:miter lim="800000"/>
                      <a:headEnd type="none" w="sm" len="sm"/>
                      <a:tailEnd type="none" w="sm" len="sm"/>
                    </a:lnT>
                    <a:lnB w="12700" cap="flat" cmpd="sng" algn="ctr">
                      <a:solidFill>
                        <a:srgbClr val="FFFFFF"/>
                      </a:solidFill>
                      <a:prstDash val="solid"/>
                      <a:miter lim="800000"/>
                      <a:headEnd type="none" w="sm" len="sm"/>
                      <a:tailEnd type="none" w="sm" len="sm"/>
                    </a:lnB>
                    <a:lnTlToBr>
                      <a:noFill/>
                    </a:lnTlToBr>
                    <a:lnBlToTr>
                      <a:noFill/>
                    </a:lnBlToTr>
                    <a:noFill/>
                  </a:tcPr>
                </a:tc>
              </a:tr>
            </a:tbl>
          </a:graphicData>
        </a:graphic>
      </p:graphicFrame>
      <p:sp>
        <p:nvSpPr>
          <p:cNvPr id="163863" name="Rectangle 67"/>
          <p:cNvSpPr>
            <a:spLocks noChangeArrowheads="1"/>
          </p:cNvSpPr>
          <p:nvPr/>
        </p:nvSpPr>
        <p:spPr bwMode="auto">
          <a:xfrm>
            <a:off x="0" y="4219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684213" y="333375"/>
            <a:ext cx="6705600" cy="1143000"/>
          </a:xfrm>
        </p:spPr>
        <p:txBody>
          <a:bodyPr/>
          <a:lstStyle/>
          <a:p>
            <a:pPr eaLnBrk="1" hangingPunct="1">
              <a:defRPr/>
            </a:pPr>
            <a:r>
              <a:rPr lang="zh-CN" altLang="en-US" dirty="0" smtClean="0">
                <a:latin typeface="隶书" pitchFamily="49" charset="-122"/>
                <a:ea typeface="隶书" pitchFamily="49" charset="-122"/>
              </a:rPr>
              <a:t>假设和符号</a:t>
            </a:r>
          </a:p>
        </p:txBody>
      </p:sp>
      <p:sp>
        <p:nvSpPr>
          <p:cNvPr id="356355" name="Rectangle 3"/>
          <p:cNvSpPr>
            <a:spLocks noGrp="1" noChangeArrowheads="1"/>
          </p:cNvSpPr>
          <p:nvPr>
            <p:ph type="body" idx="1"/>
          </p:nvPr>
        </p:nvSpPr>
        <p:spPr>
          <a:xfrm>
            <a:off x="539750" y="1412875"/>
            <a:ext cx="8077200" cy="4800600"/>
          </a:xfrm>
        </p:spPr>
        <p:txBody>
          <a:bodyPr/>
          <a:lstStyle/>
          <a:p>
            <a:pPr algn="just" eaLnBrk="1" hangingPunct="1">
              <a:defRPr/>
            </a:pPr>
            <a:r>
              <a:rPr lang="en-US" altLang="zh-CN" sz="3600" dirty="0" smtClean="0"/>
              <a:t>S：</a:t>
            </a:r>
            <a:r>
              <a:rPr lang="zh-CN" altLang="en-US" sz="3600" dirty="0" smtClean="0"/>
              <a:t>股票现价</a:t>
            </a:r>
          </a:p>
          <a:p>
            <a:pPr algn="just" eaLnBrk="1" hangingPunct="1">
              <a:defRPr/>
            </a:pPr>
            <a:r>
              <a:rPr lang="en-US" altLang="zh-CN" sz="3600" dirty="0" smtClean="0"/>
              <a:t>X：</a:t>
            </a:r>
            <a:r>
              <a:rPr lang="zh-CN" altLang="en-US" sz="3600" dirty="0" smtClean="0"/>
              <a:t>期权执行价格</a:t>
            </a:r>
          </a:p>
          <a:p>
            <a:pPr algn="just" eaLnBrk="1" hangingPunct="1">
              <a:defRPr/>
            </a:pPr>
            <a:r>
              <a:rPr lang="en-US" altLang="zh-CN" sz="3600" dirty="0" smtClean="0"/>
              <a:t>T：</a:t>
            </a:r>
            <a:r>
              <a:rPr lang="zh-CN" altLang="en-US" sz="3600" dirty="0" smtClean="0"/>
              <a:t>期权的到期时间</a:t>
            </a:r>
          </a:p>
          <a:p>
            <a:pPr algn="just" eaLnBrk="1" hangingPunct="1">
              <a:defRPr/>
            </a:pPr>
            <a:r>
              <a:rPr lang="en-US" altLang="zh-CN" sz="3600" dirty="0" smtClean="0"/>
              <a:t>t:    </a:t>
            </a:r>
            <a:r>
              <a:rPr lang="zh-CN" altLang="en-US" sz="3600" dirty="0" smtClean="0"/>
              <a:t>现在的时间</a:t>
            </a:r>
          </a:p>
          <a:p>
            <a:pPr algn="just" eaLnBrk="1" hangingPunct="1">
              <a:defRPr/>
            </a:pPr>
            <a:r>
              <a:rPr lang="en-US" altLang="zh-CN" sz="3600" dirty="0" smtClean="0"/>
              <a:t>S</a:t>
            </a:r>
            <a:r>
              <a:rPr lang="en-US" altLang="zh-CN" sz="3600" baseline="-25000" dirty="0" smtClean="0"/>
              <a:t>T</a:t>
            </a:r>
            <a:r>
              <a:rPr lang="en-US" altLang="zh-CN" sz="3600" dirty="0" smtClean="0"/>
              <a:t>：</a:t>
            </a:r>
            <a:r>
              <a:rPr lang="zh-CN" altLang="en-US" sz="3600" dirty="0" smtClean="0"/>
              <a:t>在</a:t>
            </a:r>
            <a:r>
              <a:rPr lang="en-US" altLang="zh-CN" sz="3600" dirty="0" smtClean="0"/>
              <a:t>T</a:t>
            </a:r>
            <a:r>
              <a:rPr lang="zh-CN" altLang="en-US" sz="3600" dirty="0" smtClean="0"/>
              <a:t>时刻股票的价格</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body" idx="1"/>
          </p:nvPr>
        </p:nvSpPr>
        <p:spPr>
          <a:xfrm>
            <a:off x="685800" y="914400"/>
            <a:ext cx="7772400" cy="4114800"/>
          </a:xfrm>
        </p:spPr>
        <p:txBody>
          <a:bodyPr/>
          <a:lstStyle/>
          <a:p>
            <a:pPr eaLnBrk="1" hangingPunct="1">
              <a:lnSpc>
                <a:spcPct val="120000"/>
              </a:lnSpc>
              <a:defRPr/>
            </a:pPr>
            <a:r>
              <a:rPr lang="en-US" altLang="zh-CN" sz="3000" smtClean="0"/>
              <a:t>r:   </a:t>
            </a:r>
            <a:r>
              <a:rPr lang="zh-CN" altLang="en-US" sz="3000" smtClean="0"/>
              <a:t>在</a:t>
            </a:r>
            <a:r>
              <a:rPr lang="en-US" altLang="zh-CN" sz="3000" smtClean="0"/>
              <a:t>T</a:t>
            </a:r>
            <a:r>
              <a:rPr lang="zh-CN" altLang="en-US" sz="3000" smtClean="0"/>
              <a:t>时刻到期的无风险利率</a:t>
            </a:r>
          </a:p>
          <a:p>
            <a:pPr eaLnBrk="1" hangingPunct="1">
              <a:lnSpc>
                <a:spcPct val="120000"/>
              </a:lnSpc>
              <a:defRPr/>
            </a:pPr>
            <a:r>
              <a:rPr lang="en-US" altLang="zh-CN" sz="3000" smtClean="0"/>
              <a:t>C：</a:t>
            </a:r>
            <a:r>
              <a:rPr lang="zh-CN" altLang="en-US" sz="3000" smtClean="0"/>
              <a:t>一股股票的美式看涨期权的价值</a:t>
            </a:r>
          </a:p>
          <a:p>
            <a:pPr eaLnBrk="1" hangingPunct="1">
              <a:lnSpc>
                <a:spcPct val="120000"/>
              </a:lnSpc>
              <a:defRPr/>
            </a:pPr>
            <a:r>
              <a:rPr lang="en-US" altLang="zh-CN" sz="3000" smtClean="0"/>
              <a:t>P：</a:t>
            </a:r>
            <a:r>
              <a:rPr lang="zh-CN" altLang="en-US" sz="3000" smtClean="0"/>
              <a:t>一股股票的美式看跌期权的价值</a:t>
            </a:r>
          </a:p>
          <a:p>
            <a:pPr eaLnBrk="1" hangingPunct="1">
              <a:lnSpc>
                <a:spcPct val="120000"/>
              </a:lnSpc>
              <a:defRPr/>
            </a:pPr>
            <a:r>
              <a:rPr lang="en-US" altLang="zh-CN" sz="3000" smtClean="0"/>
              <a:t>c:  </a:t>
            </a:r>
            <a:r>
              <a:rPr lang="zh-CN" altLang="en-US" sz="3000" smtClean="0"/>
              <a:t>一股股票的欧式看涨期权的价值</a:t>
            </a:r>
          </a:p>
          <a:p>
            <a:pPr eaLnBrk="1" hangingPunct="1">
              <a:lnSpc>
                <a:spcPct val="120000"/>
              </a:lnSpc>
              <a:defRPr/>
            </a:pPr>
            <a:r>
              <a:rPr lang="en-US" altLang="zh-CN" sz="3000" smtClean="0"/>
              <a:t>p:  </a:t>
            </a:r>
            <a:r>
              <a:rPr lang="zh-CN" altLang="en-US" sz="3000" smtClean="0"/>
              <a:t>一股股票的欧式看跌期权的价值</a:t>
            </a:r>
          </a:p>
          <a:p>
            <a:pPr eaLnBrk="1" hangingPunct="1">
              <a:lnSpc>
                <a:spcPct val="120000"/>
              </a:lnSpc>
              <a:defRPr/>
            </a:pPr>
            <a:r>
              <a:rPr lang="zh-CN" altLang="en-US" sz="3000" smtClean="0"/>
              <a:t>       :股票价格的波动率</a:t>
            </a:r>
          </a:p>
        </p:txBody>
      </p:sp>
      <p:graphicFrame>
        <p:nvGraphicFramePr>
          <p:cNvPr id="165891" name="Object 3"/>
          <p:cNvGraphicFramePr>
            <a:graphicFrameLocks noChangeAspect="1"/>
          </p:cNvGraphicFramePr>
          <p:nvPr/>
        </p:nvGraphicFramePr>
        <p:xfrm>
          <a:off x="1143000" y="4267200"/>
          <a:ext cx="455613" cy="422275"/>
        </p:xfrm>
        <a:graphic>
          <a:graphicData uri="http://schemas.openxmlformats.org/presentationml/2006/ole">
            <mc:AlternateContent xmlns:mc="http://schemas.openxmlformats.org/markup-compatibility/2006">
              <mc:Choice xmlns:v="urn:schemas-microsoft-com:vml" Requires="v">
                <p:oleObj spid="_x0000_s165984" name="Equation" r:id="rId3" imgW="38108" imgH="28601" progId="Equation.DSMT4">
                  <p:embed/>
                </p:oleObj>
              </mc:Choice>
              <mc:Fallback>
                <p:oleObj name="Equation" r:id="rId3" imgW="38108" imgH="28601"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267200"/>
                        <a:ext cx="455613" cy="42227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eaLnBrk="1" hangingPunct="1">
              <a:defRPr/>
            </a:pPr>
            <a:r>
              <a:rPr lang="en-US" altLang="zh-CN" dirty="0">
                <a:ea typeface="隶书" pitchFamily="49" charset="-122"/>
              </a:rPr>
              <a:t>2</a:t>
            </a:r>
            <a:r>
              <a:rPr lang="zh-CN" altLang="en-US" dirty="0" smtClean="0">
                <a:ea typeface="隶书" pitchFamily="49" charset="-122"/>
              </a:rPr>
              <a:t>、期权价格的上下限</a:t>
            </a:r>
          </a:p>
        </p:txBody>
      </p:sp>
      <p:sp>
        <p:nvSpPr>
          <p:cNvPr id="358403" name="Rectangle 3"/>
          <p:cNvSpPr>
            <a:spLocks noGrp="1" noChangeArrowheads="1"/>
          </p:cNvSpPr>
          <p:nvPr>
            <p:ph type="body" sz="half" idx="1"/>
          </p:nvPr>
        </p:nvSpPr>
        <p:spPr>
          <a:xfrm>
            <a:off x="457200" y="1600200"/>
            <a:ext cx="6923088" cy="2044700"/>
          </a:xfrm>
        </p:spPr>
        <p:txBody>
          <a:bodyPr/>
          <a:lstStyle/>
          <a:p>
            <a:pPr algn="just" eaLnBrk="1" hangingPunct="1">
              <a:buFont typeface="Wingdings" panose="05000000000000000000" pitchFamily="2" charset="2"/>
              <a:buNone/>
              <a:defRPr/>
            </a:pPr>
            <a:endParaRPr lang="en-US" altLang="zh-CN" sz="2800" dirty="0"/>
          </a:p>
          <a:p>
            <a:pPr algn="just" eaLnBrk="1" hangingPunct="1">
              <a:buFont typeface="Wingdings" panose="05000000000000000000" pitchFamily="2" charset="2"/>
              <a:buNone/>
              <a:defRPr/>
            </a:pPr>
            <a:r>
              <a:rPr lang="zh-CN" altLang="en-US" dirty="0" smtClean="0"/>
              <a:t>      股票价格是期权价格的上限:</a:t>
            </a:r>
          </a:p>
        </p:txBody>
      </p:sp>
      <p:graphicFrame>
        <p:nvGraphicFramePr>
          <p:cNvPr id="166916" name="Object 5"/>
          <p:cNvGraphicFramePr>
            <a:graphicFrameLocks noGrp="1" noChangeAspect="1"/>
          </p:cNvGraphicFramePr>
          <p:nvPr>
            <p:ph sz="half" idx="2"/>
          </p:nvPr>
        </p:nvGraphicFramePr>
        <p:xfrm>
          <a:off x="971550" y="4005263"/>
          <a:ext cx="4038600" cy="696912"/>
        </p:xfrm>
        <a:graphic>
          <a:graphicData uri="http://schemas.openxmlformats.org/presentationml/2006/ole">
            <mc:AlternateContent xmlns:mc="http://schemas.openxmlformats.org/markup-compatibility/2006">
              <mc:Choice xmlns:v="urn:schemas-microsoft-com:vml" Requires="v">
                <p:oleObj spid="_x0000_s167009" name="公式" r:id="rId3" imgW="1104900" imgH="190500" progId="Equation.3">
                  <p:embed/>
                </p:oleObj>
              </mc:Choice>
              <mc:Fallback>
                <p:oleObj name="公式" r:id="rId3" imgW="1104900" imgH="190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005263"/>
                        <a:ext cx="4038600" cy="696912"/>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eaLnBrk="1" hangingPunct="1">
              <a:defRPr/>
            </a:pPr>
            <a:endParaRPr lang="zh-CN" altLang="en-US" dirty="0" smtClean="0">
              <a:latin typeface="隶书" pitchFamily="49" charset="-122"/>
              <a:ea typeface="隶书" pitchFamily="49" charset="-122"/>
            </a:endParaRPr>
          </a:p>
        </p:txBody>
      </p:sp>
      <p:sp>
        <p:nvSpPr>
          <p:cNvPr id="361475" name="Rectangle 3"/>
          <p:cNvSpPr>
            <a:spLocks noGrp="1" noChangeArrowheads="1"/>
          </p:cNvSpPr>
          <p:nvPr>
            <p:ph type="body" sz="half" idx="1"/>
          </p:nvPr>
        </p:nvSpPr>
        <p:spPr>
          <a:xfrm>
            <a:off x="457200" y="1600200"/>
            <a:ext cx="7643813" cy="2116138"/>
          </a:xfrm>
        </p:spPr>
        <p:txBody>
          <a:bodyPr/>
          <a:lstStyle/>
          <a:p>
            <a:pPr eaLnBrk="1" hangingPunct="1">
              <a:lnSpc>
                <a:spcPct val="190000"/>
              </a:lnSpc>
              <a:defRPr/>
            </a:pPr>
            <a:r>
              <a:rPr lang="zh-CN" altLang="en-US" sz="2800" b="1" dirty="0" smtClean="0"/>
              <a:t>对于不付红利的欧式看跌期权来说，其价格的下限为：</a:t>
            </a:r>
          </a:p>
        </p:txBody>
      </p:sp>
      <p:graphicFrame>
        <p:nvGraphicFramePr>
          <p:cNvPr id="167940" name="Object 5"/>
          <p:cNvGraphicFramePr>
            <a:graphicFrameLocks noGrp="1" noChangeAspect="1"/>
          </p:cNvGraphicFramePr>
          <p:nvPr>
            <p:ph sz="half" idx="2"/>
          </p:nvPr>
        </p:nvGraphicFramePr>
        <p:xfrm>
          <a:off x="1692275" y="3860800"/>
          <a:ext cx="4038600" cy="1042988"/>
        </p:xfrm>
        <a:graphic>
          <a:graphicData uri="http://schemas.openxmlformats.org/presentationml/2006/ole">
            <mc:AlternateContent xmlns:mc="http://schemas.openxmlformats.org/markup-compatibility/2006">
              <mc:Choice xmlns:v="urn:schemas-microsoft-com:vml" Requires="v">
                <p:oleObj spid="_x0000_s168033" name="公式" r:id="rId3" imgW="787058" imgH="203112" progId="Equation.3">
                  <p:embed/>
                </p:oleObj>
              </mc:Choice>
              <mc:Fallback>
                <p:oleObj name="公式" r:id="rId3" imgW="787058" imgH="20311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860800"/>
                        <a:ext cx="4038600" cy="1042988"/>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eaLnBrk="1" hangingPunct="1">
              <a:defRPr/>
            </a:pPr>
            <a:endParaRPr lang="zh-CN" altLang="en-US" dirty="0" smtClean="0">
              <a:latin typeface="隶书" pitchFamily="49" charset="-122"/>
              <a:ea typeface="隶书" pitchFamily="49" charset="-122"/>
            </a:endParaRPr>
          </a:p>
        </p:txBody>
      </p:sp>
      <p:sp>
        <p:nvSpPr>
          <p:cNvPr id="361475" name="Rectangle 3"/>
          <p:cNvSpPr>
            <a:spLocks noGrp="1" noChangeArrowheads="1"/>
          </p:cNvSpPr>
          <p:nvPr>
            <p:ph type="body" sz="half" idx="1"/>
          </p:nvPr>
        </p:nvSpPr>
        <p:spPr>
          <a:xfrm>
            <a:off x="457200" y="1600200"/>
            <a:ext cx="7643813" cy="4925144"/>
          </a:xfrm>
        </p:spPr>
        <p:txBody>
          <a:bodyPr/>
          <a:lstStyle/>
          <a:p>
            <a:pPr eaLnBrk="1" hangingPunct="1">
              <a:lnSpc>
                <a:spcPct val="145000"/>
              </a:lnSpc>
              <a:defRPr/>
            </a:pPr>
            <a:r>
              <a:rPr lang="zh-CN" altLang="en-US" sz="2800" dirty="0"/>
              <a:t>假定</a:t>
            </a:r>
            <a:r>
              <a:rPr lang="en-US" altLang="zh-CN" sz="2800" dirty="0"/>
              <a:t>S=$37，X=$40，r=5%</a:t>
            </a:r>
            <a:r>
              <a:rPr lang="zh-CN" altLang="en-US" sz="2800" dirty="0"/>
              <a:t>，</a:t>
            </a:r>
            <a:r>
              <a:rPr lang="en-US" altLang="zh-CN" sz="2800" dirty="0"/>
              <a:t>T-t=0.5</a:t>
            </a:r>
            <a:endParaRPr lang="zh-CN" altLang="en-US" sz="2800" dirty="0"/>
          </a:p>
          <a:p>
            <a:pPr eaLnBrk="1" hangingPunct="1">
              <a:lnSpc>
                <a:spcPct val="145000"/>
              </a:lnSpc>
              <a:defRPr/>
            </a:pPr>
            <a:r>
              <a:rPr lang="en-US" altLang="zh-CN" sz="2800" i="1" dirty="0" err="1"/>
              <a:t>Xe</a:t>
            </a:r>
            <a:r>
              <a:rPr lang="en-US" altLang="zh-CN" sz="2800" i="1" baseline="30000" dirty="0"/>
              <a:t>-r(T-t) </a:t>
            </a:r>
            <a:r>
              <a:rPr lang="en-US" altLang="zh-CN" sz="2800" i="1" dirty="0"/>
              <a:t>- S </a:t>
            </a:r>
            <a:r>
              <a:rPr lang="en-US" altLang="zh-CN" sz="2800" dirty="0"/>
              <a:t>= 40e</a:t>
            </a:r>
            <a:r>
              <a:rPr lang="en-US" altLang="zh-CN" sz="2800" baseline="30000" dirty="0"/>
              <a:t>-0.05*0.5</a:t>
            </a:r>
            <a:r>
              <a:rPr lang="en-US" altLang="zh-CN" sz="2800" dirty="0"/>
              <a:t>-37 = 2.01 </a:t>
            </a:r>
            <a:r>
              <a:rPr lang="zh-CN" altLang="en-US" sz="2800" dirty="0"/>
              <a:t>或 $2.01</a:t>
            </a:r>
          </a:p>
          <a:p>
            <a:pPr eaLnBrk="1" hangingPunct="1">
              <a:lnSpc>
                <a:spcPct val="145000"/>
              </a:lnSpc>
              <a:defRPr/>
            </a:pPr>
            <a:r>
              <a:rPr lang="zh-CN" altLang="en-US" sz="2800" dirty="0"/>
              <a:t>如果欧式看跌期权价格$1.00 &lt; $2.01(理论最小值</a:t>
            </a:r>
            <a:r>
              <a:rPr lang="zh-CN" altLang="en-US" sz="2800" dirty="0" smtClean="0"/>
              <a:t>)</a:t>
            </a:r>
            <a:endParaRPr lang="en-US" altLang="zh-CN" sz="2800" dirty="0" smtClean="0"/>
          </a:p>
          <a:p>
            <a:pPr eaLnBrk="1" hangingPunct="1">
              <a:lnSpc>
                <a:spcPct val="145000"/>
              </a:lnSpc>
              <a:defRPr/>
            </a:pPr>
            <a:r>
              <a:rPr lang="zh-CN" altLang="en-US" sz="2800" dirty="0" smtClean="0"/>
              <a:t>套利者该如何操作？</a:t>
            </a:r>
            <a:endParaRPr lang="zh-CN" altLang="en-US" sz="2800" dirty="0"/>
          </a:p>
        </p:txBody>
      </p:sp>
    </p:spTree>
    <p:extLst>
      <p:ext uri="{BB962C8B-B14F-4D97-AF65-F5344CB8AC3E}">
        <p14:creationId xmlns:p14="http://schemas.microsoft.com/office/powerpoint/2010/main" val="13011011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eaLnBrk="1" hangingPunct="1">
              <a:defRPr/>
            </a:pPr>
            <a:endParaRPr lang="zh-CN" altLang="en-US" dirty="0" smtClean="0">
              <a:latin typeface="隶书" pitchFamily="49" charset="-122"/>
              <a:ea typeface="隶书" pitchFamily="49" charset="-122"/>
            </a:endParaRPr>
          </a:p>
        </p:txBody>
      </p:sp>
      <p:sp>
        <p:nvSpPr>
          <p:cNvPr id="361475" name="Rectangle 3"/>
          <p:cNvSpPr>
            <a:spLocks noGrp="1" noChangeArrowheads="1"/>
          </p:cNvSpPr>
          <p:nvPr>
            <p:ph type="body" sz="half" idx="1"/>
          </p:nvPr>
        </p:nvSpPr>
        <p:spPr>
          <a:xfrm>
            <a:off x="457200" y="1600200"/>
            <a:ext cx="7643813" cy="4925144"/>
          </a:xfrm>
        </p:spPr>
        <p:txBody>
          <a:bodyPr/>
          <a:lstStyle/>
          <a:p>
            <a:pPr eaLnBrk="1" hangingPunct="1">
              <a:lnSpc>
                <a:spcPct val="145000"/>
              </a:lnSpc>
              <a:defRPr/>
            </a:pPr>
            <a:r>
              <a:rPr lang="zh-CN" altLang="en-US" sz="2800" dirty="0"/>
              <a:t>套利者可借入六个月期的$38.00，购买看跌期权和股票。</a:t>
            </a:r>
          </a:p>
          <a:p>
            <a:pPr eaLnBrk="1" hangingPunct="1">
              <a:lnSpc>
                <a:spcPct val="145000"/>
              </a:lnSpc>
              <a:defRPr/>
            </a:pPr>
            <a:r>
              <a:rPr lang="zh-CN" altLang="en-US" sz="2800" dirty="0"/>
              <a:t>在六个月末，套利者将</a:t>
            </a:r>
            <a:r>
              <a:rPr lang="zh-CN" altLang="en-US" sz="2800" dirty="0" smtClean="0"/>
              <a:t>支付</a:t>
            </a:r>
            <a:endParaRPr lang="en-US" altLang="zh-CN" sz="2800" dirty="0" smtClean="0"/>
          </a:p>
          <a:p>
            <a:pPr marL="0" indent="0" algn="ctr" eaLnBrk="1" hangingPunct="1">
              <a:lnSpc>
                <a:spcPct val="145000"/>
              </a:lnSpc>
              <a:buNone/>
              <a:defRPr/>
            </a:pPr>
            <a:r>
              <a:rPr lang="zh-CN" altLang="en-US" sz="2800" dirty="0" smtClean="0"/>
              <a:t>38</a:t>
            </a:r>
            <a:r>
              <a:rPr lang="en-US" altLang="zh-CN" sz="2800" dirty="0"/>
              <a:t>e</a:t>
            </a:r>
            <a:r>
              <a:rPr lang="en-US" altLang="zh-CN" sz="2800" baseline="30000" dirty="0"/>
              <a:t>0.05*0.5</a:t>
            </a:r>
            <a:r>
              <a:rPr lang="en-US" altLang="zh-CN" sz="2800" dirty="0"/>
              <a:t>=$38.96。</a:t>
            </a:r>
          </a:p>
        </p:txBody>
      </p:sp>
    </p:spTree>
    <p:extLst>
      <p:ext uri="{BB962C8B-B14F-4D97-AF65-F5344CB8AC3E}">
        <p14:creationId xmlns:p14="http://schemas.microsoft.com/office/powerpoint/2010/main" val="25403227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026"/>
          <p:cNvSpPr>
            <a:spLocks noGrp="1" noChangeArrowheads="1"/>
          </p:cNvSpPr>
          <p:nvPr>
            <p:ph type="body" idx="1"/>
          </p:nvPr>
        </p:nvSpPr>
        <p:spPr>
          <a:xfrm>
            <a:off x="685800" y="609600"/>
            <a:ext cx="7772400" cy="5486400"/>
          </a:xfrm>
        </p:spPr>
        <p:txBody>
          <a:bodyPr/>
          <a:lstStyle/>
          <a:p>
            <a:pPr eaLnBrk="1" hangingPunct="1">
              <a:defRPr/>
            </a:pPr>
            <a:r>
              <a:rPr lang="zh-CN" altLang="en-US" smtClean="0"/>
              <a:t>如果股票价格低于$40.00,套利执行期权以$40.00卖出股票，归还所借款项本金和利息，</a:t>
            </a:r>
          </a:p>
          <a:p>
            <a:pPr eaLnBrk="1" hangingPunct="1">
              <a:buFont typeface="Wingdings" panose="05000000000000000000" pitchFamily="2" charset="2"/>
              <a:buNone/>
              <a:defRPr/>
            </a:pPr>
            <a:r>
              <a:rPr lang="zh-CN" altLang="en-US" smtClean="0"/>
              <a:t>    其获利为：$40.00-$38.96=$1.04</a:t>
            </a:r>
          </a:p>
          <a:p>
            <a:pPr eaLnBrk="1" hangingPunct="1">
              <a:defRPr/>
            </a:pPr>
            <a:r>
              <a:rPr lang="zh-CN" altLang="en-US" smtClean="0"/>
              <a:t>如果股票价格高于$40.00，套利者放弃期权，卖出股票并偿付所借款项本金和利息，甚至可获得更高的利润。</a:t>
            </a:r>
          </a:p>
          <a:p>
            <a:pPr eaLnBrk="1" hangingPunct="1">
              <a:defRPr/>
            </a:pPr>
            <a:r>
              <a:rPr lang="zh-CN" altLang="en-US" smtClean="0"/>
              <a:t>例如，如果股票价格为$42.00，则套利者的利润为：$42.00-$38.96=$3.04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lang="zh-CN" altLang="en-US" dirty="0" smtClean="0">
                <a:latin typeface="+mn-ea"/>
              </a:rPr>
              <a:t>二、期权的概念</a:t>
            </a:r>
            <a:endParaRPr lang="zh-CN" altLang="en-US" dirty="0" smtClean="0">
              <a:latin typeface="+mn-ea"/>
              <a:ea typeface="+mn-ea"/>
            </a:endParaRPr>
          </a:p>
        </p:txBody>
      </p:sp>
      <p:sp>
        <p:nvSpPr>
          <p:cNvPr id="19459" name="Rectangle 3"/>
          <p:cNvSpPr>
            <a:spLocks noGrp="1" noChangeArrowheads="1"/>
          </p:cNvSpPr>
          <p:nvPr>
            <p:ph type="body" idx="1"/>
          </p:nvPr>
        </p:nvSpPr>
        <p:spPr/>
        <p:txBody>
          <a:bodyPr/>
          <a:lstStyle/>
          <a:p>
            <a:pPr eaLnBrk="1" hangingPunct="1">
              <a:defRPr/>
            </a:pPr>
            <a:r>
              <a:rPr lang="zh-CN" altLang="en-US" dirty="0" smtClean="0">
                <a:latin typeface="+mn-ea"/>
              </a:rPr>
              <a:t>一种特殊的合约协议，它赋予</a:t>
            </a:r>
            <a:r>
              <a:rPr lang="zh-CN" altLang="en-US" dirty="0" smtClean="0">
                <a:solidFill>
                  <a:srgbClr val="FFFF00"/>
                </a:solidFill>
                <a:latin typeface="+mn-ea"/>
              </a:rPr>
              <a:t>持有人</a:t>
            </a:r>
            <a:r>
              <a:rPr lang="zh-CN" altLang="en-US" dirty="0" smtClean="0">
                <a:latin typeface="+mn-ea"/>
              </a:rPr>
              <a:t>在某给定日期或该日期之前的任何时间以</a:t>
            </a:r>
            <a:r>
              <a:rPr lang="zh-CN" altLang="en-US" dirty="0" smtClean="0">
                <a:solidFill>
                  <a:srgbClr val="FFFF00"/>
                </a:solidFill>
                <a:latin typeface="+mn-ea"/>
              </a:rPr>
              <a:t>固定价格</a:t>
            </a:r>
            <a:r>
              <a:rPr lang="zh-CN" altLang="en-US" dirty="0" smtClean="0">
                <a:latin typeface="+mn-ea"/>
              </a:rPr>
              <a:t>购进或售出一种资产的</a:t>
            </a:r>
            <a:r>
              <a:rPr lang="zh-CN" altLang="en-US" dirty="0" smtClean="0">
                <a:solidFill>
                  <a:srgbClr val="FFFF00"/>
                </a:solidFill>
                <a:latin typeface="+mn-ea"/>
              </a:rPr>
              <a:t>权利</a:t>
            </a:r>
            <a:r>
              <a:rPr lang="zh-CN" altLang="en-US" dirty="0" smtClean="0">
                <a:latin typeface="+mn-ea"/>
              </a:rPr>
              <a:t>。</a:t>
            </a:r>
          </a:p>
          <a:p>
            <a:pPr eaLnBrk="1" hangingPunct="1">
              <a:defRPr/>
            </a:pPr>
            <a:r>
              <a:rPr lang="zh-CN" altLang="en-US" dirty="0" smtClean="0">
                <a:latin typeface="+mn-ea"/>
              </a:rPr>
              <a:t>期权的买方：</a:t>
            </a:r>
          </a:p>
          <a:p>
            <a:pPr lvl="1" eaLnBrk="1" hangingPunct="1">
              <a:defRPr/>
            </a:pPr>
            <a:r>
              <a:rPr lang="zh-CN" altLang="en-US" dirty="0" smtClean="0">
                <a:solidFill>
                  <a:srgbClr val="FFFF00"/>
                </a:solidFill>
                <a:latin typeface="+mn-ea"/>
              </a:rPr>
              <a:t>只有权利而没有义务</a:t>
            </a:r>
            <a:r>
              <a:rPr lang="zh-CN" altLang="en-US" dirty="0">
                <a:solidFill>
                  <a:srgbClr val="FFFF00"/>
                </a:solidFill>
                <a:latin typeface="+mn-ea"/>
              </a:rPr>
              <a:t>。</a:t>
            </a:r>
            <a:endParaRPr lang="zh-CN" altLang="en-US" dirty="0" smtClean="0">
              <a:solidFill>
                <a:srgbClr val="FFFF00"/>
              </a:solidFill>
              <a:latin typeface="+mn-ea"/>
            </a:endParaRPr>
          </a:p>
          <a:p>
            <a:pPr eaLnBrk="1" hangingPunct="1">
              <a:defRPr/>
            </a:pPr>
            <a:r>
              <a:rPr lang="zh-CN" altLang="en-US" dirty="0" smtClean="0">
                <a:latin typeface="+mn-ea"/>
              </a:rPr>
              <a:t>期权的卖方：</a:t>
            </a:r>
          </a:p>
          <a:p>
            <a:pPr lvl="1" eaLnBrk="1" hangingPunct="1">
              <a:defRPr/>
            </a:pPr>
            <a:r>
              <a:rPr lang="zh-CN" altLang="en-US" dirty="0" smtClean="0">
                <a:solidFill>
                  <a:srgbClr val="FFFF00"/>
                </a:solidFill>
                <a:latin typeface="+mn-ea"/>
              </a:rPr>
              <a:t>有绝对的义务。</a:t>
            </a:r>
            <a:endParaRPr lang="en-US" altLang="zh-CN" dirty="0" smtClean="0">
              <a:solidFill>
                <a:srgbClr val="FFFF00"/>
              </a:solidFill>
              <a:latin typeface="+mn-ea"/>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eaLnBrk="1" hangingPunct="1">
              <a:defRPr/>
            </a:pPr>
            <a:r>
              <a:rPr lang="zh-CN" altLang="en-US" smtClean="0">
                <a:solidFill>
                  <a:schemeClr val="tx1"/>
                </a:solidFill>
                <a:ea typeface="隶书" pitchFamily="49" charset="-122"/>
              </a:rPr>
              <a:t>考虑下面两个组合：</a:t>
            </a:r>
          </a:p>
        </p:txBody>
      </p:sp>
      <p:sp>
        <p:nvSpPr>
          <p:cNvPr id="364547" name="Rectangle 3"/>
          <p:cNvSpPr>
            <a:spLocks noGrp="1" noChangeArrowheads="1"/>
          </p:cNvSpPr>
          <p:nvPr>
            <p:ph type="body" idx="1"/>
          </p:nvPr>
        </p:nvSpPr>
        <p:spPr/>
        <p:txBody>
          <a:bodyPr/>
          <a:lstStyle/>
          <a:p>
            <a:pPr eaLnBrk="1" hangingPunct="1">
              <a:defRPr/>
            </a:pPr>
            <a:r>
              <a:rPr lang="zh-CN" altLang="en-US" smtClean="0"/>
              <a:t>组合</a:t>
            </a:r>
            <a:r>
              <a:rPr lang="en-US" altLang="zh-CN" smtClean="0"/>
              <a:t>C：</a:t>
            </a:r>
            <a:r>
              <a:rPr lang="zh-CN" altLang="en-US" smtClean="0"/>
              <a:t>一个欧式看跌期权加上一股股票</a:t>
            </a:r>
          </a:p>
          <a:p>
            <a:pPr eaLnBrk="1" hangingPunct="1">
              <a:defRPr/>
            </a:pPr>
            <a:r>
              <a:rPr lang="zh-CN" altLang="en-US" smtClean="0"/>
              <a:t>组合</a:t>
            </a:r>
            <a:r>
              <a:rPr lang="en-US" altLang="zh-CN" smtClean="0"/>
              <a:t>D：</a:t>
            </a:r>
            <a:r>
              <a:rPr lang="zh-CN" altLang="en-US" smtClean="0"/>
              <a:t>金额为</a:t>
            </a:r>
            <a:r>
              <a:rPr lang="en-US" altLang="zh-CN" smtClean="0"/>
              <a:t>Xe</a:t>
            </a:r>
            <a:r>
              <a:rPr lang="en-US" altLang="zh-CN" baseline="30000" smtClean="0"/>
              <a:t>-r(T-t)</a:t>
            </a:r>
            <a:r>
              <a:rPr lang="zh-CN" altLang="en-US" smtClean="0"/>
              <a:t>的现金</a:t>
            </a:r>
          </a:p>
          <a:p>
            <a:pPr eaLnBrk="1" hangingPunct="1">
              <a:defRPr/>
            </a:pPr>
            <a:r>
              <a:rPr lang="zh-CN" altLang="en-US" smtClean="0"/>
              <a:t>如果</a:t>
            </a:r>
            <a:r>
              <a:rPr lang="en-US" altLang="zh-CN" smtClean="0"/>
              <a:t>S</a:t>
            </a:r>
            <a:r>
              <a:rPr lang="en-US" altLang="zh-CN" baseline="-25000" smtClean="0"/>
              <a:t>T</a:t>
            </a:r>
            <a:r>
              <a:rPr lang="en-US" altLang="zh-CN" smtClean="0"/>
              <a:t>&lt;X，</a:t>
            </a:r>
            <a:r>
              <a:rPr lang="zh-CN" altLang="en-US" smtClean="0"/>
              <a:t>在</a:t>
            </a:r>
            <a:r>
              <a:rPr lang="en-US" altLang="zh-CN" smtClean="0"/>
              <a:t>T</a:t>
            </a:r>
            <a:r>
              <a:rPr lang="zh-CN" altLang="en-US" smtClean="0"/>
              <a:t>时刻组合</a:t>
            </a:r>
            <a:r>
              <a:rPr lang="en-US" altLang="zh-CN" smtClean="0"/>
              <a:t>C</a:t>
            </a:r>
            <a:r>
              <a:rPr lang="zh-CN" altLang="en-US" smtClean="0"/>
              <a:t>中的期权将被执行，该组合的价值为</a:t>
            </a:r>
            <a:r>
              <a:rPr lang="en-US" altLang="zh-CN" smtClean="0"/>
              <a:t>X。</a:t>
            </a:r>
            <a:r>
              <a:rPr lang="zh-CN" altLang="en-US" smtClean="0"/>
              <a:t>如果</a:t>
            </a:r>
            <a:r>
              <a:rPr lang="en-US" altLang="zh-CN" smtClean="0"/>
              <a:t>S</a:t>
            </a:r>
            <a:r>
              <a:rPr lang="en-US" altLang="zh-CN" baseline="-25000" smtClean="0"/>
              <a:t>T </a:t>
            </a:r>
            <a:r>
              <a:rPr lang="en-US" altLang="zh-CN" smtClean="0"/>
              <a:t>&gt;</a:t>
            </a:r>
            <a:r>
              <a:rPr lang="en-US" altLang="zh-CN" baseline="-25000" smtClean="0"/>
              <a:t> </a:t>
            </a:r>
            <a:r>
              <a:rPr lang="en-US" altLang="zh-CN" smtClean="0"/>
              <a:t>X，</a:t>
            </a:r>
            <a:r>
              <a:rPr lang="zh-CN" altLang="en-US" smtClean="0"/>
              <a:t>在</a:t>
            </a:r>
            <a:r>
              <a:rPr lang="en-US" altLang="zh-CN" smtClean="0"/>
              <a:t>T</a:t>
            </a:r>
            <a:r>
              <a:rPr lang="zh-CN" altLang="en-US" smtClean="0"/>
              <a:t>时刻看跌期权到期价值为零，该组合的价值为</a:t>
            </a:r>
            <a:r>
              <a:rPr lang="en-US" altLang="zh-CN" smtClean="0"/>
              <a:t>S</a:t>
            </a:r>
            <a:r>
              <a:rPr lang="en-US" altLang="zh-CN" baseline="-25000" smtClean="0"/>
              <a:t>T</a:t>
            </a:r>
            <a:r>
              <a:rPr lang="en-US" altLang="zh-CN" smtClean="0"/>
              <a:t>。</a:t>
            </a:r>
            <a:r>
              <a:rPr lang="zh-CN" altLang="en-US" smtClean="0"/>
              <a:t>因此，组合</a:t>
            </a:r>
            <a:r>
              <a:rPr lang="en-US" altLang="zh-CN" smtClean="0"/>
              <a:t>C</a:t>
            </a:r>
            <a:r>
              <a:rPr lang="zh-CN" altLang="en-US" smtClean="0"/>
              <a:t>在</a:t>
            </a:r>
            <a:r>
              <a:rPr lang="en-US" altLang="zh-CN" smtClean="0"/>
              <a:t>T</a:t>
            </a:r>
            <a:r>
              <a:rPr lang="zh-CN" altLang="en-US" smtClean="0"/>
              <a:t>时刻的价值为：</a:t>
            </a:r>
            <a:r>
              <a:rPr lang="en-US" altLang="zh-CN" smtClean="0"/>
              <a:t>max (</a:t>
            </a:r>
            <a:r>
              <a:rPr lang="en-US" altLang="zh-CN" i="1" smtClean="0"/>
              <a:t>S</a:t>
            </a:r>
            <a:r>
              <a:rPr lang="en-US" altLang="zh-CN" i="1" baseline="-25000" smtClean="0"/>
              <a:t>T </a:t>
            </a:r>
            <a:r>
              <a:rPr lang="en-US" altLang="zh-CN" i="1" smtClean="0"/>
              <a:t>, X</a:t>
            </a:r>
            <a:r>
              <a:rPr lang="en-US" altLang="zh-CN" smtClean="0"/>
              <a:t>)</a:t>
            </a:r>
            <a:endParaRPr lang="zh-CN" altLang="en-US" smtClean="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1026"/>
          <p:cNvSpPr>
            <a:spLocks noGrp="1" noChangeArrowheads="1"/>
          </p:cNvSpPr>
          <p:nvPr>
            <p:ph type="body" idx="1"/>
          </p:nvPr>
        </p:nvSpPr>
        <p:spPr>
          <a:xfrm>
            <a:off x="539750" y="765175"/>
            <a:ext cx="8229600" cy="5334000"/>
          </a:xfrm>
        </p:spPr>
        <p:txBody>
          <a:bodyPr/>
          <a:lstStyle/>
          <a:p>
            <a:pPr eaLnBrk="1" hangingPunct="1">
              <a:defRPr/>
            </a:pPr>
            <a:r>
              <a:rPr lang="zh-CN" altLang="en-US" smtClean="0"/>
              <a:t>假定现金按无风险利率进行投资，则在</a:t>
            </a:r>
            <a:r>
              <a:rPr lang="en-US" altLang="zh-CN" smtClean="0"/>
              <a:t>T</a:t>
            </a:r>
            <a:r>
              <a:rPr lang="zh-CN" altLang="en-US" smtClean="0"/>
              <a:t>时刻组合</a:t>
            </a:r>
            <a:r>
              <a:rPr lang="en-US" altLang="zh-CN" smtClean="0"/>
              <a:t>D</a:t>
            </a:r>
            <a:r>
              <a:rPr lang="zh-CN" altLang="en-US" smtClean="0"/>
              <a:t>的价值为</a:t>
            </a:r>
            <a:r>
              <a:rPr lang="en-US" altLang="zh-CN" smtClean="0"/>
              <a:t>X。</a:t>
            </a:r>
          </a:p>
          <a:p>
            <a:pPr eaLnBrk="1" hangingPunct="1">
              <a:defRPr/>
            </a:pPr>
            <a:r>
              <a:rPr lang="zh-CN" altLang="en-US" smtClean="0"/>
              <a:t>因此，在</a:t>
            </a:r>
            <a:r>
              <a:rPr lang="en-US" altLang="zh-CN" smtClean="0"/>
              <a:t>T</a:t>
            </a:r>
            <a:r>
              <a:rPr lang="zh-CN" altLang="en-US" smtClean="0"/>
              <a:t>时刻组合</a:t>
            </a:r>
            <a:r>
              <a:rPr lang="en-US" altLang="zh-CN" smtClean="0"/>
              <a:t>C</a:t>
            </a:r>
            <a:r>
              <a:rPr lang="zh-CN" altLang="en-US" smtClean="0"/>
              <a:t>的价值通常不低于组合</a:t>
            </a:r>
            <a:r>
              <a:rPr lang="en-US" altLang="zh-CN" smtClean="0"/>
              <a:t>D</a:t>
            </a:r>
            <a:r>
              <a:rPr lang="zh-CN" altLang="en-US" smtClean="0"/>
              <a:t>的价值，并且有时组合</a:t>
            </a:r>
            <a:r>
              <a:rPr lang="en-US" altLang="zh-CN" smtClean="0"/>
              <a:t>C</a:t>
            </a:r>
            <a:r>
              <a:rPr lang="zh-CN" altLang="en-US" smtClean="0"/>
              <a:t>的价值会高于组合</a:t>
            </a:r>
            <a:r>
              <a:rPr lang="en-US" altLang="zh-CN" smtClean="0"/>
              <a:t>D</a:t>
            </a:r>
            <a:r>
              <a:rPr lang="zh-CN" altLang="en-US" smtClean="0"/>
              <a:t>的价值。</a:t>
            </a:r>
          </a:p>
          <a:p>
            <a:pPr eaLnBrk="1" hangingPunct="1">
              <a:defRPr/>
            </a:pPr>
            <a:r>
              <a:rPr lang="zh-CN" altLang="en-US" smtClean="0"/>
              <a:t>在不存在套利机会时，组合</a:t>
            </a:r>
            <a:r>
              <a:rPr lang="en-US" altLang="zh-CN" smtClean="0"/>
              <a:t>C</a:t>
            </a:r>
            <a:r>
              <a:rPr lang="zh-CN" altLang="en-US" smtClean="0"/>
              <a:t>的现在价值一定高于组合</a:t>
            </a:r>
            <a:r>
              <a:rPr lang="en-US" altLang="zh-CN" smtClean="0"/>
              <a:t>D</a:t>
            </a:r>
            <a:r>
              <a:rPr lang="zh-CN" altLang="en-US" smtClean="0"/>
              <a:t>的现在价值。因此：</a:t>
            </a:r>
          </a:p>
          <a:p>
            <a:pPr eaLnBrk="1" hangingPunct="1">
              <a:buFont typeface="Wingdings" panose="05000000000000000000" pitchFamily="2" charset="2"/>
              <a:buNone/>
              <a:defRPr/>
            </a:pPr>
            <a:r>
              <a:rPr lang="zh-CN" altLang="zh-CN" smtClean="0"/>
              <a:t>    </a:t>
            </a:r>
            <a:r>
              <a:rPr lang="en-US" altLang="zh-CN" smtClean="0"/>
              <a:t>p+S&gt;Xe</a:t>
            </a:r>
            <a:r>
              <a:rPr lang="en-US" altLang="zh-CN" baseline="30000" smtClean="0"/>
              <a:t>-r(T-t)   </a:t>
            </a:r>
            <a:r>
              <a:rPr lang="zh-CN" altLang="en-US" smtClean="0"/>
              <a:t>或  </a:t>
            </a:r>
            <a:r>
              <a:rPr lang="en-US" altLang="zh-CN" smtClean="0"/>
              <a:t>p&gt;Xe</a:t>
            </a:r>
            <a:r>
              <a:rPr lang="en-US" altLang="zh-CN" baseline="30000" smtClean="0"/>
              <a:t>-r(T-t)</a:t>
            </a:r>
            <a:r>
              <a:rPr lang="en-US" altLang="zh-CN" smtClean="0"/>
              <a:t>-S</a:t>
            </a:r>
            <a:endParaRPr lang="zh-CN" altLang="en-US" smtClean="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body" idx="1"/>
          </p:nvPr>
        </p:nvSpPr>
        <p:spPr>
          <a:xfrm>
            <a:off x="1066800" y="1371600"/>
            <a:ext cx="7162800" cy="3429000"/>
          </a:xfrm>
        </p:spPr>
        <p:txBody>
          <a:bodyPr/>
          <a:lstStyle/>
          <a:p>
            <a:pPr eaLnBrk="1" hangingPunct="1">
              <a:defRPr/>
            </a:pPr>
            <a:r>
              <a:rPr lang="zh-CN" altLang="en-US" smtClean="0"/>
              <a:t>由于对于一个看跌期权来说，可能发生的最坏情况是期权到期价值为零</a:t>
            </a:r>
          </a:p>
          <a:p>
            <a:pPr eaLnBrk="1" hangingPunct="1">
              <a:defRPr/>
            </a:pPr>
            <a:r>
              <a:rPr lang="zh-CN" altLang="en-US" smtClean="0"/>
              <a:t>所以期权的价值必须为正值，即</a:t>
            </a:r>
            <a:r>
              <a:rPr lang="en-US" altLang="zh-CN" smtClean="0"/>
              <a:t>p&gt;0</a:t>
            </a:r>
          </a:p>
          <a:p>
            <a:pPr eaLnBrk="1" hangingPunct="1">
              <a:defRPr/>
            </a:pPr>
            <a:r>
              <a:rPr lang="zh-CN" altLang="en-US" smtClean="0"/>
              <a:t>这意味着：</a:t>
            </a:r>
          </a:p>
          <a:p>
            <a:pPr eaLnBrk="1" hangingPunct="1">
              <a:buFont typeface="Wingdings" panose="05000000000000000000" pitchFamily="2" charset="2"/>
              <a:buNone/>
              <a:defRPr/>
            </a:pPr>
            <a:r>
              <a:rPr lang="zh-CN" altLang="zh-CN" smtClean="0"/>
              <a:t>       </a:t>
            </a:r>
            <a:r>
              <a:rPr lang="en-US" altLang="zh-CN" smtClean="0"/>
              <a:t>p&gt;max(Xe</a:t>
            </a:r>
            <a:r>
              <a:rPr lang="en-US" altLang="zh-CN" baseline="30000" smtClean="0"/>
              <a:t>-r(T-t)</a:t>
            </a:r>
            <a:r>
              <a:rPr lang="en-US" altLang="zh-CN" smtClean="0"/>
              <a:t>-S,0)        </a:t>
            </a:r>
            <a:r>
              <a:rPr lang="zh-CN" altLang="en-US" smtClean="0"/>
              <a:t>式（*1）</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eaLnBrk="1" hangingPunct="1">
              <a:defRPr/>
            </a:pPr>
            <a:r>
              <a:rPr lang="zh-CN" altLang="en-US" dirty="0" smtClean="0">
                <a:latin typeface="隶书" pitchFamily="49" charset="-122"/>
                <a:ea typeface="隶书" pitchFamily="49" charset="-122"/>
              </a:rPr>
              <a:t>不付红利的看涨期权的下限</a:t>
            </a:r>
          </a:p>
        </p:txBody>
      </p:sp>
      <p:sp>
        <p:nvSpPr>
          <p:cNvPr id="463875" name="Rectangle 3"/>
          <p:cNvSpPr>
            <a:spLocks noGrp="1" noChangeArrowheads="1"/>
          </p:cNvSpPr>
          <p:nvPr>
            <p:ph type="body" sz="half" idx="1"/>
          </p:nvPr>
        </p:nvSpPr>
        <p:spPr>
          <a:xfrm>
            <a:off x="457200" y="1600200"/>
            <a:ext cx="7570788" cy="1108075"/>
          </a:xfrm>
        </p:spPr>
        <p:txBody>
          <a:bodyPr/>
          <a:lstStyle/>
          <a:p>
            <a:pPr algn="just" eaLnBrk="1" hangingPunct="1">
              <a:defRPr/>
            </a:pPr>
            <a:r>
              <a:rPr lang="zh-CN" altLang="en-US" sz="2800" smtClean="0"/>
              <a:t>不付红利的欧式看涨期权的下限是</a:t>
            </a:r>
          </a:p>
          <a:p>
            <a:pPr algn="just" eaLnBrk="1" hangingPunct="1">
              <a:defRPr/>
            </a:pPr>
            <a:endParaRPr lang="zh-CN" altLang="en-US" sz="2800" smtClean="0"/>
          </a:p>
          <a:p>
            <a:pPr eaLnBrk="1" hangingPunct="1">
              <a:defRPr/>
            </a:pPr>
            <a:endParaRPr lang="zh-CN" altLang="en-US" sz="2800" smtClean="0"/>
          </a:p>
        </p:txBody>
      </p:sp>
      <p:graphicFrame>
        <p:nvGraphicFramePr>
          <p:cNvPr id="174084" name="Object 5"/>
          <p:cNvGraphicFramePr>
            <a:graphicFrameLocks noGrp="1" noChangeAspect="1"/>
          </p:cNvGraphicFramePr>
          <p:nvPr>
            <p:ph sz="half" idx="2"/>
          </p:nvPr>
        </p:nvGraphicFramePr>
        <p:xfrm>
          <a:off x="2484438" y="2997200"/>
          <a:ext cx="4038600" cy="1058863"/>
        </p:xfrm>
        <a:graphic>
          <a:graphicData uri="http://schemas.openxmlformats.org/presentationml/2006/ole">
            <mc:AlternateContent xmlns:mc="http://schemas.openxmlformats.org/markup-compatibility/2006">
              <mc:Choice xmlns:v="urn:schemas-microsoft-com:vml" Requires="v">
                <p:oleObj spid="_x0000_s174177" name="公式" r:id="rId3" imgW="774364" imgH="203112" progId="Equation.3">
                  <p:embed/>
                </p:oleObj>
              </mc:Choice>
              <mc:Fallback>
                <p:oleObj name="公式" r:id="rId3" imgW="774364" imgH="20311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997200"/>
                        <a:ext cx="4038600" cy="1058863"/>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457200" y="354013"/>
            <a:ext cx="968375" cy="1063625"/>
          </a:xfrm>
        </p:spPr>
        <p:txBody>
          <a:bodyPr/>
          <a:lstStyle/>
          <a:p>
            <a:pPr eaLnBrk="1" hangingPunct="1">
              <a:defRPr/>
            </a:pPr>
            <a:r>
              <a:rPr lang="zh-CN" altLang="en-US" sz="4400" smtClean="0">
                <a:solidFill>
                  <a:schemeClr val="tx1"/>
                </a:solidFill>
                <a:ea typeface="隶书" pitchFamily="49" charset="-122"/>
              </a:rPr>
              <a:t>例</a:t>
            </a:r>
          </a:p>
        </p:txBody>
      </p:sp>
      <p:sp>
        <p:nvSpPr>
          <p:cNvPr id="360451" name="Rectangle 3"/>
          <p:cNvSpPr>
            <a:spLocks noGrp="1" noChangeArrowheads="1"/>
          </p:cNvSpPr>
          <p:nvPr>
            <p:ph type="body" idx="1"/>
          </p:nvPr>
        </p:nvSpPr>
        <p:spPr>
          <a:xfrm>
            <a:off x="611188" y="1412875"/>
            <a:ext cx="8153400" cy="4648200"/>
          </a:xfrm>
        </p:spPr>
        <p:txBody>
          <a:bodyPr/>
          <a:lstStyle/>
          <a:p>
            <a:pPr eaLnBrk="1" hangingPunct="1">
              <a:defRPr/>
            </a:pPr>
            <a:r>
              <a:rPr lang="zh-CN" altLang="en-US" smtClean="0"/>
              <a:t>考虑一个不付红利的股票的美式看涨期权</a:t>
            </a:r>
          </a:p>
          <a:p>
            <a:pPr eaLnBrk="1" hangingPunct="1">
              <a:defRPr/>
            </a:pPr>
            <a:r>
              <a:rPr lang="zh-CN" altLang="en-US" smtClean="0"/>
              <a:t>此时股票价格为$51时，执行价格为$50</a:t>
            </a:r>
          </a:p>
          <a:p>
            <a:pPr eaLnBrk="1" hangingPunct="1">
              <a:defRPr/>
            </a:pPr>
            <a:r>
              <a:rPr lang="zh-CN" altLang="en-US" smtClean="0"/>
              <a:t>距到期日有六个月，无风险年利率为12％</a:t>
            </a:r>
          </a:p>
          <a:p>
            <a:pPr eaLnBrk="1" hangingPunct="1">
              <a:defRPr/>
            </a:pPr>
            <a:r>
              <a:rPr lang="zh-CN" altLang="en-US" smtClean="0"/>
              <a:t>即在本例中，</a:t>
            </a:r>
            <a:r>
              <a:rPr lang="en-US" altLang="zh-CN" smtClean="0"/>
              <a:t>S＝$51，X=$50，T-t=0.5，r=0.12。</a:t>
            </a:r>
          </a:p>
          <a:p>
            <a:pPr eaLnBrk="1" hangingPunct="1">
              <a:defRPr/>
            </a:pPr>
            <a:r>
              <a:rPr lang="zh-CN" altLang="en-US" smtClean="0"/>
              <a:t>根据</a:t>
            </a:r>
            <a:r>
              <a:rPr lang="en-US" altLang="zh-CN" smtClean="0"/>
              <a:t>c &gt; max(</a:t>
            </a:r>
            <a:r>
              <a:rPr lang="en-US" altLang="zh-CN" i="1" smtClean="0"/>
              <a:t>S -Xe</a:t>
            </a:r>
            <a:r>
              <a:rPr lang="en-US" altLang="zh-CN" i="1" baseline="30000" smtClean="0"/>
              <a:t> -r(T-t</a:t>
            </a:r>
            <a:r>
              <a:rPr lang="en-US" altLang="zh-CN" baseline="30000" smtClean="0"/>
              <a:t>)</a:t>
            </a:r>
            <a:r>
              <a:rPr lang="en-US" altLang="zh-CN" smtClean="0"/>
              <a:t>，0)</a:t>
            </a:r>
          </a:p>
          <a:p>
            <a:pPr eaLnBrk="1" hangingPunct="1">
              <a:defRPr/>
            </a:pPr>
            <a:r>
              <a:rPr lang="zh-CN" altLang="en-US" smtClean="0"/>
              <a:t>该期权价格的下限为</a:t>
            </a:r>
            <a:r>
              <a:rPr lang="en-US" altLang="zh-CN" i="1" smtClean="0"/>
              <a:t>S-Xe</a:t>
            </a:r>
            <a:r>
              <a:rPr lang="en-US" altLang="zh-CN" i="1" baseline="30000" smtClean="0"/>
              <a:t>-r(T-t)</a:t>
            </a:r>
            <a:endParaRPr lang="en-US" altLang="zh-CN" i="1" smtClean="0"/>
          </a:p>
          <a:p>
            <a:pPr eaLnBrk="1" hangingPunct="1">
              <a:buFont typeface="Wingdings" panose="05000000000000000000" pitchFamily="2" charset="2"/>
              <a:buNone/>
              <a:defRPr/>
            </a:pPr>
            <a:r>
              <a:rPr lang="zh-CN" altLang="en-US" smtClean="0"/>
              <a:t>                       或51-50</a:t>
            </a:r>
            <a:r>
              <a:rPr lang="en-US" altLang="zh-CN" smtClean="0"/>
              <a:t>e</a:t>
            </a:r>
            <a:r>
              <a:rPr lang="en-US" altLang="zh-CN" baseline="30000" smtClean="0"/>
              <a:t>-0.12*0.5</a:t>
            </a:r>
            <a:r>
              <a:rPr lang="en-US" altLang="zh-CN" smtClean="0"/>
              <a:t>=$3.91</a:t>
            </a:r>
            <a:endParaRPr lang="zh-CN" altLang="en-US" smtClean="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endParaRPr lang="zh-CN" altLang="en-US"/>
          </a:p>
        </p:txBody>
      </p:sp>
      <p:pic>
        <p:nvPicPr>
          <p:cNvPr id="17613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725" y="1476375"/>
            <a:ext cx="897255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1026"/>
          <p:cNvSpPr>
            <a:spLocks noGrp="1" noChangeArrowheads="1"/>
          </p:cNvSpPr>
          <p:nvPr>
            <p:ph type="title"/>
          </p:nvPr>
        </p:nvSpPr>
        <p:spPr>
          <a:xfrm>
            <a:off x="0" y="260350"/>
            <a:ext cx="8456613" cy="1439863"/>
          </a:xfrm>
        </p:spPr>
        <p:txBody>
          <a:bodyPr/>
          <a:lstStyle/>
          <a:p>
            <a:pPr eaLnBrk="1" hangingPunct="1">
              <a:defRPr/>
            </a:pPr>
            <a:r>
              <a:rPr lang="en-US" altLang="zh-CN" dirty="0" smtClean="0">
                <a:latin typeface="隶书" pitchFamily="49" charset="-122"/>
                <a:ea typeface="隶书" pitchFamily="49" charset="-122"/>
              </a:rPr>
              <a:t>3.</a:t>
            </a:r>
            <a:r>
              <a:rPr lang="zh-CN" altLang="en-US" dirty="0" smtClean="0">
                <a:latin typeface="隶书" pitchFamily="49" charset="-122"/>
                <a:ea typeface="隶书" pitchFamily="49" charset="-122"/>
              </a:rPr>
              <a:t>美式期权的提前执行</a:t>
            </a:r>
            <a:endParaRPr lang="zh-CN" altLang="en-US" sz="2800" dirty="0" smtClean="0">
              <a:solidFill>
                <a:schemeClr val="tx1"/>
              </a:solidFill>
              <a:ea typeface="楷体_GB2312" pitchFamily="49" charset="-122"/>
            </a:endParaRPr>
          </a:p>
        </p:txBody>
      </p:sp>
      <p:sp>
        <p:nvSpPr>
          <p:cNvPr id="368643" name="Rectangle 1027"/>
          <p:cNvSpPr>
            <a:spLocks noGrp="1" noChangeArrowheads="1"/>
          </p:cNvSpPr>
          <p:nvPr>
            <p:ph type="body" idx="1"/>
          </p:nvPr>
        </p:nvSpPr>
        <p:spPr>
          <a:xfrm>
            <a:off x="684213" y="1773238"/>
            <a:ext cx="7772400" cy="4114800"/>
          </a:xfrm>
        </p:spPr>
        <p:txBody>
          <a:bodyPr/>
          <a:lstStyle/>
          <a:p>
            <a:pPr eaLnBrk="1" hangingPunct="1">
              <a:defRPr/>
            </a:pPr>
            <a:r>
              <a:rPr lang="zh-CN" altLang="en-US" smtClean="0"/>
              <a:t>考虑一个不付红利股票的美式看涨期权，距到期日还有1个月，股票价格为$50，执行价格为$40。期权的实值额很大，期权的持有者可能很想立即执行它。</a:t>
            </a:r>
          </a:p>
          <a:p>
            <a:pPr eaLnBrk="1" hangingPunct="1">
              <a:defRPr/>
            </a:pPr>
            <a:r>
              <a:rPr lang="zh-CN" altLang="en-US" smtClean="0"/>
              <a:t>那些确实想持有股票的投资者将会购买该期权。这类投资者是一定存在的。否则股票的现价就不会是$50。</a:t>
            </a:r>
            <a:r>
              <a:rPr lang="en-US" altLang="zh-CN" smtClean="0"/>
              <a:t>C&gt;S-Xe</a:t>
            </a:r>
            <a:r>
              <a:rPr lang="en-US" altLang="zh-CN" baseline="30000" smtClean="0"/>
              <a:t>-r(T-t)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body" idx="1"/>
          </p:nvPr>
        </p:nvSpPr>
        <p:spPr>
          <a:xfrm>
            <a:off x="468313" y="1484313"/>
            <a:ext cx="8229600" cy="3436937"/>
          </a:xfrm>
        </p:spPr>
        <p:txBody>
          <a:bodyPr/>
          <a:lstStyle/>
          <a:p>
            <a:pPr eaLnBrk="1" hangingPunct="1">
              <a:defRPr/>
            </a:pPr>
            <a:r>
              <a:rPr lang="zh-CN" altLang="en-US" b="1" dirty="0" smtClean="0"/>
              <a:t>所以</a:t>
            </a:r>
            <a:r>
              <a:rPr lang="en-US" altLang="zh-CN" b="1" dirty="0" smtClean="0"/>
              <a:t>C&gt;S-X。</a:t>
            </a:r>
          </a:p>
          <a:p>
            <a:pPr eaLnBrk="1" hangingPunct="1">
              <a:defRPr/>
            </a:pPr>
            <a:r>
              <a:rPr lang="zh-CN" altLang="en-US" b="1" dirty="0" smtClean="0"/>
              <a:t>如果提前执行是明智的，那么</a:t>
            </a:r>
            <a:r>
              <a:rPr lang="en-US" altLang="zh-CN" b="1" dirty="0" smtClean="0"/>
              <a:t>C</a:t>
            </a:r>
            <a:r>
              <a:rPr lang="zh-CN" altLang="en-US" b="1" dirty="0" smtClean="0"/>
              <a:t>应该等于</a:t>
            </a:r>
            <a:r>
              <a:rPr lang="en-US" altLang="zh-CN" b="1" dirty="0" smtClean="0"/>
              <a:t>S-X。</a:t>
            </a:r>
          </a:p>
          <a:p>
            <a:pPr eaLnBrk="1" hangingPunct="1">
              <a:defRPr/>
            </a:pPr>
            <a:r>
              <a:rPr lang="zh-CN" altLang="en-US" b="1" dirty="0" smtClean="0"/>
              <a:t>我们的结论是：</a:t>
            </a:r>
            <a:r>
              <a:rPr lang="zh-CN" altLang="en-US" dirty="0" smtClean="0">
                <a:solidFill>
                  <a:srgbClr val="FFFF00"/>
                </a:solidFill>
                <a:ea typeface="楷体_GB2312" pitchFamily="49" charset="-122"/>
              </a:rPr>
              <a:t>提前</a:t>
            </a:r>
            <a:r>
              <a:rPr lang="zh-CN" altLang="en-US" dirty="0">
                <a:solidFill>
                  <a:srgbClr val="FFFF00"/>
                </a:solidFill>
                <a:ea typeface="楷体_GB2312" pitchFamily="49" charset="-122"/>
              </a:rPr>
              <a:t>执行不付红利的美式看涨期权是不明智的</a:t>
            </a:r>
            <a:r>
              <a:rPr lang="zh-CN" altLang="en-US" dirty="0" smtClean="0">
                <a:ea typeface="楷体_GB2312" pitchFamily="49" charset="-122"/>
              </a:rPr>
              <a:t>。</a:t>
            </a:r>
            <a:endParaRPr lang="en-US" altLang="zh-CN" dirty="0" smtClean="0">
              <a:ea typeface="楷体_GB2312" pitchFamily="49"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468313" y="404813"/>
            <a:ext cx="8459787" cy="1223962"/>
          </a:xfrm>
        </p:spPr>
        <p:txBody>
          <a:bodyPr/>
          <a:lstStyle/>
          <a:p>
            <a:pPr eaLnBrk="1" hangingPunct="1">
              <a:defRPr/>
            </a:pPr>
            <a:r>
              <a:rPr lang="zh-CN" altLang="en-US" sz="2400" smtClean="0">
                <a:solidFill>
                  <a:schemeClr val="tx1"/>
                </a:solidFill>
                <a:latin typeface="隶书" pitchFamily="49" charset="-122"/>
                <a:ea typeface="隶书" pitchFamily="49" charset="-122"/>
              </a:rPr>
              <a:t>图 4-16</a:t>
            </a:r>
            <a:br>
              <a:rPr lang="zh-CN" altLang="en-US" sz="2400" smtClean="0">
                <a:solidFill>
                  <a:schemeClr val="tx1"/>
                </a:solidFill>
                <a:latin typeface="隶书" pitchFamily="49" charset="-122"/>
                <a:ea typeface="隶书" pitchFamily="49" charset="-122"/>
              </a:rPr>
            </a:br>
            <a:r>
              <a:rPr lang="zh-CN" altLang="en-US" sz="2400" smtClean="0">
                <a:solidFill>
                  <a:schemeClr val="tx1"/>
                </a:solidFill>
                <a:latin typeface="隶书" pitchFamily="49" charset="-122"/>
                <a:ea typeface="隶书" pitchFamily="49" charset="-122"/>
              </a:rPr>
              <a:t>股价为</a:t>
            </a:r>
            <a:r>
              <a:rPr lang="en-US" altLang="zh-CN" sz="2400" smtClean="0">
                <a:solidFill>
                  <a:schemeClr val="tx1"/>
                </a:solidFill>
                <a:latin typeface="隶书" pitchFamily="49" charset="-122"/>
                <a:ea typeface="隶书" pitchFamily="49" charset="-122"/>
              </a:rPr>
              <a:t>S</a:t>
            </a:r>
            <a:r>
              <a:rPr lang="zh-CN" altLang="en-US" sz="2400" smtClean="0">
                <a:solidFill>
                  <a:schemeClr val="tx1"/>
                </a:solidFill>
                <a:latin typeface="隶书" pitchFamily="49" charset="-122"/>
                <a:ea typeface="隶书" pitchFamily="49" charset="-122"/>
              </a:rPr>
              <a:t>的不付红利股票的美式或欧式看涨期权的价格变化</a:t>
            </a:r>
          </a:p>
        </p:txBody>
      </p:sp>
      <p:pic>
        <p:nvPicPr>
          <p:cNvPr id="179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700213"/>
            <a:ext cx="6096000" cy="424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type="body" idx="1"/>
          </p:nvPr>
        </p:nvSpPr>
        <p:spPr>
          <a:xfrm>
            <a:off x="611188" y="2492375"/>
            <a:ext cx="7772400" cy="3048000"/>
          </a:xfrm>
        </p:spPr>
        <p:txBody>
          <a:bodyPr/>
          <a:lstStyle/>
          <a:p>
            <a:pPr eaLnBrk="1" hangingPunct="1">
              <a:defRPr/>
            </a:pPr>
            <a:r>
              <a:rPr lang="zh-CN" altLang="en-US" dirty="0" smtClean="0"/>
              <a:t>事实上，在期权有效期内的任一给定的时刻，如果看跌期权的实值额很大，则应提前执行它。</a:t>
            </a:r>
          </a:p>
        </p:txBody>
      </p:sp>
      <p:sp>
        <p:nvSpPr>
          <p:cNvPr id="371716" name="Rectangle 4"/>
          <p:cNvSpPr>
            <a:spLocks noChangeArrowheads="1"/>
          </p:cNvSpPr>
          <p:nvPr/>
        </p:nvSpPr>
        <p:spPr bwMode="auto">
          <a:xfrm>
            <a:off x="468313" y="981075"/>
            <a:ext cx="79914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dirty="0" smtClean="0">
                <a:effectLst>
                  <a:outerShdw blurRad="38100" dist="38100" dir="2700000" algn="tl">
                    <a:srgbClr val="000000"/>
                  </a:outerShdw>
                </a:effectLst>
              </a:rPr>
              <a:t>提前</a:t>
            </a:r>
            <a:r>
              <a:rPr lang="zh-CN" altLang="en-US" sz="3200" dirty="0">
                <a:effectLst>
                  <a:outerShdw blurRad="38100" dist="38100" dir="2700000" algn="tl">
                    <a:srgbClr val="000000"/>
                  </a:outerShdw>
                </a:effectLst>
              </a:rPr>
              <a:t>执行不付红利的看跌期权可能是明智的</a:t>
            </a:r>
            <a:r>
              <a:rPr lang="zh-CN" altLang="en-US" sz="2400" dirty="0">
                <a:effectLst>
                  <a:outerShdw blurRad="38100" dist="38100" dir="2700000" algn="tl">
                    <a:srgbClr val="000000"/>
                  </a:outerShdw>
                </a:effectLst>
              </a:rPr>
              <a:t/>
            </a:r>
            <a:br>
              <a:rPr lang="zh-CN" altLang="en-US" sz="2400" dirty="0">
                <a:effectLst>
                  <a:outerShdw blurRad="38100" dist="38100" dir="2700000" algn="tl">
                    <a:srgbClr val="000000"/>
                  </a:outerShdw>
                </a:effectLst>
              </a:rPr>
            </a:br>
            <a:endParaRPr lang="zh-CN" altLang="en-US" sz="2400" dirty="0">
              <a:effectLst>
                <a:outerShdw blurRad="38100" dist="38100" dir="2700000" algn="tl">
                  <a:srgbClr val="000000"/>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endParaRPr lang="zh-CN" altLang="zh-CN" smtClean="0"/>
          </a:p>
        </p:txBody>
      </p:sp>
      <p:sp>
        <p:nvSpPr>
          <p:cNvPr id="20483" name="Rectangle 3"/>
          <p:cNvSpPr>
            <a:spLocks noGrp="1" noChangeArrowheads="1"/>
          </p:cNvSpPr>
          <p:nvPr>
            <p:ph type="body" idx="1"/>
          </p:nvPr>
        </p:nvSpPr>
        <p:spPr/>
        <p:txBody>
          <a:bodyPr/>
          <a:lstStyle/>
          <a:p>
            <a:pPr eaLnBrk="1" hangingPunct="1">
              <a:defRPr/>
            </a:pPr>
            <a:r>
              <a:rPr lang="zh-CN" altLang="en-US" dirty="0" smtClean="0"/>
              <a:t>生活中的期权</a:t>
            </a:r>
          </a:p>
          <a:p>
            <a:pPr lvl="1">
              <a:defRPr/>
            </a:pPr>
            <a:r>
              <a:rPr lang="zh-CN" altLang="en-US" dirty="0" smtClean="0"/>
              <a:t>圣经</a:t>
            </a:r>
            <a:r>
              <a:rPr lang="zh-CN" altLang="en-US" dirty="0"/>
              <a:t>中</a:t>
            </a:r>
            <a:r>
              <a:rPr lang="zh-CN" altLang="en-US" dirty="0" smtClean="0"/>
              <a:t>雅</a:t>
            </a:r>
            <a:r>
              <a:rPr lang="zh-CN" altLang="en-US" dirty="0"/>
              <a:t>各布同拉结之间的</a:t>
            </a:r>
            <a:r>
              <a:rPr lang="zh-CN" altLang="en-US" dirty="0" smtClean="0"/>
              <a:t>爱情故事</a:t>
            </a:r>
            <a:endParaRPr lang="en-US" altLang="zh-CN" dirty="0" smtClean="0"/>
          </a:p>
          <a:p>
            <a:pPr lvl="1" eaLnBrk="1" hangingPunct="1">
              <a:defRPr/>
            </a:pPr>
            <a:r>
              <a:rPr lang="zh-CN" altLang="en-US" dirty="0" smtClean="0"/>
              <a:t>商家的三包政策就是一种看跌期权</a:t>
            </a:r>
          </a:p>
          <a:p>
            <a:pPr lvl="1" eaLnBrk="1" hangingPunct="1">
              <a:defRPr/>
            </a:pPr>
            <a:r>
              <a:rPr lang="zh-CN" altLang="en-US" dirty="0" smtClean="0"/>
              <a:t>保底基金</a:t>
            </a:r>
          </a:p>
          <a:p>
            <a:pPr lvl="1" eaLnBrk="1" hangingPunct="1">
              <a:defRPr/>
            </a:pPr>
            <a:r>
              <a:rPr lang="zh-CN" altLang="en-US" dirty="0" smtClean="0"/>
              <a:t>还有什么？</a:t>
            </a:r>
          </a:p>
          <a:p>
            <a:pPr eaLnBrk="1" hangingPunct="1">
              <a:defRPr/>
            </a:pPr>
            <a:endParaRPr lang="zh-CN" altLang="en-US" dirty="0" smtClean="0"/>
          </a:p>
          <a:p>
            <a:pPr lvl="1" eaLnBrk="1" hangingPunct="1">
              <a:defRPr/>
            </a:pPr>
            <a:endParaRPr lang="zh-CN" altLang="en-US" dirty="0" smtClean="0"/>
          </a:p>
          <a:p>
            <a:pPr eaLnBrk="1" hangingPunct="1">
              <a:defRPr/>
            </a:pPr>
            <a:endParaRPr lang="en-US" altLang="zh-CN" dirty="0"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body" idx="1"/>
          </p:nvPr>
        </p:nvSpPr>
        <p:spPr>
          <a:xfrm>
            <a:off x="684213" y="549275"/>
            <a:ext cx="8001000" cy="5486400"/>
          </a:xfrm>
        </p:spPr>
        <p:txBody>
          <a:bodyPr/>
          <a:lstStyle/>
          <a:p>
            <a:pPr eaLnBrk="1" hangingPunct="1">
              <a:defRPr/>
            </a:pPr>
            <a:r>
              <a:rPr lang="zh-CN" altLang="en-US" smtClean="0"/>
              <a:t>考虑一个极端的例子</a:t>
            </a:r>
          </a:p>
          <a:p>
            <a:pPr eaLnBrk="1" hangingPunct="1">
              <a:defRPr/>
            </a:pPr>
            <a:r>
              <a:rPr lang="zh-CN" altLang="en-US" smtClean="0"/>
              <a:t>假定执行价格为$10，股票价格接近为0。</a:t>
            </a:r>
          </a:p>
          <a:p>
            <a:pPr eaLnBrk="1" hangingPunct="1">
              <a:defRPr/>
            </a:pPr>
            <a:r>
              <a:rPr lang="zh-CN" altLang="en-US" smtClean="0"/>
              <a:t>通过立即执行期权，投资者可立即获利$10</a:t>
            </a:r>
          </a:p>
          <a:p>
            <a:pPr eaLnBrk="1" hangingPunct="1">
              <a:defRPr/>
            </a:pPr>
            <a:r>
              <a:rPr lang="zh-CN" altLang="en-US" smtClean="0"/>
              <a:t>如果投资者等待，则执行期权的盈利可能低于$10，但是由于股票价格不可能为负值，所以盈利不会超过$10。</a:t>
            </a:r>
          </a:p>
          <a:p>
            <a:pPr eaLnBrk="1" hangingPunct="1">
              <a:defRPr/>
            </a:pPr>
            <a:r>
              <a:rPr lang="zh-CN" altLang="en-US" smtClean="0"/>
              <a:t>另外，现在收到$10比将来收到$10要好。</a:t>
            </a:r>
          </a:p>
          <a:p>
            <a:pPr eaLnBrk="1" hangingPunct="1">
              <a:defRPr/>
            </a:pPr>
            <a:r>
              <a:rPr lang="zh-CN" altLang="en-US" smtClean="0"/>
              <a:t>这说明该期权应立即执行。</a:t>
            </a:r>
          </a:p>
          <a:p>
            <a:pPr eaLnBrk="1" hangingPunct="1">
              <a:defRPr/>
            </a:pPr>
            <a:endParaRPr lang="zh-CN" altLang="en-US" smtClean="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323850" y="260350"/>
            <a:ext cx="8229600" cy="1139825"/>
          </a:xfrm>
        </p:spPr>
        <p:txBody>
          <a:bodyPr/>
          <a:lstStyle/>
          <a:p>
            <a:pPr eaLnBrk="1" hangingPunct="1">
              <a:defRPr/>
            </a:pPr>
            <a:r>
              <a:rPr lang="zh-CN" altLang="en-US" sz="2800" smtClean="0">
                <a:solidFill>
                  <a:schemeClr val="tx1"/>
                </a:solidFill>
                <a:latin typeface="隶书" pitchFamily="49" charset="-122"/>
                <a:ea typeface="隶书" pitchFamily="49" charset="-122"/>
              </a:rPr>
              <a:t>图  4-17</a:t>
            </a:r>
            <a:br>
              <a:rPr lang="zh-CN" altLang="en-US" sz="2800" smtClean="0">
                <a:solidFill>
                  <a:schemeClr val="tx1"/>
                </a:solidFill>
                <a:latin typeface="隶书" pitchFamily="49" charset="-122"/>
                <a:ea typeface="隶书" pitchFamily="49" charset="-122"/>
              </a:rPr>
            </a:br>
            <a:r>
              <a:rPr lang="zh-CN" altLang="en-US" sz="2800" smtClean="0">
                <a:solidFill>
                  <a:schemeClr val="tx1"/>
                </a:solidFill>
                <a:latin typeface="隶书" pitchFamily="49" charset="-122"/>
                <a:ea typeface="隶书" pitchFamily="49" charset="-122"/>
              </a:rPr>
              <a:t>股价为</a:t>
            </a:r>
            <a:r>
              <a:rPr lang="en-US" altLang="zh-CN" sz="2800" smtClean="0">
                <a:solidFill>
                  <a:schemeClr val="tx1"/>
                </a:solidFill>
                <a:latin typeface="隶书" pitchFamily="49" charset="-122"/>
                <a:ea typeface="隶书" pitchFamily="49" charset="-122"/>
              </a:rPr>
              <a:t>S</a:t>
            </a:r>
            <a:r>
              <a:rPr lang="zh-CN" altLang="en-US" sz="2800" smtClean="0">
                <a:solidFill>
                  <a:schemeClr val="tx1"/>
                </a:solidFill>
                <a:latin typeface="隶书" pitchFamily="49" charset="-122"/>
                <a:ea typeface="隶书" pitchFamily="49" charset="-122"/>
              </a:rPr>
              <a:t>的美式看跌期权的价格变化图</a:t>
            </a:r>
          </a:p>
        </p:txBody>
      </p:sp>
      <p:pic>
        <p:nvPicPr>
          <p:cNvPr id="1822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16013" y="1412875"/>
            <a:ext cx="6935787" cy="4525963"/>
          </a:xfr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323850" y="260350"/>
            <a:ext cx="8229600" cy="1139825"/>
          </a:xfrm>
        </p:spPr>
        <p:txBody>
          <a:bodyPr/>
          <a:lstStyle/>
          <a:p>
            <a:pPr eaLnBrk="1" hangingPunct="1">
              <a:defRPr/>
            </a:pPr>
            <a:r>
              <a:rPr lang="zh-CN" altLang="en-US" sz="2800" smtClean="0">
                <a:solidFill>
                  <a:schemeClr val="tx1"/>
                </a:solidFill>
                <a:latin typeface="隶书" pitchFamily="49" charset="-122"/>
                <a:ea typeface="隶书" pitchFamily="49" charset="-122"/>
              </a:rPr>
              <a:t>图  4-18</a:t>
            </a:r>
            <a:br>
              <a:rPr lang="zh-CN" altLang="en-US" sz="2800" smtClean="0">
                <a:solidFill>
                  <a:schemeClr val="tx1"/>
                </a:solidFill>
                <a:latin typeface="隶书" pitchFamily="49" charset="-122"/>
                <a:ea typeface="隶书" pitchFamily="49" charset="-122"/>
              </a:rPr>
            </a:br>
            <a:r>
              <a:rPr lang="zh-CN" altLang="en-US" sz="2800" smtClean="0">
                <a:solidFill>
                  <a:schemeClr val="tx1"/>
                </a:solidFill>
                <a:latin typeface="隶书" pitchFamily="49" charset="-122"/>
                <a:ea typeface="隶书" pitchFamily="49" charset="-122"/>
              </a:rPr>
              <a:t>股价为</a:t>
            </a:r>
            <a:r>
              <a:rPr lang="en-US" altLang="zh-CN" sz="2800" smtClean="0">
                <a:solidFill>
                  <a:schemeClr val="tx1"/>
                </a:solidFill>
                <a:latin typeface="隶书" pitchFamily="49" charset="-122"/>
                <a:ea typeface="隶书" pitchFamily="49" charset="-122"/>
              </a:rPr>
              <a:t>S</a:t>
            </a:r>
            <a:r>
              <a:rPr lang="zh-CN" altLang="en-US" sz="2800" smtClean="0">
                <a:solidFill>
                  <a:schemeClr val="tx1"/>
                </a:solidFill>
                <a:latin typeface="隶书" pitchFamily="49" charset="-122"/>
                <a:ea typeface="隶书" pitchFamily="49" charset="-122"/>
              </a:rPr>
              <a:t>的欧式看跌期权的价格变化图</a:t>
            </a:r>
          </a:p>
        </p:txBody>
      </p:sp>
      <p:pic>
        <p:nvPicPr>
          <p:cNvPr id="1832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87450" y="1484313"/>
            <a:ext cx="6954838" cy="4525962"/>
          </a:xfr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1103313" y="277813"/>
            <a:ext cx="6211887" cy="1139825"/>
          </a:xfrm>
        </p:spPr>
        <p:txBody>
          <a:bodyPr/>
          <a:lstStyle/>
          <a:p>
            <a:pPr eaLnBrk="1" hangingPunct="1">
              <a:defRPr/>
            </a:pPr>
            <a:r>
              <a:rPr lang="zh-CN" altLang="en-US" b="1" dirty="0" smtClean="0">
                <a:solidFill>
                  <a:schemeClr val="tx1"/>
                </a:solidFill>
                <a:latin typeface="隶书" pitchFamily="49" charset="-122"/>
                <a:ea typeface="隶书" pitchFamily="49" charset="-122"/>
              </a:rPr>
              <a:t> </a:t>
            </a:r>
            <a:r>
              <a:rPr lang="en-US" altLang="zh-CN" b="1" dirty="0" smtClean="0">
                <a:solidFill>
                  <a:schemeClr val="tx1"/>
                </a:solidFill>
                <a:latin typeface="隶书" pitchFamily="49" charset="-122"/>
                <a:ea typeface="隶书" pitchFamily="49" charset="-122"/>
              </a:rPr>
              <a:t>4</a:t>
            </a:r>
            <a:r>
              <a:rPr lang="zh-CN" altLang="en-US" b="1" dirty="0" smtClean="0">
                <a:solidFill>
                  <a:schemeClr val="tx1"/>
                </a:solidFill>
                <a:latin typeface="隶书" pitchFamily="49" charset="-122"/>
                <a:ea typeface="隶书" pitchFamily="49" charset="-122"/>
              </a:rPr>
              <a:t>、期权平价定理</a:t>
            </a:r>
          </a:p>
        </p:txBody>
      </p:sp>
      <p:sp>
        <p:nvSpPr>
          <p:cNvPr id="184323" name="Rectangle 1028"/>
          <p:cNvSpPr>
            <a:spLocks noChangeArrowheads="1"/>
          </p:cNvSpPr>
          <p:nvPr/>
        </p:nvSpPr>
        <p:spPr bwMode="auto">
          <a:xfrm>
            <a:off x="827088" y="1196975"/>
            <a:ext cx="7519987"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5111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111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111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111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111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111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111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111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11175" algn="l"/>
              </a:tabLst>
              <a:defRPr sz="2000">
                <a:solidFill>
                  <a:schemeClr val="tx1"/>
                </a:solidFill>
                <a:latin typeface="Arial" panose="020B0604020202020204" pitchFamily="34" charset="0"/>
                <a:ea typeface="宋体" panose="02010600030101010101" pitchFamily="2" charset="-122"/>
              </a:defRPr>
            </a:lvl9pPr>
          </a:lstStyle>
          <a:p>
            <a:pPr>
              <a:lnSpc>
                <a:spcPct val="140000"/>
              </a:lnSpc>
              <a:spcBef>
                <a:spcPct val="0"/>
              </a:spcBef>
              <a:buClrTx/>
              <a:buSzTx/>
              <a:buFontTx/>
              <a:buNone/>
            </a:pPr>
            <a:r>
              <a:rPr lang="zh-CN" altLang="en-US" sz="2400">
                <a:latin typeface="Times New Roman" panose="02020603050405020304" pitchFamily="18" charset="0"/>
              </a:rPr>
              <a:t>期权平价定理给出看涨期权价格和看跌期权价格之间的关系。</a:t>
            </a:r>
            <a:endParaRPr lang="zh-CN" altLang="en-US" sz="1100">
              <a:latin typeface="Times New Roman" panose="02020603050405020304" pitchFamily="18" charset="0"/>
            </a:endParaRPr>
          </a:p>
          <a:p>
            <a:pPr>
              <a:lnSpc>
                <a:spcPct val="140000"/>
              </a:lnSpc>
              <a:spcBef>
                <a:spcPct val="0"/>
              </a:spcBef>
              <a:buClrTx/>
              <a:buSzTx/>
              <a:buFontTx/>
              <a:buNone/>
            </a:pPr>
            <a:r>
              <a:rPr lang="zh-CN" altLang="en-US" sz="2400">
                <a:latin typeface="Times New Roman" panose="02020603050405020304" pitchFamily="18" charset="0"/>
              </a:rPr>
              <a:t>假设有以下资产组合：</a:t>
            </a:r>
            <a:endParaRPr lang="zh-CN" altLang="en-US" sz="1100">
              <a:latin typeface="Times New Roman" panose="02020603050405020304" pitchFamily="18" charset="0"/>
            </a:endParaRPr>
          </a:p>
          <a:p>
            <a:pPr>
              <a:lnSpc>
                <a:spcPct val="140000"/>
              </a:lnSpc>
              <a:spcBef>
                <a:spcPct val="0"/>
              </a:spcBef>
              <a:buClrTx/>
              <a:buSzTx/>
              <a:buFontTx/>
              <a:buAutoNum type="arabicPeriod"/>
            </a:pPr>
            <a:r>
              <a:rPr lang="zh-CN" altLang="en-US" sz="2400">
                <a:latin typeface="Times New Roman" panose="02020603050405020304" pitchFamily="18" charset="0"/>
              </a:rPr>
              <a:t>卖出一口</a:t>
            </a:r>
            <a:r>
              <a:rPr lang="en-US" altLang="zh-CN" sz="2400">
                <a:latin typeface="Times New Roman" panose="02020603050405020304" pitchFamily="18" charset="0"/>
              </a:rPr>
              <a:t>call</a:t>
            </a:r>
            <a:r>
              <a:rPr lang="zh-CN" altLang="en-US" sz="2400">
                <a:latin typeface="Times New Roman" panose="02020603050405020304" pitchFamily="18" charset="0"/>
              </a:rPr>
              <a:t>，到期时刻</a:t>
            </a:r>
            <a:r>
              <a:rPr lang="en-US" altLang="zh-CN" sz="2400" i="1">
                <a:latin typeface="Times New Roman" panose="02020603050405020304" pitchFamily="18" charset="0"/>
              </a:rPr>
              <a:t>t</a:t>
            </a:r>
            <a:r>
              <a:rPr lang="zh-CN" altLang="en-US" sz="2400">
                <a:latin typeface="Times New Roman" panose="02020603050405020304" pitchFamily="18" charset="0"/>
              </a:rPr>
              <a:t>，履约价格</a:t>
            </a:r>
            <a:r>
              <a:rPr lang="en-US" altLang="zh-CN" sz="2400" i="1">
                <a:latin typeface="Times New Roman" panose="02020603050405020304" pitchFamily="18" charset="0"/>
              </a:rPr>
              <a:t>x</a:t>
            </a:r>
            <a:r>
              <a:rPr lang="zh-CN" altLang="en-US" sz="2400">
                <a:latin typeface="Times New Roman" panose="02020603050405020304" pitchFamily="18" charset="0"/>
              </a:rPr>
              <a:t>，期权费</a:t>
            </a:r>
            <a:r>
              <a:rPr lang="en-US" altLang="zh-CN" sz="2400" i="1">
                <a:latin typeface="Times New Roman" panose="02020603050405020304" pitchFamily="18" charset="0"/>
              </a:rPr>
              <a:t>c</a:t>
            </a:r>
            <a:endParaRPr lang="en-US" altLang="zh-CN" sz="1100" i="1">
              <a:latin typeface="Times New Roman" panose="02020603050405020304" pitchFamily="18" charset="0"/>
            </a:endParaRPr>
          </a:p>
          <a:p>
            <a:pPr>
              <a:lnSpc>
                <a:spcPct val="140000"/>
              </a:lnSpc>
              <a:spcBef>
                <a:spcPct val="0"/>
              </a:spcBef>
              <a:buClrTx/>
              <a:buSzTx/>
              <a:buFontTx/>
              <a:buAutoNum type="arabicPeriod"/>
            </a:pPr>
            <a:r>
              <a:rPr lang="zh-CN" altLang="en-US" sz="2400">
                <a:latin typeface="Times New Roman" panose="02020603050405020304" pitchFamily="18" charset="0"/>
              </a:rPr>
              <a:t>买进一口</a:t>
            </a:r>
            <a:r>
              <a:rPr lang="en-US" altLang="zh-CN" sz="2400">
                <a:latin typeface="Times New Roman" panose="02020603050405020304" pitchFamily="18" charset="0"/>
              </a:rPr>
              <a:t>put</a:t>
            </a:r>
            <a:r>
              <a:rPr lang="zh-CN" altLang="en-US" sz="2400">
                <a:latin typeface="Times New Roman" panose="02020603050405020304" pitchFamily="18" charset="0"/>
              </a:rPr>
              <a:t>，到期时刻</a:t>
            </a:r>
            <a:r>
              <a:rPr lang="en-US" altLang="zh-CN" sz="2400" i="1">
                <a:latin typeface="Times New Roman" panose="02020603050405020304" pitchFamily="18" charset="0"/>
              </a:rPr>
              <a:t>t</a:t>
            </a:r>
            <a:r>
              <a:rPr lang="zh-CN" altLang="en-US" sz="2400">
                <a:latin typeface="Times New Roman" panose="02020603050405020304" pitchFamily="18" charset="0"/>
              </a:rPr>
              <a:t>，履约价格</a:t>
            </a:r>
            <a:r>
              <a:rPr lang="en-US" altLang="zh-CN" sz="2400" i="1">
                <a:latin typeface="Times New Roman" panose="02020603050405020304" pitchFamily="18" charset="0"/>
              </a:rPr>
              <a:t>x</a:t>
            </a:r>
            <a:r>
              <a:rPr lang="zh-CN" altLang="en-US" sz="2400">
                <a:latin typeface="Times New Roman" panose="02020603050405020304" pitchFamily="18" charset="0"/>
              </a:rPr>
              <a:t>，期权费</a:t>
            </a:r>
            <a:r>
              <a:rPr lang="en-US" altLang="zh-CN" sz="2400" i="1">
                <a:latin typeface="Times New Roman" panose="02020603050405020304" pitchFamily="18" charset="0"/>
              </a:rPr>
              <a:t>p</a:t>
            </a:r>
            <a:endParaRPr lang="en-US" altLang="zh-CN" sz="1100">
              <a:latin typeface="Times New Roman" panose="02020603050405020304" pitchFamily="18" charset="0"/>
            </a:endParaRPr>
          </a:p>
          <a:p>
            <a:pPr>
              <a:lnSpc>
                <a:spcPct val="140000"/>
              </a:lnSpc>
              <a:spcBef>
                <a:spcPct val="0"/>
              </a:spcBef>
              <a:buClrTx/>
              <a:buSzTx/>
              <a:buFontTx/>
              <a:buAutoNum type="arabicPeriod"/>
            </a:pPr>
            <a:r>
              <a:rPr lang="zh-CN" altLang="en-US" sz="2400">
                <a:latin typeface="Times New Roman" panose="02020603050405020304" pitchFamily="18" charset="0"/>
              </a:rPr>
              <a:t>买进根本资产，价格</a:t>
            </a:r>
            <a:r>
              <a:rPr lang="en-US" altLang="zh-CN" sz="2400" i="1">
                <a:latin typeface="Times New Roman" panose="02020603050405020304" pitchFamily="18" charset="0"/>
              </a:rPr>
              <a:t>S</a:t>
            </a:r>
            <a:r>
              <a:rPr lang="en-US" altLang="zh-CN" sz="2400" i="1" baseline="-30000">
                <a:latin typeface="Times New Roman" panose="02020603050405020304" pitchFamily="18" charset="0"/>
              </a:rPr>
              <a:t>0</a:t>
            </a:r>
            <a:endParaRPr lang="en-US" altLang="zh-CN" sz="1100">
              <a:latin typeface="Times New Roman" panose="02020603050405020304" pitchFamily="18" charset="0"/>
            </a:endParaRPr>
          </a:p>
          <a:p>
            <a:pPr>
              <a:lnSpc>
                <a:spcPct val="140000"/>
              </a:lnSpc>
              <a:spcBef>
                <a:spcPct val="0"/>
              </a:spcBef>
              <a:buClrTx/>
              <a:buSzTx/>
              <a:buFontTx/>
              <a:buNone/>
            </a:pPr>
            <a:r>
              <a:rPr lang="zh-CN" altLang="en-US" sz="2400">
                <a:latin typeface="Times New Roman" panose="02020603050405020304" pitchFamily="18" charset="0"/>
              </a:rPr>
              <a:t>借一笔资金</a:t>
            </a:r>
          </a:p>
        </p:txBody>
      </p:sp>
      <p:sp>
        <p:nvSpPr>
          <p:cNvPr id="184324" name="Rectangle 1029"/>
          <p:cNvSpPr>
            <a:spLocks noChangeArrowheads="1"/>
          </p:cNvSpPr>
          <p:nvPr/>
        </p:nvSpPr>
        <p:spPr bwMode="auto">
          <a:xfrm>
            <a:off x="2268538" y="5157788"/>
            <a:ext cx="3960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Times New Roman" panose="02020603050405020304" pitchFamily="18" charset="0"/>
              </a:rPr>
              <a:t>，</a:t>
            </a:r>
            <a:r>
              <a:rPr lang="en-US" altLang="zh-CN" sz="2400" i="1">
                <a:latin typeface="Times New Roman" panose="02020603050405020304" pitchFamily="18" charset="0"/>
              </a:rPr>
              <a:t>r</a:t>
            </a:r>
            <a:r>
              <a:rPr lang="zh-CN" altLang="en-US" sz="2400">
                <a:latin typeface="Times New Roman" panose="02020603050405020304" pitchFamily="18" charset="0"/>
              </a:rPr>
              <a:t>为连续复利的无风险利率</a:t>
            </a:r>
          </a:p>
        </p:txBody>
      </p:sp>
      <p:graphicFrame>
        <p:nvGraphicFramePr>
          <p:cNvPr id="184325" name="Object 1030"/>
          <p:cNvGraphicFramePr>
            <a:graphicFrameLocks noChangeAspect="1"/>
          </p:cNvGraphicFramePr>
          <p:nvPr/>
        </p:nvGraphicFramePr>
        <p:xfrm>
          <a:off x="971550" y="4941888"/>
          <a:ext cx="1150938" cy="822325"/>
        </p:xfrm>
        <a:graphic>
          <a:graphicData uri="http://schemas.openxmlformats.org/presentationml/2006/ole">
            <mc:AlternateContent xmlns:mc="http://schemas.openxmlformats.org/markup-compatibility/2006">
              <mc:Choice xmlns:v="urn:schemas-microsoft-com:vml" Requires="v">
                <p:oleObj spid="_x0000_s184418" name="公式" r:id="rId3" imgW="342751" imgH="203112" progId="Equation.3">
                  <p:embed/>
                </p:oleObj>
              </mc:Choice>
              <mc:Fallback>
                <p:oleObj name="公式" r:id="rId3" imgW="342751" imgH="203112" progId="Equation.3">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941888"/>
                        <a:ext cx="1150938" cy="8223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98"/>
          <p:cNvSpPr>
            <a:spLocks noChangeArrowheads="1"/>
          </p:cNvSpPr>
          <p:nvPr/>
        </p:nvSpPr>
        <p:spPr bwMode="auto">
          <a:xfrm>
            <a:off x="971550" y="692150"/>
            <a:ext cx="361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Times New Roman" panose="02020603050405020304" pitchFamily="18" charset="0"/>
              </a:rPr>
              <a:t>完成上述交易的现金流为 </a:t>
            </a:r>
          </a:p>
        </p:txBody>
      </p:sp>
      <p:sp>
        <p:nvSpPr>
          <p:cNvPr id="185347" name="Rectangle 201"/>
          <p:cNvSpPr>
            <a:spLocks noChangeArrowheads="1"/>
          </p:cNvSpPr>
          <p:nvPr/>
        </p:nvSpPr>
        <p:spPr bwMode="auto">
          <a:xfrm>
            <a:off x="1042988" y="1412875"/>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Times New Roman" panose="02020603050405020304" pitchFamily="18" charset="0"/>
              </a:rPr>
              <a:t>到期时产生的净现金流总是为</a:t>
            </a:r>
            <a:r>
              <a:rPr lang="en-US" altLang="zh-CN" sz="2400">
                <a:latin typeface="Times New Roman" panose="02020603050405020304" pitchFamily="18" charset="0"/>
              </a:rPr>
              <a:t>0</a:t>
            </a:r>
          </a:p>
        </p:txBody>
      </p:sp>
      <p:sp>
        <p:nvSpPr>
          <p:cNvPr id="185348" name="Rectangle 265"/>
          <p:cNvSpPr>
            <a:spLocks noChangeArrowheads="1"/>
          </p:cNvSpPr>
          <p:nvPr/>
        </p:nvSpPr>
        <p:spPr bwMode="auto">
          <a:xfrm>
            <a:off x="827088" y="4149725"/>
            <a:ext cx="7815262"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nSpc>
                <a:spcPct val="200000"/>
              </a:lnSpc>
              <a:spcBef>
                <a:spcPct val="0"/>
              </a:spcBef>
              <a:buClrTx/>
              <a:buSzTx/>
              <a:buFontTx/>
              <a:buNone/>
            </a:pPr>
            <a:r>
              <a:rPr lang="zh-CN" altLang="en-US" sz="2400">
                <a:latin typeface="Times New Roman" panose="02020603050405020304" pitchFamily="18" charset="0"/>
              </a:rPr>
              <a:t>如果资产组合的最后价值总是为</a:t>
            </a:r>
            <a:r>
              <a:rPr lang="en-US" altLang="zh-CN" sz="2400">
                <a:latin typeface="Times New Roman" panose="02020603050405020304" pitchFamily="18" charset="0"/>
              </a:rPr>
              <a:t>0</a:t>
            </a:r>
            <a:r>
              <a:rPr lang="zh-CN" altLang="en-US" sz="2400">
                <a:latin typeface="Times New Roman" panose="02020603050405020304" pitchFamily="18" charset="0"/>
              </a:rPr>
              <a:t>，最初的价值也是为</a:t>
            </a:r>
            <a:r>
              <a:rPr lang="en-US" altLang="zh-CN" sz="2400">
                <a:latin typeface="Times New Roman" panose="02020603050405020304" pitchFamily="18" charset="0"/>
              </a:rPr>
              <a:t>0</a:t>
            </a:r>
            <a:r>
              <a:rPr lang="zh-CN" altLang="en-US" sz="2400">
                <a:latin typeface="Times New Roman" panose="02020603050405020304" pitchFamily="18" charset="0"/>
              </a:rPr>
              <a:t>，所以有</a:t>
            </a:r>
          </a:p>
        </p:txBody>
      </p:sp>
      <p:sp>
        <p:nvSpPr>
          <p:cNvPr id="185349" name="Text Box 270"/>
          <p:cNvSpPr txBox="1">
            <a:spLocks noChangeArrowheads="1"/>
          </p:cNvSpPr>
          <p:nvPr/>
        </p:nvSpPr>
        <p:spPr bwMode="auto">
          <a:xfrm>
            <a:off x="1403350" y="570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latin typeface="Times New Roman" panose="02020603050405020304" pitchFamily="18" charset="0"/>
              </a:rPr>
              <a:t>或</a:t>
            </a:r>
          </a:p>
        </p:txBody>
      </p:sp>
      <p:graphicFrame>
        <p:nvGraphicFramePr>
          <p:cNvPr id="185350" name="Object 271"/>
          <p:cNvGraphicFramePr>
            <a:graphicFrameLocks noChangeAspect="1"/>
          </p:cNvGraphicFramePr>
          <p:nvPr/>
        </p:nvGraphicFramePr>
        <p:xfrm>
          <a:off x="4787900" y="549275"/>
          <a:ext cx="3240088" cy="742950"/>
        </p:xfrm>
        <a:graphic>
          <a:graphicData uri="http://schemas.openxmlformats.org/presentationml/2006/ole">
            <mc:AlternateContent xmlns:mc="http://schemas.openxmlformats.org/markup-compatibility/2006">
              <mc:Choice xmlns:v="urn:schemas-microsoft-com:vml" Requires="v">
                <p:oleObj spid="_x0000_s185716" name="公式" r:id="rId3" imgW="1054100" imgH="241300" progId="Equation.3">
                  <p:embed/>
                </p:oleObj>
              </mc:Choice>
              <mc:Fallback>
                <p:oleObj name="公式" r:id="rId3" imgW="1054100" imgH="241300" progId="Equation.3">
                  <p:embed/>
                  <p:pic>
                    <p:nvPicPr>
                      <p:cNvPr id="0" name="Object 2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549275"/>
                        <a:ext cx="3240088" cy="74295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51" name="Object 272"/>
          <p:cNvGraphicFramePr>
            <a:graphicFrameLocks noChangeAspect="1"/>
          </p:cNvGraphicFramePr>
          <p:nvPr/>
        </p:nvGraphicFramePr>
        <p:xfrm>
          <a:off x="1187450" y="2060575"/>
          <a:ext cx="4464050" cy="2192338"/>
        </p:xfrm>
        <a:graphic>
          <a:graphicData uri="http://schemas.openxmlformats.org/presentationml/2006/ole">
            <mc:AlternateContent xmlns:mc="http://schemas.openxmlformats.org/markup-compatibility/2006">
              <mc:Choice xmlns:v="urn:schemas-microsoft-com:vml" Requires="v">
                <p:oleObj spid="_x0000_s185717" name="公式" r:id="rId5" imgW="1828800" imgH="1143000" progId="Equation.3">
                  <p:embed/>
                </p:oleObj>
              </mc:Choice>
              <mc:Fallback>
                <p:oleObj name="公式" r:id="rId5" imgW="1828800" imgH="1143000" progId="Equation.3">
                  <p:embed/>
                  <p:pic>
                    <p:nvPicPr>
                      <p:cNvPr id="0" name="Object 2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060575"/>
                        <a:ext cx="4464050" cy="2192338"/>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52" name="Object 273"/>
          <p:cNvGraphicFramePr>
            <a:graphicFrameLocks noChangeAspect="1"/>
          </p:cNvGraphicFramePr>
          <p:nvPr/>
        </p:nvGraphicFramePr>
        <p:xfrm>
          <a:off x="2051050" y="5157788"/>
          <a:ext cx="2952750" cy="549275"/>
        </p:xfrm>
        <a:graphic>
          <a:graphicData uri="http://schemas.openxmlformats.org/presentationml/2006/ole">
            <mc:AlternateContent xmlns:mc="http://schemas.openxmlformats.org/markup-compatibility/2006">
              <mc:Choice xmlns:v="urn:schemas-microsoft-com:vml" Requires="v">
                <p:oleObj spid="_x0000_s185718" name="公式" r:id="rId7" imgW="1295400" imgH="241300" progId="Equation.3">
                  <p:embed/>
                </p:oleObj>
              </mc:Choice>
              <mc:Fallback>
                <p:oleObj name="公式" r:id="rId7" imgW="1295400" imgH="241300" progId="Equation.3">
                  <p:embed/>
                  <p:pic>
                    <p:nvPicPr>
                      <p:cNvPr id="0" name="Object 2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5157788"/>
                        <a:ext cx="2952750" cy="54927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3" name="Object 274"/>
          <p:cNvGraphicFramePr>
            <a:graphicFrameLocks noChangeAspect="1"/>
          </p:cNvGraphicFramePr>
          <p:nvPr/>
        </p:nvGraphicFramePr>
        <p:xfrm>
          <a:off x="2051050" y="5805488"/>
          <a:ext cx="2460625" cy="549275"/>
        </p:xfrm>
        <a:graphic>
          <a:graphicData uri="http://schemas.openxmlformats.org/presentationml/2006/ole">
            <mc:AlternateContent xmlns:mc="http://schemas.openxmlformats.org/markup-compatibility/2006">
              <mc:Choice xmlns:v="urn:schemas-microsoft-com:vml" Requires="v">
                <p:oleObj spid="_x0000_s185719" name="公式" r:id="rId9" imgW="1079032" imgH="241195" progId="Equation.3">
                  <p:embed/>
                </p:oleObj>
              </mc:Choice>
              <mc:Fallback>
                <p:oleObj name="公式" r:id="rId9" imgW="1079032" imgH="241195" progId="Equation.3">
                  <p:embed/>
                  <p:pic>
                    <p:nvPicPr>
                      <p:cNvPr id="0" name="Object 2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5805488"/>
                        <a:ext cx="2460625" cy="54927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pPr eaLnBrk="1" hangingPunct="1">
              <a:defRPr/>
            </a:pPr>
            <a:r>
              <a:rPr lang="zh-CN" altLang="en-US" sz="3600" dirty="0" smtClean="0">
                <a:latin typeface="隶书" pitchFamily="49" charset="-122"/>
                <a:ea typeface="隶书" pitchFamily="49" charset="-122"/>
              </a:rPr>
              <a:t>美式看涨期权和看跌期权之间的关系</a:t>
            </a:r>
          </a:p>
        </p:txBody>
      </p:sp>
      <p:sp>
        <p:nvSpPr>
          <p:cNvPr id="375811" name="Rectangle 3"/>
          <p:cNvSpPr>
            <a:spLocks noGrp="1" noChangeArrowheads="1"/>
          </p:cNvSpPr>
          <p:nvPr>
            <p:ph type="body" idx="1"/>
          </p:nvPr>
        </p:nvSpPr>
        <p:spPr>
          <a:xfrm>
            <a:off x="468313" y="1773238"/>
            <a:ext cx="8229600" cy="4525962"/>
          </a:xfrm>
        </p:spPr>
        <p:txBody>
          <a:bodyPr/>
          <a:lstStyle/>
          <a:p>
            <a:pPr eaLnBrk="1" hangingPunct="1">
              <a:defRPr/>
            </a:pPr>
            <a:r>
              <a:rPr lang="zh-CN" altLang="en-US" smtClean="0"/>
              <a:t>看涨与看跌期权之间平价关系仅适用于欧式期权。</a:t>
            </a:r>
          </a:p>
          <a:p>
            <a:pPr eaLnBrk="1" hangingPunct="1">
              <a:defRPr/>
            </a:pPr>
            <a:r>
              <a:rPr lang="zh-CN" altLang="en-US" smtClean="0"/>
              <a:t>但也可推导出不付红利股票的美式期权价格之间的某种关系。</a:t>
            </a:r>
          </a:p>
          <a:p>
            <a:pPr eaLnBrk="1" hangingPunct="1">
              <a:buFont typeface="Wingdings" panose="05000000000000000000" pitchFamily="2" charset="2"/>
              <a:buNone/>
              <a:defRPr/>
            </a:pPr>
            <a:r>
              <a:rPr lang="zh-CN" altLang="zh-CN" smtClean="0"/>
              <a:t>   </a:t>
            </a:r>
            <a:r>
              <a:rPr lang="zh-CN" altLang="en-US" smtClean="0"/>
              <a:t>     </a:t>
            </a:r>
            <a:r>
              <a:rPr lang="en-US" altLang="zh-CN" smtClean="0"/>
              <a:t>S-X&lt;C-P&lt;S-Xe</a:t>
            </a:r>
            <a:r>
              <a:rPr lang="en-US" altLang="zh-CN" baseline="30000" smtClean="0"/>
              <a:t>-r(T-t)</a:t>
            </a:r>
            <a:r>
              <a:rPr lang="en-US" altLang="zh-CN" smtClean="0"/>
              <a:t>            </a:t>
            </a:r>
            <a:r>
              <a:rPr lang="zh-CN" altLang="en-US" smtClean="0"/>
              <a:t>式（*2）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827088" y="333375"/>
            <a:ext cx="609600" cy="914400"/>
          </a:xfrm>
        </p:spPr>
        <p:txBody>
          <a:bodyPr/>
          <a:lstStyle/>
          <a:p>
            <a:pPr eaLnBrk="1" hangingPunct="1">
              <a:defRPr/>
            </a:pPr>
            <a:r>
              <a:rPr lang="zh-CN" altLang="en-US" sz="4400" smtClean="0">
                <a:solidFill>
                  <a:schemeClr val="tx1"/>
                </a:solidFill>
                <a:ea typeface="隶书" pitchFamily="49" charset="-122"/>
              </a:rPr>
              <a:t>例</a:t>
            </a:r>
          </a:p>
        </p:txBody>
      </p:sp>
      <p:sp>
        <p:nvSpPr>
          <p:cNvPr id="376835" name="Rectangle 3"/>
          <p:cNvSpPr>
            <a:spLocks noGrp="1" noChangeArrowheads="1"/>
          </p:cNvSpPr>
          <p:nvPr>
            <p:ph type="body" idx="1"/>
          </p:nvPr>
        </p:nvSpPr>
        <p:spPr>
          <a:xfrm>
            <a:off x="755650" y="1052513"/>
            <a:ext cx="7848600" cy="5334000"/>
          </a:xfrm>
        </p:spPr>
        <p:txBody>
          <a:bodyPr/>
          <a:lstStyle/>
          <a:p>
            <a:pPr eaLnBrk="1" hangingPunct="1">
              <a:defRPr/>
            </a:pPr>
            <a:r>
              <a:rPr lang="zh-CN" altLang="en-US" smtClean="0"/>
              <a:t>考虑不付红利股票的美式看涨期权，执行价格为$20，到期期限为5个月，期权价格为$1.5。</a:t>
            </a:r>
          </a:p>
          <a:p>
            <a:pPr eaLnBrk="1" hangingPunct="1">
              <a:defRPr/>
            </a:pPr>
            <a:r>
              <a:rPr lang="zh-CN" altLang="en-US" smtClean="0"/>
              <a:t>则同一股票相同执行价格和到期期限的欧式看涨期权的价格也是如此。</a:t>
            </a:r>
          </a:p>
          <a:p>
            <a:pPr eaLnBrk="1" hangingPunct="1">
              <a:defRPr/>
            </a:pPr>
            <a:r>
              <a:rPr lang="zh-CN" altLang="en-US" smtClean="0"/>
              <a:t>假定股票的现价为$19，无风险年利率为10％。</a:t>
            </a:r>
          </a:p>
          <a:p>
            <a:pPr eaLnBrk="1" hangingPunct="1">
              <a:defRPr/>
            </a:pPr>
            <a:r>
              <a:rPr lang="zh-CN" altLang="en-US" smtClean="0"/>
              <a:t>根据</a:t>
            </a:r>
            <a:r>
              <a:rPr lang="en-US" altLang="zh-CN" smtClean="0"/>
              <a:t>C+Xe</a:t>
            </a:r>
            <a:r>
              <a:rPr lang="en-US" altLang="zh-CN" baseline="30000" smtClean="0"/>
              <a:t>-r(T-t)</a:t>
            </a:r>
            <a:r>
              <a:rPr lang="en-US" altLang="zh-CN" smtClean="0"/>
              <a:t>=P+S，</a:t>
            </a:r>
            <a:r>
              <a:rPr lang="zh-CN" altLang="en-US" smtClean="0"/>
              <a:t>执行价格为$20，到期期限为5个月的欧式看跌期权的价格为：1.50＋20</a:t>
            </a:r>
            <a:r>
              <a:rPr lang="en-US" altLang="zh-CN" smtClean="0"/>
              <a:t>e</a:t>
            </a:r>
            <a:r>
              <a:rPr lang="en-US" altLang="zh-CN" baseline="30000" smtClean="0"/>
              <a:t>-0.1*0.4167</a:t>
            </a:r>
            <a:r>
              <a:rPr lang="en-US" altLang="zh-CN" smtClean="0"/>
              <a:t>-19 = $1.68</a:t>
            </a:r>
            <a:endParaRPr lang="zh-CN" altLang="en-US" smtClean="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body" idx="1"/>
          </p:nvPr>
        </p:nvSpPr>
        <p:spPr>
          <a:xfrm>
            <a:off x="685800" y="685800"/>
            <a:ext cx="8153400" cy="5410200"/>
          </a:xfrm>
        </p:spPr>
        <p:txBody>
          <a:bodyPr/>
          <a:lstStyle/>
          <a:p>
            <a:pPr eaLnBrk="1" hangingPunct="1">
              <a:defRPr/>
            </a:pPr>
            <a:r>
              <a:rPr lang="zh-CN" altLang="en-US" smtClean="0"/>
              <a:t>根据式（*2）</a:t>
            </a:r>
          </a:p>
          <a:p>
            <a:pPr eaLnBrk="1" hangingPunct="1">
              <a:defRPr/>
            </a:pPr>
            <a:r>
              <a:rPr lang="zh-CN" altLang="en-US" smtClean="0"/>
              <a:t>19 - 20 &lt; </a:t>
            </a:r>
            <a:r>
              <a:rPr lang="en-US" altLang="zh-CN" smtClean="0"/>
              <a:t>C - P &lt; 19 - 20e</a:t>
            </a:r>
            <a:r>
              <a:rPr lang="en-US" altLang="zh-CN" baseline="30000" smtClean="0"/>
              <a:t>-0.1*0.4167</a:t>
            </a:r>
          </a:p>
          <a:p>
            <a:pPr eaLnBrk="1" hangingPunct="1">
              <a:buFont typeface="Wingdings" panose="05000000000000000000" pitchFamily="2" charset="2"/>
              <a:buNone/>
              <a:defRPr/>
            </a:pPr>
            <a:r>
              <a:rPr lang="zh-CN" altLang="en-US" smtClean="0"/>
              <a:t>          或     1 &gt; </a:t>
            </a:r>
            <a:r>
              <a:rPr lang="en-US" altLang="zh-CN" smtClean="0"/>
              <a:t>P-C &gt; 0.18</a:t>
            </a:r>
          </a:p>
          <a:p>
            <a:pPr eaLnBrk="1" hangingPunct="1">
              <a:defRPr/>
            </a:pPr>
            <a:r>
              <a:rPr lang="zh-CN" altLang="en-US" smtClean="0"/>
              <a:t>这表明</a:t>
            </a:r>
            <a:r>
              <a:rPr lang="en-US" altLang="zh-CN" smtClean="0"/>
              <a:t>P-C</a:t>
            </a:r>
            <a:r>
              <a:rPr lang="zh-CN" altLang="en-US" smtClean="0"/>
              <a:t>在$1.00和$0.18之间。</a:t>
            </a:r>
          </a:p>
          <a:p>
            <a:pPr eaLnBrk="1" hangingPunct="1">
              <a:defRPr/>
            </a:pPr>
            <a:r>
              <a:rPr lang="zh-CN" altLang="en-US" smtClean="0"/>
              <a:t>由于</a:t>
            </a:r>
            <a:r>
              <a:rPr lang="en-US" altLang="zh-CN" smtClean="0"/>
              <a:t>C</a:t>
            </a:r>
            <a:r>
              <a:rPr lang="zh-CN" altLang="en-US" smtClean="0"/>
              <a:t>为$1.50，</a:t>
            </a:r>
            <a:r>
              <a:rPr lang="en-US" altLang="zh-CN" smtClean="0"/>
              <a:t>P</a:t>
            </a:r>
            <a:r>
              <a:rPr lang="zh-CN" altLang="en-US" smtClean="0"/>
              <a:t>必须在$1.68和$2.50之间</a:t>
            </a:r>
          </a:p>
          <a:p>
            <a:pPr eaLnBrk="1" hangingPunct="1">
              <a:defRPr/>
            </a:pPr>
            <a:r>
              <a:rPr lang="zh-CN" altLang="en-US" smtClean="0"/>
              <a:t>换句话说，与美式看涨期权执行价格和到期期限相同的美式看跌期权价格的上限和下限分别为$2.50和$1.68。</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pPr eaLnBrk="1" hangingPunct="1">
              <a:defRPr/>
            </a:pPr>
            <a:r>
              <a:rPr lang="en-US" altLang="zh-CN" dirty="0">
                <a:latin typeface="隶书" pitchFamily="49" charset="-122"/>
                <a:ea typeface="隶书" pitchFamily="49" charset="-122"/>
              </a:rPr>
              <a:t>5</a:t>
            </a:r>
            <a:r>
              <a:rPr lang="zh-CN" altLang="en-US" dirty="0" smtClean="0">
                <a:latin typeface="隶书" pitchFamily="49" charset="-122"/>
                <a:ea typeface="隶书" pitchFamily="49" charset="-122"/>
              </a:rPr>
              <a:t>、红利的影响</a:t>
            </a:r>
          </a:p>
        </p:txBody>
      </p:sp>
      <p:sp>
        <p:nvSpPr>
          <p:cNvPr id="378883" name="Rectangle 3"/>
          <p:cNvSpPr>
            <a:spLocks noGrp="1" noChangeArrowheads="1"/>
          </p:cNvSpPr>
          <p:nvPr>
            <p:ph type="body" idx="1"/>
          </p:nvPr>
        </p:nvSpPr>
        <p:spPr/>
        <p:txBody>
          <a:bodyPr/>
          <a:lstStyle/>
          <a:p>
            <a:pPr eaLnBrk="1" hangingPunct="1">
              <a:defRPr/>
            </a:pPr>
            <a:r>
              <a:rPr lang="zh-CN" altLang="en-US" smtClean="0"/>
              <a:t>用字母</a:t>
            </a:r>
            <a:r>
              <a:rPr lang="en-US" altLang="zh-CN" smtClean="0"/>
              <a:t>D</a:t>
            </a:r>
            <a:r>
              <a:rPr lang="zh-CN" altLang="en-US" smtClean="0"/>
              <a:t>表示在期权有效期内红利的现值</a:t>
            </a:r>
          </a:p>
          <a:p>
            <a:pPr eaLnBrk="1" hangingPunct="1">
              <a:defRPr/>
            </a:pPr>
            <a:r>
              <a:rPr lang="zh-CN" altLang="en-US" smtClean="0"/>
              <a:t>为此，人们假定在除息日发放红利。</a:t>
            </a:r>
          </a:p>
          <a:p>
            <a:pPr eaLnBrk="1" hangingPunct="1">
              <a:buFont typeface="Wingdings" panose="05000000000000000000" pitchFamily="2" charset="2"/>
              <a:buNone/>
              <a:defRPr/>
            </a:pPr>
            <a:r>
              <a:rPr lang="zh-CN" altLang="en-US" smtClean="0"/>
              <a:t>1. 看涨期权和看跌期权的下限</a:t>
            </a:r>
          </a:p>
          <a:p>
            <a:pPr eaLnBrk="1" hangingPunct="1">
              <a:buFont typeface="Wingdings" panose="05000000000000000000" pitchFamily="2" charset="2"/>
              <a:buNone/>
              <a:defRPr/>
            </a:pPr>
            <a:r>
              <a:rPr lang="zh-CN" altLang="en-US" smtClean="0"/>
              <a:t>2. 提前执行</a:t>
            </a:r>
          </a:p>
          <a:p>
            <a:pPr eaLnBrk="1" hangingPunct="1">
              <a:buFont typeface="Wingdings" panose="05000000000000000000" pitchFamily="2" charset="2"/>
              <a:buNone/>
              <a:defRPr/>
            </a:pPr>
            <a:r>
              <a:rPr lang="zh-CN" altLang="en-US" smtClean="0"/>
              <a:t>3. 看涨与看跌期权之间的平价关系</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eaLnBrk="1" hangingPunct="1">
              <a:defRPr/>
            </a:pPr>
            <a:r>
              <a:rPr lang="zh-CN" altLang="en-US" dirty="0" smtClean="0">
                <a:latin typeface="隶书" pitchFamily="49" charset="-122"/>
                <a:ea typeface="隶书" pitchFamily="49" charset="-122"/>
              </a:rPr>
              <a:t>看涨期权和看跌期权的下限</a:t>
            </a:r>
          </a:p>
        </p:txBody>
      </p:sp>
      <p:graphicFrame>
        <p:nvGraphicFramePr>
          <p:cNvPr id="190467" name="Object 4"/>
          <p:cNvGraphicFramePr>
            <a:graphicFrameLocks noGrp="1" noChangeAspect="1"/>
          </p:cNvGraphicFramePr>
          <p:nvPr>
            <p:ph sz="quarter" idx="2"/>
          </p:nvPr>
        </p:nvGraphicFramePr>
        <p:xfrm>
          <a:off x="1908175" y="1989138"/>
          <a:ext cx="4949825" cy="808037"/>
        </p:xfrm>
        <a:graphic>
          <a:graphicData uri="http://schemas.openxmlformats.org/presentationml/2006/ole">
            <mc:AlternateContent xmlns:mc="http://schemas.openxmlformats.org/markup-compatibility/2006">
              <mc:Choice xmlns:v="urn:schemas-microsoft-com:vml" Requires="v">
                <p:oleObj spid="_x0000_s190651" name="公式" r:id="rId3" imgW="1244600" imgH="203200" progId="Equation.3">
                  <p:embed/>
                </p:oleObj>
              </mc:Choice>
              <mc:Fallback>
                <p:oleObj name="公式" r:id="rId3" imgW="1244600" imgH="203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989138"/>
                        <a:ext cx="4949825" cy="808037"/>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0468" name="Object 6"/>
          <p:cNvGraphicFramePr>
            <a:graphicFrameLocks noGrp="1" noChangeAspect="1"/>
          </p:cNvGraphicFramePr>
          <p:nvPr>
            <p:ph sz="quarter" idx="3"/>
          </p:nvPr>
        </p:nvGraphicFramePr>
        <p:xfrm>
          <a:off x="1979613" y="4005263"/>
          <a:ext cx="4897437" cy="865187"/>
        </p:xfrm>
        <a:graphic>
          <a:graphicData uri="http://schemas.openxmlformats.org/presentationml/2006/ole">
            <mc:AlternateContent xmlns:mc="http://schemas.openxmlformats.org/markup-compatibility/2006">
              <mc:Choice xmlns:v="urn:schemas-microsoft-com:vml" Requires="v">
                <p:oleObj spid="_x0000_s190652" name="公式" r:id="rId5" imgW="1295400" imgH="228600" progId="Equation.3">
                  <p:embed/>
                </p:oleObj>
              </mc:Choice>
              <mc:Fallback>
                <p:oleObj name="公式" r:id="rId5" imgW="129540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4005263"/>
                        <a:ext cx="4897437" cy="865187"/>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zh-CN" altLang="en-US" sz="2800" dirty="0" smtClean="0"/>
              <a:t>你在草原上遇到一位美丽善良的姑娘，你想娶她为妻。她的父亲说，如果你为他工作</a:t>
            </a:r>
            <a:r>
              <a:rPr lang="en-US" altLang="zh-CN" sz="2800" dirty="0" smtClean="0"/>
              <a:t>7</a:t>
            </a:r>
            <a:r>
              <a:rPr lang="zh-CN" altLang="en-US" sz="2800" dirty="0" smtClean="0"/>
              <a:t>年，他就把女儿嫁给你。可是，你有你的顾虑：如果她变丑了，变得性情暴躁，或者爱上别人了呢</a:t>
            </a:r>
            <a:r>
              <a:rPr lang="en-US" altLang="zh-CN" sz="2800" dirty="0" smtClean="0"/>
              <a:t>?</a:t>
            </a:r>
            <a:r>
              <a:rPr lang="zh-CN" altLang="en-US" sz="2800" dirty="0" smtClean="0"/>
              <a:t>于是。你同意用</a:t>
            </a:r>
            <a:r>
              <a:rPr lang="en-US" altLang="zh-CN" sz="2800" dirty="0" smtClean="0"/>
              <a:t>7</a:t>
            </a:r>
            <a:r>
              <a:rPr lang="zh-CN" altLang="en-US" sz="2800" dirty="0" smtClean="0"/>
              <a:t>年的劳动，换得娶走这个姑娘的权利，但是不承担一定娶她的义务。换句话说，你花了一笔权利金</a:t>
            </a:r>
            <a:r>
              <a:rPr lang="en-US" altLang="zh-CN" sz="2800" dirty="0" smtClean="0"/>
              <a:t>(7</a:t>
            </a:r>
            <a:r>
              <a:rPr lang="zh-CN" altLang="en-US" sz="2800" dirty="0" smtClean="0"/>
              <a:t>年劳动</a:t>
            </a:r>
            <a:r>
              <a:rPr lang="en-US" altLang="zh-CN" sz="2800" dirty="0" smtClean="0"/>
              <a:t>)</a:t>
            </a:r>
            <a:r>
              <a:rPr lang="zh-CN" altLang="en-US" sz="2800" dirty="0" smtClean="0"/>
              <a:t>，得到在一定时间内有效的权利</a:t>
            </a:r>
            <a:r>
              <a:rPr lang="en-US" altLang="zh-CN" sz="2800" dirty="0" smtClean="0"/>
              <a:t>(7</a:t>
            </a:r>
            <a:r>
              <a:rPr lang="zh-CN" altLang="en-US" sz="2800" dirty="0" smtClean="0"/>
              <a:t>年后娶她</a:t>
            </a:r>
            <a:r>
              <a:rPr lang="en-US" altLang="zh-CN" sz="2800" dirty="0" smtClean="0"/>
              <a:t>)</a:t>
            </a:r>
            <a:r>
              <a:rPr lang="zh-CN" altLang="en-US" sz="2800" dirty="0" smtClean="0"/>
              <a:t>，但不承担任何义务</a:t>
            </a:r>
            <a:r>
              <a:rPr lang="en-US" altLang="zh-CN" sz="2800" dirty="0" smtClean="0"/>
              <a:t>(</a:t>
            </a:r>
            <a:r>
              <a:rPr lang="zh-CN" altLang="en-US" sz="2800" dirty="0" smtClean="0"/>
              <a:t>也可以不娶</a:t>
            </a:r>
            <a:r>
              <a:rPr lang="en-US" altLang="zh-CN" sz="2800" dirty="0" smtClean="0"/>
              <a:t>)</a:t>
            </a:r>
            <a:r>
              <a:rPr lang="zh-CN" altLang="en-US" sz="2800" dirty="0" smtClean="0"/>
              <a:t>，这就是期权。这个故事来自</a:t>
            </a:r>
            <a:r>
              <a:rPr lang="en-US" altLang="zh-CN" sz="2800" dirty="0" smtClean="0"/>
              <a:t>《</a:t>
            </a:r>
            <a:r>
              <a:rPr lang="zh-CN" altLang="zh-CN" sz="2800" kern="1200" dirty="0" smtClean="0">
                <a:effectLst/>
              </a:rPr>
              <a:t>圣经·创世记</a:t>
            </a:r>
            <a:r>
              <a:rPr lang="en-US" altLang="zh-CN" sz="2800" dirty="0" smtClean="0"/>
              <a:t>》</a:t>
            </a:r>
            <a:r>
              <a:rPr lang="zh-CN" altLang="en-US" sz="2800" dirty="0" smtClean="0"/>
              <a:t>，是关于雅各布同拉结之间的爱情和婚姻。</a:t>
            </a:r>
            <a:endParaRPr lang="zh-CN" altLang="zh-CN" sz="2800" dirty="0" smtClean="0"/>
          </a:p>
          <a:p>
            <a:pPr>
              <a:defRPr/>
            </a:pPr>
            <a:endParaRPr lang="zh-CN" altLang="en-US" sz="2800"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eaLnBrk="1" hangingPunct="1">
              <a:defRPr/>
            </a:pPr>
            <a:r>
              <a:rPr lang="zh-CN" altLang="en-US" dirty="0" smtClean="0">
                <a:latin typeface="隶书" pitchFamily="49" charset="-122"/>
                <a:ea typeface="隶书" pitchFamily="49" charset="-122"/>
              </a:rPr>
              <a:t>提前执行</a:t>
            </a:r>
          </a:p>
        </p:txBody>
      </p:sp>
      <p:sp>
        <p:nvSpPr>
          <p:cNvPr id="380931" name="Rectangle 3"/>
          <p:cNvSpPr>
            <a:spLocks noGrp="1" noChangeArrowheads="1"/>
          </p:cNvSpPr>
          <p:nvPr>
            <p:ph type="body" idx="1"/>
          </p:nvPr>
        </p:nvSpPr>
        <p:spPr>
          <a:xfrm>
            <a:off x="684213" y="1557338"/>
            <a:ext cx="8001000" cy="4114800"/>
          </a:xfrm>
        </p:spPr>
        <p:txBody>
          <a:bodyPr/>
          <a:lstStyle/>
          <a:p>
            <a:pPr eaLnBrk="1" hangingPunct="1">
              <a:lnSpc>
                <a:spcPct val="125000"/>
              </a:lnSpc>
              <a:defRPr/>
            </a:pPr>
            <a:r>
              <a:rPr lang="zh-CN" altLang="en-US" smtClean="0"/>
              <a:t>当预期有红利发放时，我们不再肯定美式看涨期权不应提前执行。</a:t>
            </a:r>
          </a:p>
          <a:p>
            <a:pPr eaLnBrk="1" hangingPunct="1">
              <a:lnSpc>
                <a:spcPct val="125000"/>
              </a:lnSpc>
              <a:defRPr/>
            </a:pPr>
            <a:r>
              <a:rPr lang="zh-CN" altLang="en-US" smtClean="0"/>
              <a:t>有时在除息日前，立即执行美式看涨期权是明智的。</a:t>
            </a:r>
          </a:p>
          <a:p>
            <a:pPr eaLnBrk="1" hangingPunct="1">
              <a:lnSpc>
                <a:spcPct val="125000"/>
              </a:lnSpc>
              <a:defRPr/>
            </a:pPr>
            <a:r>
              <a:rPr lang="zh-CN" altLang="en-US" smtClean="0"/>
              <a:t>这是因为发放红利将使股票价格跳跃性下降，使期权的吸引力下降。</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eaLnBrk="1" hangingPunct="1">
              <a:defRPr/>
            </a:pPr>
            <a:r>
              <a:rPr lang="zh-CN" altLang="en-US" dirty="0" smtClean="0">
                <a:latin typeface="隶书" pitchFamily="49" charset="-122"/>
                <a:ea typeface="隶书" pitchFamily="49" charset="-122"/>
              </a:rPr>
              <a:t>看涨与看跌期权之间的平价关系</a:t>
            </a:r>
          </a:p>
        </p:txBody>
      </p:sp>
      <p:graphicFrame>
        <p:nvGraphicFramePr>
          <p:cNvPr id="192515" name="Object 4"/>
          <p:cNvGraphicFramePr>
            <a:graphicFrameLocks noGrp="1" noChangeAspect="1"/>
          </p:cNvGraphicFramePr>
          <p:nvPr>
            <p:ph sz="quarter" idx="2"/>
          </p:nvPr>
        </p:nvGraphicFramePr>
        <p:xfrm>
          <a:off x="1958975" y="2060575"/>
          <a:ext cx="4125913" cy="628650"/>
        </p:xfrm>
        <a:graphic>
          <a:graphicData uri="http://schemas.openxmlformats.org/presentationml/2006/ole">
            <mc:AlternateContent xmlns:mc="http://schemas.openxmlformats.org/markup-compatibility/2006">
              <mc:Choice xmlns:v="urn:schemas-microsoft-com:vml" Requires="v">
                <p:oleObj spid="_x0000_s192699" name="公式" r:id="rId3" imgW="1498600" imgH="228600" progId="Equation.3">
                  <p:embed/>
                </p:oleObj>
              </mc:Choice>
              <mc:Fallback>
                <p:oleObj name="公式" r:id="rId3" imgW="14986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975" y="2060575"/>
                        <a:ext cx="4125913" cy="62865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16" name="Object 6"/>
          <p:cNvGraphicFramePr>
            <a:graphicFrameLocks noGrp="1" noChangeAspect="1"/>
          </p:cNvGraphicFramePr>
          <p:nvPr>
            <p:ph sz="quarter" idx="3"/>
          </p:nvPr>
        </p:nvGraphicFramePr>
        <p:xfrm>
          <a:off x="1979613" y="3789363"/>
          <a:ext cx="5832475" cy="587375"/>
        </p:xfrm>
        <a:graphic>
          <a:graphicData uri="http://schemas.openxmlformats.org/presentationml/2006/ole">
            <mc:AlternateContent xmlns:mc="http://schemas.openxmlformats.org/markup-compatibility/2006">
              <mc:Choice xmlns:v="urn:schemas-microsoft-com:vml" Requires="v">
                <p:oleObj spid="_x0000_s192700" name="公式" r:id="rId5" imgW="2019300" imgH="203200" progId="Equation.3">
                  <p:embed/>
                </p:oleObj>
              </mc:Choice>
              <mc:Fallback>
                <p:oleObj name="公式" r:id="rId5" imgW="2019300" imgH="203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3789363"/>
                        <a:ext cx="5832475" cy="58737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eaLnBrk="1" hangingPunct="1">
              <a:defRPr/>
            </a:pPr>
            <a:r>
              <a:rPr lang="zh-CN" altLang="en-US" dirty="0" smtClean="0">
                <a:latin typeface="隶书" panose="02010509060101010101" pitchFamily="49" charset="-122"/>
                <a:ea typeface="隶书" panose="02010509060101010101" pitchFamily="49" charset="-122"/>
              </a:rPr>
              <a:t>五、希腊字母</a:t>
            </a:r>
          </a:p>
        </p:txBody>
      </p:sp>
      <mc:AlternateContent xmlns:mc="http://schemas.openxmlformats.org/markup-compatibility/2006" xmlns:a14="http://schemas.microsoft.com/office/drawing/2010/main">
        <mc:Choice Requires="a14">
          <p:sp>
            <p:nvSpPr>
              <p:cNvPr id="388099" name="Rectangle 3"/>
              <p:cNvSpPr>
                <a:spLocks noGrp="1" noChangeArrowheads="1"/>
              </p:cNvSpPr>
              <p:nvPr>
                <p:ph type="body" idx="1"/>
              </p:nvPr>
            </p:nvSpPr>
            <p:spPr>
              <a:xfrm>
                <a:off x="457200" y="1600200"/>
                <a:ext cx="8229600" cy="4205064"/>
              </a:xfrm>
            </p:spPr>
            <p:txBody>
              <a:bodyPr/>
              <a:lstStyle/>
              <a:p>
                <a:pPr marL="0" indent="0" eaLnBrk="1" hangingPunct="1">
                  <a:lnSpc>
                    <a:spcPct val="190000"/>
                  </a:lnSpc>
                  <a:buNone/>
                  <a:defRPr/>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𝜎</m:t>
                      </m:r>
                      <m:r>
                        <a:rPr lang="en-US" altLang="zh-CN" sz="2800" b="0" i="1" smtClean="0">
                          <a:latin typeface="Cambria Math" panose="02040503050406030204" pitchFamily="18" charset="0"/>
                        </a:rPr>
                        <m:t>)</m:t>
                      </m:r>
                    </m:oMath>
                  </m:oMathPara>
                </a14:m>
                <a:endParaRPr lang="en-US" altLang="zh-CN" sz="2800" i="1" dirty="0">
                  <a:latin typeface="Cambria Math"/>
                </a:endParaRPr>
              </a:p>
              <a:p>
                <a:pPr marL="0" indent="0" eaLnBrk="1" hangingPunct="1">
                  <a:lnSpc>
                    <a:spcPct val="190000"/>
                  </a:lnSpc>
                  <a:buNone/>
                  <a:defRPr/>
                </a:pPr>
                <a14:m>
                  <m:oMathPara xmlns:m="http://schemas.openxmlformats.org/officeDocument/2006/math">
                    <m:oMathParaPr>
                      <m:jc m:val="centerGroup"/>
                    </m:oMathParaPr>
                    <m:oMath xmlns:m="http://schemas.openxmlformats.org/officeDocument/2006/math">
                      <m:r>
                        <a:rPr lang="zh-CN" altLang="en-US" sz="2800" i="1" smtClean="0">
                          <a:latin typeface="Cambria Math"/>
                        </a:rPr>
                        <m:t>𝑑𝑓</m:t>
                      </m:r>
                      <m:r>
                        <a:rPr lang="zh-CN" altLang="en-US" sz="2800">
                          <a:latin typeface="Cambria Math"/>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a:rPr>
                            <m:t>𝑆</m:t>
                          </m:r>
                        </m:den>
                      </m:f>
                      <m:r>
                        <a:rPr lang="en-US" altLang="zh-CN" sz="2800" b="0" i="1" smtClean="0">
                          <a:latin typeface="Cambria Math" panose="02040503050406030204" pitchFamily="18" charset="0"/>
                        </a:rPr>
                        <m:t>𝑑𝑆</m:t>
                      </m:r>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1</m:t>
                          </m:r>
                        </m:num>
                        <m:den>
                          <m:r>
                            <a:rPr lang="zh-CN" altLang="en-US" sz="2800">
                              <a:latin typeface="Cambria Math"/>
                            </a:rPr>
                            <m:t>2</m:t>
                          </m:r>
                        </m:den>
                      </m:f>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a:latin typeface="Cambria Math"/>
                                </a:rPr>
                                <m:t>𝜕</m:t>
                              </m:r>
                            </m:e>
                            <m:sup>
                              <m:r>
                                <a:rPr lang="zh-CN" altLang="en-US" sz="2800">
                                  <a:latin typeface="Cambria Math"/>
                                </a:rPr>
                                <m:t>2</m:t>
                              </m:r>
                            </m:sup>
                          </m:sSup>
                          <m:r>
                            <a:rPr lang="zh-CN" altLang="en-US" sz="2800" i="1">
                              <a:latin typeface="Cambria Math"/>
                            </a:rPr>
                            <m:t>𝑓</m:t>
                          </m:r>
                        </m:num>
                        <m:den>
                          <m:r>
                            <a:rPr lang="zh-CN" altLang="en-US" sz="2800">
                              <a:latin typeface="Cambria Math"/>
                            </a:rPr>
                            <m:t>𝜕</m:t>
                          </m:r>
                          <m:sSup>
                            <m:sSupPr>
                              <m:ctrlPr>
                                <a:rPr lang="zh-CN" altLang="en-US" sz="2800" i="1">
                                  <a:latin typeface="Cambria Math" panose="02040503050406030204" pitchFamily="18" charset="0"/>
                                </a:rPr>
                              </m:ctrlPr>
                            </m:sSupPr>
                            <m:e>
                              <m:r>
                                <a:rPr lang="en-US" altLang="zh-CN" sz="2800" i="1">
                                  <a:latin typeface="Cambria Math"/>
                                </a:rPr>
                                <m:t>𝑆</m:t>
                              </m:r>
                            </m:e>
                            <m:sup>
                              <m:r>
                                <a:rPr lang="zh-CN" altLang="en-US" sz="2800">
                                  <a:latin typeface="Cambria Math"/>
                                </a:rPr>
                                <m:t>2</m:t>
                              </m:r>
                            </m:sup>
                          </m:sSup>
                        </m:den>
                      </m:f>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𝑑𝑆</m:t>
                          </m:r>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r>
                        <a:rPr lang="zh-CN" altLang="en-US" sz="2800">
                          <a:latin typeface="Cambria Math"/>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b="0" i="1" smtClean="0">
                              <a:latin typeface="Cambria Math" panose="02040503050406030204" pitchFamily="18" charset="0"/>
                            </a:rPr>
                            <m:t>𝑡</m:t>
                          </m:r>
                        </m:den>
                      </m:f>
                      <m:r>
                        <a:rPr lang="en-US" altLang="zh-CN" sz="2800" i="1">
                          <a:latin typeface="Cambria Math" panose="02040503050406030204" pitchFamily="18" charset="0"/>
                        </a:rPr>
                        <m:t>𝑑</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b="0" i="1" smtClean="0">
                              <a:latin typeface="Cambria Math" panose="02040503050406030204" pitchFamily="18" charset="0"/>
                            </a:rPr>
                            <m:t>𝑟</m:t>
                          </m:r>
                        </m:den>
                      </m:f>
                      <m:r>
                        <a:rPr lang="en-US" altLang="zh-CN" sz="2800" i="1">
                          <a:latin typeface="Cambria Math" panose="02040503050406030204" pitchFamily="18" charset="0"/>
                        </a:rPr>
                        <m:t>𝑑</m:t>
                      </m:r>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f>
                        <m:fPr>
                          <m:ctrlPr>
                            <a:rPr lang="zh-CN" altLang="en-US" sz="2800" i="1" smtClean="0">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m:rPr>
                              <m:sty m:val="p"/>
                            </m:rPr>
                            <a:rPr lang="el-GR" altLang="zh-CN" sz="2800" i="1" smtClean="0">
                              <a:latin typeface="Cambria Math" panose="02040503050406030204" pitchFamily="18" charset="0"/>
                              <a:ea typeface="Cambria Math" panose="02040503050406030204" pitchFamily="18" charset="0"/>
                            </a:rPr>
                            <m:t>σ</m:t>
                          </m:r>
                        </m:den>
                      </m:f>
                      <m:r>
                        <a:rPr lang="en-US" altLang="zh-CN" sz="2800" i="1">
                          <a:latin typeface="Cambria Math" panose="02040503050406030204" pitchFamily="18" charset="0"/>
                        </a:rPr>
                        <m:t>𝑑</m:t>
                      </m:r>
                      <m:r>
                        <a:rPr lang="zh-CN" altLang="en-US" sz="2800" i="1" smtClean="0">
                          <a:latin typeface="Cambria Math" panose="02040503050406030204" pitchFamily="18" charset="0"/>
                        </a:rPr>
                        <m:t>𝜎</m:t>
                      </m:r>
                    </m:oMath>
                  </m:oMathPara>
                </a14:m>
                <a:endParaRPr lang="en-US" altLang="zh-CN" sz="2800" dirty="0" smtClean="0">
                  <a:latin typeface="+mn-ea"/>
                </a:endParaRPr>
              </a:p>
              <a:p>
                <a:pPr marL="0" indent="0" eaLnBrk="1" hangingPunct="1">
                  <a:lnSpc>
                    <a:spcPct val="190000"/>
                  </a:lnSpc>
                  <a:buNone/>
                  <a:defRPr/>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𝛿</m:t>
                      </m:r>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a:rPr>
                            <m:t>𝑆</m:t>
                          </m:r>
                        </m:den>
                      </m:f>
                      <m:r>
                        <a:rPr lang="en-US" altLang="zh-CN" sz="2800" b="0" i="0" smtClean="0">
                          <a:latin typeface="Cambria Math" panose="02040503050406030204" pitchFamily="18" charset="0"/>
                        </a:rPr>
                        <m:t>,</m:t>
                      </m:r>
                      <m:r>
                        <m:rPr>
                          <m:sty m:val="p"/>
                        </m:rPr>
                        <a:rPr lang="el-GR" altLang="zh-CN" sz="2800" b="0" i="1" smtClean="0">
                          <a:latin typeface="Cambria Math" panose="02040503050406030204" pitchFamily="18" charset="0"/>
                          <a:ea typeface="Cambria Math" panose="02040503050406030204" pitchFamily="18" charset="0"/>
                        </a:rPr>
                        <m:t>γ</m:t>
                      </m:r>
                      <m:r>
                        <a:rPr lang="en-US" altLang="zh-CN" sz="2800" b="0" i="1" smtClean="0">
                          <a:latin typeface="Cambria Math" panose="02040503050406030204" pitchFamily="18" charset="0"/>
                          <a:ea typeface="Cambria Math" panose="02040503050406030204" pitchFamily="18" charset="0"/>
                        </a:rPr>
                        <m:t>=</m:t>
                      </m:r>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a:latin typeface="Cambria Math"/>
                                </a:rPr>
                                <m:t>𝜕</m:t>
                              </m:r>
                            </m:e>
                            <m:sup>
                              <m:r>
                                <a:rPr lang="zh-CN" altLang="en-US" sz="2800">
                                  <a:latin typeface="Cambria Math"/>
                                </a:rPr>
                                <m:t>2</m:t>
                              </m:r>
                            </m:sup>
                          </m:sSup>
                          <m:r>
                            <a:rPr lang="zh-CN" altLang="en-US" sz="2800" i="1">
                              <a:latin typeface="Cambria Math"/>
                            </a:rPr>
                            <m:t>𝑓</m:t>
                          </m:r>
                        </m:num>
                        <m:den>
                          <m:r>
                            <a:rPr lang="zh-CN" altLang="en-US" sz="2800">
                              <a:latin typeface="Cambria Math"/>
                            </a:rPr>
                            <m:t>𝜕</m:t>
                          </m:r>
                          <m:sSup>
                            <m:sSupPr>
                              <m:ctrlPr>
                                <a:rPr lang="zh-CN" altLang="en-US" sz="2800" i="1">
                                  <a:latin typeface="Cambria Math" panose="02040503050406030204" pitchFamily="18" charset="0"/>
                                </a:rPr>
                              </m:ctrlPr>
                            </m:sSupPr>
                            <m:e>
                              <m:r>
                                <a:rPr lang="en-US" altLang="zh-CN" sz="2800" i="1">
                                  <a:latin typeface="Cambria Math"/>
                                </a:rPr>
                                <m:t>𝑆</m:t>
                              </m:r>
                            </m:e>
                            <m:sup>
                              <m:r>
                                <a:rPr lang="zh-CN" altLang="en-US" sz="2800">
                                  <a:latin typeface="Cambria Math"/>
                                </a:rPr>
                                <m:t>2</m:t>
                              </m:r>
                            </m:sup>
                          </m:sSup>
                        </m:den>
                      </m:f>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𝜃</m:t>
                      </m:r>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panose="02040503050406030204" pitchFamily="18" charset="0"/>
                            </a:rPr>
                            <m:t>𝑡</m:t>
                          </m:r>
                        </m:den>
                      </m:f>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𝜌</m:t>
                      </m:r>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panose="02040503050406030204" pitchFamily="18" charset="0"/>
                            </a:rPr>
                            <m:t>𝑟</m:t>
                          </m:r>
                        </m:den>
                      </m:f>
                      <m:r>
                        <a:rPr lang="en-US" altLang="zh-CN" sz="2800" b="0" i="1" smtClean="0">
                          <a:latin typeface="Cambria Math" panose="02040503050406030204" pitchFamily="18" charset="0"/>
                        </a:rPr>
                        <m:t>,</m:t>
                      </m:r>
                      <m:r>
                        <a:rPr lang="zh-CN" altLang="en-US" sz="2800" b="1" i="1">
                          <a:latin typeface="Cambria Math" panose="02040503050406030204" pitchFamily="18" charset="0"/>
                        </a:rPr>
                        <m:t>𝝊</m:t>
                      </m:r>
                      <m:r>
                        <a:rPr lang="en-US" altLang="zh-CN" sz="2800" b="0" i="1" smtClean="0">
                          <a:latin typeface="Cambria Math" panose="02040503050406030204" pitchFamily="18" charset="0"/>
                          <a:ea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m:rPr>
                              <m:sty m:val="p"/>
                            </m:rPr>
                            <a:rPr lang="el-GR" altLang="zh-CN" sz="2800" i="1">
                              <a:latin typeface="Cambria Math" panose="02040503050406030204" pitchFamily="18" charset="0"/>
                              <a:ea typeface="Cambria Math" panose="02040503050406030204" pitchFamily="18" charset="0"/>
                            </a:rPr>
                            <m:t>σ</m:t>
                          </m:r>
                        </m:den>
                      </m:f>
                    </m:oMath>
                  </m:oMathPara>
                </a14:m>
                <a:endParaRPr lang="zh-CN" altLang="en-US" sz="2800" dirty="0">
                  <a:latin typeface="+mn-ea"/>
                </a:endParaRPr>
              </a:p>
              <a:p>
                <a:pPr eaLnBrk="1" hangingPunct="1">
                  <a:lnSpc>
                    <a:spcPct val="190000"/>
                  </a:lnSpc>
                  <a:defRPr/>
                </a:pPr>
                <a:endParaRPr lang="en-US" altLang="zh-CN" dirty="0" smtClean="0"/>
              </a:p>
            </p:txBody>
          </p:sp>
        </mc:Choice>
        <mc:Fallback xmlns="">
          <p:sp>
            <p:nvSpPr>
              <p:cNvPr id="388099" name="Rectangle 3"/>
              <p:cNvSpPr>
                <a:spLocks noGrp="1" noRot="1" noChangeAspect="1" noMove="1" noResize="1" noEditPoints="1" noAdjustHandles="1" noChangeArrowheads="1" noChangeShapeType="1" noTextEdit="1"/>
              </p:cNvSpPr>
              <p:nvPr>
                <p:ph type="body" idx="1"/>
              </p:nvPr>
            </p:nvSpPr>
            <p:spPr>
              <a:xfrm>
                <a:off x="457200" y="1600200"/>
                <a:ext cx="8229600" cy="4205064"/>
              </a:xfr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0546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609600" y="228600"/>
            <a:ext cx="7772400" cy="679450"/>
          </a:xfrm>
        </p:spPr>
        <p:txBody>
          <a:bodyPr/>
          <a:lstStyle/>
          <a:p>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1</a:t>
            </a:r>
            <a:r>
              <a:rPr lang="zh-CN" altLang="en-US" sz="2800" b="1" dirty="0" smtClean="0">
                <a:latin typeface="Times New Roman" panose="02020603050405020304" pitchFamily="18" charset="0"/>
              </a:rPr>
              <a:t>）根本</a:t>
            </a:r>
            <a:r>
              <a:rPr lang="zh-CN" altLang="en-US" sz="2800" b="1" dirty="0">
                <a:latin typeface="Times New Roman" panose="02020603050405020304" pitchFamily="18" charset="0"/>
              </a:rPr>
              <a:t>资产价格对期权价格的</a:t>
            </a:r>
            <a:r>
              <a:rPr lang="zh-CN" altLang="en-US" sz="2800" b="1" dirty="0" smtClean="0">
                <a:latin typeface="Times New Roman" panose="02020603050405020304" pitchFamily="18" charset="0"/>
              </a:rPr>
              <a:t>影响</a:t>
            </a:r>
            <a:endParaRPr lang="en-US" altLang="zh-CN" sz="2800" dirty="0">
              <a:latin typeface="Times New Roman" panose="02020603050405020304" pitchFamily="18" charset="0"/>
            </a:endParaRPr>
          </a:p>
        </p:txBody>
      </p:sp>
      <p:graphicFrame>
        <p:nvGraphicFramePr>
          <p:cNvPr id="195587" name="Object 5"/>
          <p:cNvGraphicFramePr>
            <a:graphicFrameLocks noChangeAspect="1"/>
          </p:cNvGraphicFramePr>
          <p:nvPr>
            <p:extLst>
              <p:ext uri="{D42A27DB-BD31-4B8C-83A1-F6EECF244321}">
                <p14:modId xmlns:p14="http://schemas.microsoft.com/office/powerpoint/2010/main" val="1880206634"/>
              </p:ext>
            </p:extLst>
          </p:nvPr>
        </p:nvGraphicFramePr>
        <p:xfrm>
          <a:off x="7502745" y="388938"/>
          <a:ext cx="361950" cy="381000"/>
        </p:xfrm>
        <a:graphic>
          <a:graphicData uri="http://schemas.openxmlformats.org/presentationml/2006/ole">
            <mc:AlternateContent xmlns:mc="http://schemas.openxmlformats.org/markup-compatibility/2006">
              <mc:Choice xmlns:v="urn:schemas-microsoft-com:vml" Requires="v">
                <p:oleObj spid="_x0000_s195957" name="公式" r:id="rId3" imgW="139579" imgH="177646" progId="Equation.3">
                  <p:embed/>
                </p:oleObj>
              </mc:Choice>
              <mc:Fallback>
                <p:oleObj name="公式" r:id="rId3" imgW="139579" imgH="177646"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745" y="388938"/>
                        <a:ext cx="36195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588" name="Object 4"/>
          <p:cNvGraphicFramePr>
            <a:graphicFrameLocks noChangeAspect="1"/>
          </p:cNvGraphicFramePr>
          <p:nvPr/>
        </p:nvGraphicFramePr>
        <p:xfrm>
          <a:off x="5724525" y="3624263"/>
          <a:ext cx="1533525" cy="381000"/>
        </p:xfrm>
        <a:graphic>
          <a:graphicData uri="http://schemas.openxmlformats.org/presentationml/2006/ole">
            <mc:AlternateContent xmlns:mc="http://schemas.openxmlformats.org/markup-compatibility/2006">
              <mc:Choice xmlns:v="urn:schemas-microsoft-com:vml" Requires="v">
                <p:oleObj spid="_x0000_s195958" name="公式" r:id="rId5" imgW="672808" imgH="215806" progId="Equation.3">
                  <p:embed/>
                </p:oleObj>
              </mc:Choice>
              <mc:Fallback>
                <p:oleObj name="公式" r:id="rId5" imgW="672808" imgH="215806"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3624263"/>
                        <a:ext cx="1533525"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589" name="Object 3"/>
          <p:cNvGraphicFramePr>
            <a:graphicFrameLocks noChangeAspect="1"/>
          </p:cNvGraphicFramePr>
          <p:nvPr/>
        </p:nvGraphicFramePr>
        <p:xfrm>
          <a:off x="5708650" y="4365625"/>
          <a:ext cx="1600200" cy="390525"/>
        </p:xfrm>
        <a:graphic>
          <a:graphicData uri="http://schemas.openxmlformats.org/presentationml/2006/ole">
            <mc:AlternateContent xmlns:mc="http://schemas.openxmlformats.org/markup-compatibility/2006">
              <mc:Choice xmlns:v="urn:schemas-microsoft-com:vml" Requires="v">
                <p:oleObj spid="_x0000_s195959" name="公式" r:id="rId7" imgW="863225" imgH="215806" progId="Equation.3">
                  <p:embed/>
                </p:oleObj>
              </mc:Choice>
              <mc:Fallback>
                <p:oleObj name="公式" r:id="rId7" imgW="863225" imgH="215806"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8650" y="4365625"/>
                        <a:ext cx="1600200" cy="390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590" name="Object 2"/>
          <p:cNvGraphicFramePr>
            <a:graphicFrameLocks noChangeAspect="1"/>
          </p:cNvGraphicFramePr>
          <p:nvPr/>
        </p:nvGraphicFramePr>
        <p:xfrm>
          <a:off x="1246188" y="5575300"/>
          <a:ext cx="2533650" cy="514350"/>
        </p:xfrm>
        <a:graphic>
          <a:graphicData uri="http://schemas.openxmlformats.org/presentationml/2006/ole">
            <mc:AlternateContent xmlns:mc="http://schemas.openxmlformats.org/markup-compatibility/2006">
              <mc:Choice xmlns:v="urn:schemas-microsoft-com:vml" Requires="v">
                <p:oleObj spid="_x0000_s195960" name="公式" r:id="rId9" imgW="1129810" imgH="241195" progId="Equation.3">
                  <p:embed/>
                </p:oleObj>
              </mc:Choice>
              <mc:Fallback>
                <p:oleObj name="公式" r:id="rId9" imgW="1129810" imgH="241195"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6188" y="5575300"/>
                        <a:ext cx="2533650" cy="514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5592" name="Rectangle 7"/>
          <p:cNvSpPr>
            <a:spLocks noChangeArrowheads="1"/>
          </p:cNvSpPr>
          <p:nvPr/>
        </p:nvSpPr>
        <p:spPr bwMode="auto">
          <a:xfrm>
            <a:off x="914400" y="1539875"/>
            <a:ext cx="7448550"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4032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4032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4032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4032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4032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4032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4032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4032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403225" algn="l"/>
              </a:tabLst>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lang="zh-CN" altLang="en-US" sz="2400" b="1" dirty="0">
                <a:latin typeface="Times New Roman" panose="02020603050405020304" pitchFamily="18" charset="0"/>
              </a:rPr>
              <a:t>定义</a:t>
            </a:r>
            <a:r>
              <a:rPr lang="zh-CN" altLang="en-US" sz="2400" dirty="0">
                <a:latin typeface="Times New Roman" panose="02020603050405020304" pitchFamily="18" charset="0"/>
              </a:rPr>
              <a:t>：当对应资产价格变化一个单位时期权费的变化</a:t>
            </a:r>
            <a:endParaRPr lang="zh-CN" altLang="en-US" sz="1100" dirty="0">
              <a:latin typeface="Times New Roman" panose="02020603050405020304" pitchFamily="18" charset="0"/>
            </a:endParaRPr>
          </a:p>
          <a:p>
            <a:pPr>
              <a:lnSpc>
                <a:spcPct val="130000"/>
              </a:lnSpc>
              <a:spcBef>
                <a:spcPct val="0"/>
              </a:spcBef>
              <a:buClrTx/>
              <a:buSzTx/>
              <a:buFontTx/>
              <a:buNone/>
            </a:pPr>
            <a:r>
              <a:rPr lang="zh-CN" altLang="en-US" sz="2400" dirty="0">
                <a:latin typeface="Times New Roman" panose="02020603050405020304" pitchFamily="18" charset="0"/>
              </a:rPr>
              <a:t>两种解释：</a:t>
            </a:r>
            <a:endParaRPr lang="zh-CN" altLang="en-US" sz="1100" dirty="0">
              <a:latin typeface="Times New Roman" panose="02020603050405020304" pitchFamily="18" charset="0"/>
            </a:endParaRPr>
          </a:p>
          <a:p>
            <a:pPr>
              <a:lnSpc>
                <a:spcPct val="130000"/>
              </a:lnSpc>
              <a:spcBef>
                <a:spcPct val="0"/>
              </a:spcBef>
              <a:buClrTx/>
              <a:buSzTx/>
              <a:buFont typeface="Wingdings" panose="05000000000000000000" pitchFamily="2" charset="2"/>
              <a:buChar char=""/>
            </a:pPr>
            <a:r>
              <a:rPr lang="zh-CN" altLang="en-US" sz="2400" dirty="0">
                <a:latin typeface="Times New Roman" panose="02020603050405020304" pitchFamily="18" charset="0"/>
              </a:rPr>
              <a:t>得尔塔为</a:t>
            </a:r>
            <a:r>
              <a:rPr lang="zh-CN" altLang="en-US" sz="2400" b="1" dirty="0">
                <a:latin typeface="Times New Roman" panose="02020603050405020304" pitchFamily="18" charset="0"/>
              </a:rPr>
              <a:t>期权费</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对应资产价格曲线的斜率</a:t>
            </a:r>
            <a:r>
              <a:rPr lang="zh-CN" altLang="en-US" sz="2400" dirty="0">
                <a:latin typeface="Times New Roman" panose="02020603050405020304" pitchFamily="18" charset="0"/>
              </a:rPr>
              <a:t>，</a:t>
            </a:r>
            <a:endParaRPr lang="zh-CN" altLang="en-US" sz="1100" dirty="0">
              <a:latin typeface="Times New Roman" panose="02020603050405020304" pitchFamily="18" charset="0"/>
            </a:endParaRPr>
          </a:p>
          <a:p>
            <a:pPr>
              <a:lnSpc>
                <a:spcPct val="130000"/>
              </a:lnSpc>
              <a:spcBef>
                <a:spcPct val="0"/>
              </a:spcBef>
              <a:buClrTx/>
              <a:buSzTx/>
              <a:buFont typeface="Wingdings" panose="05000000000000000000" pitchFamily="2" charset="2"/>
              <a:buChar char=""/>
            </a:pPr>
            <a:r>
              <a:rPr lang="zh-CN" altLang="en-US" sz="2400" dirty="0">
                <a:latin typeface="Times New Roman" panose="02020603050405020304" pitchFamily="18" charset="0"/>
              </a:rPr>
              <a:t>得尔塔等于</a:t>
            </a:r>
            <a:r>
              <a:rPr lang="zh-CN" altLang="en-US" sz="2400" b="1" dirty="0">
                <a:latin typeface="Times New Roman" panose="02020603050405020304" pitchFamily="18" charset="0"/>
              </a:rPr>
              <a:t>以对应资产为期权进行套头时的</a:t>
            </a:r>
            <a:r>
              <a:rPr lang="zh-CN" altLang="en-US" sz="2400" b="1" dirty="0">
                <a:solidFill>
                  <a:srgbClr val="FFFF00"/>
                </a:solidFill>
                <a:latin typeface="Times New Roman" panose="02020603050405020304" pitchFamily="18" charset="0"/>
              </a:rPr>
              <a:t>套头率</a:t>
            </a:r>
            <a:r>
              <a:rPr lang="zh-CN" altLang="en-US" sz="2400" dirty="0">
                <a:latin typeface="Times New Roman" panose="02020603050405020304" pitchFamily="18" charset="0"/>
              </a:rPr>
              <a:t>。</a:t>
            </a:r>
            <a:endParaRPr lang="zh-CN" altLang="en-US" sz="1100" dirty="0">
              <a:latin typeface="Times New Roman" panose="02020603050405020304" pitchFamily="18" charset="0"/>
            </a:endParaRPr>
          </a:p>
          <a:p>
            <a:pPr>
              <a:lnSpc>
                <a:spcPct val="130000"/>
              </a:lnSpc>
              <a:spcBef>
                <a:spcPct val="0"/>
              </a:spcBef>
              <a:buClrTx/>
              <a:buSzTx/>
              <a:buFont typeface="Wingdings" panose="05000000000000000000" pitchFamily="2" charset="2"/>
              <a:buChar char=""/>
            </a:pPr>
            <a:r>
              <a:rPr lang="zh-CN" altLang="en-US" sz="2400" dirty="0">
                <a:latin typeface="Times New Roman" panose="02020603050405020304" pitchFamily="18" charset="0"/>
              </a:rPr>
              <a:t>不付红利股票的欧式看涨期权：</a:t>
            </a:r>
          </a:p>
        </p:txBody>
      </p:sp>
      <p:sp>
        <p:nvSpPr>
          <p:cNvPr id="195593" name="Rectangle 8"/>
          <p:cNvSpPr>
            <a:spLocks noChangeArrowheads="1"/>
          </p:cNvSpPr>
          <p:nvPr/>
        </p:nvSpPr>
        <p:spPr bwMode="auto">
          <a:xfrm>
            <a:off x="973138" y="4270375"/>
            <a:ext cx="4678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不付红利股票的欧式看跌期权：</a:t>
            </a:r>
          </a:p>
        </p:txBody>
      </p:sp>
      <p:sp>
        <p:nvSpPr>
          <p:cNvPr id="195594" name="Rectangle 9"/>
          <p:cNvSpPr>
            <a:spLocks noChangeArrowheads="1"/>
          </p:cNvSpPr>
          <p:nvPr/>
        </p:nvSpPr>
        <p:spPr bwMode="auto">
          <a:xfrm>
            <a:off x="920750" y="5013325"/>
            <a:ext cx="6964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基于支付红利率为</a:t>
            </a:r>
            <a:r>
              <a:rPr lang="en-US" altLang="zh-CN" sz="2400" i="1">
                <a:latin typeface="Times New Roman" panose="02020603050405020304" pitchFamily="18" charset="0"/>
              </a:rPr>
              <a:t>q</a:t>
            </a:r>
            <a:r>
              <a:rPr lang="zh-CN" altLang="en-US" sz="2400">
                <a:latin typeface="Times New Roman" panose="02020603050405020304" pitchFamily="18" charset="0"/>
              </a:rPr>
              <a:t>的股票指数的欧式看涨期权：</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0" name="Object 6"/>
          <p:cNvGraphicFramePr>
            <a:graphicFrameLocks noChangeAspect="1"/>
          </p:cNvGraphicFramePr>
          <p:nvPr/>
        </p:nvGraphicFramePr>
        <p:xfrm>
          <a:off x="1651000" y="1268413"/>
          <a:ext cx="2200275" cy="352425"/>
        </p:xfrm>
        <a:graphic>
          <a:graphicData uri="http://schemas.openxmlformats.org/presentationml/2006/ole">
            <mc:AlternateContent xmlns:mc="http://schemas.openxmlformats.org/markup-compatibility/2006">
              <mc:Choice xmlns:v="urn:schemas-microsoft-com:vml" Requires="v">
                <p:oleObj spid="_x0000_s197072" name="公式" r:id="rId3" imgW="1333500" imgH="228600" progId="Equation.3">
                  <p:embed/>
                </p:oleObj>
              </mc:Choice>
              <mc:Fallback>
                <p:oleObj name="公式" r:id="rId3" imgW="1333500" imgH="228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0" y="1268413"/>
                        <a:ext cx="2200275"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11" name="Object 5"/>
          <p:cNvGraphicFramePr>
            <a:graphicFrameLocks noChangeAspect="1"/>
          </p:cNvGraphicFramePr>
          <p:nvPr/>
        </p:nvGraphicFramePr>
        <p:xfrm>
          <a:off x="4356100" y="1733550"/>
          <a:ext cx="2443163" cy="473075"/>
        </p:xfrm>
        <a:graphic>
          <a:graphicData uri="http://schemas.openxmlformats.org/presentationml/2006/ole">
            <mc:AlternateContent xmlns:mc="http://schemas.openxmlformats.org/markup-compatibility/2006">
              <mc:Choice xmlns:v="urn:schemas-microsoft-com:vml" Requires="v">
                <p:oleObj spid="_x0000_s197073" name="公式" r:id="rId5" imgW="1143000" imgH="254000" progId="Equation.3">
                  <p:embed/>
                </p:oleObj>
              </mc:Choice>
              <mc:Fallback>
                <p:oleObj name="公式" r:id="rId5" imgW="1143000" imgH="254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1733550"/>
                        <a:ext cx="2443163" cy="473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12" name="Object 4"/>
          <p:cNvGraphicFramePr>
            <a:graphicFrameLocks noChangeAspect="1"/>
          </p:cNvGraphicFramePr>
          <p:nvPr/>
        </p:nvGraphicFramePr>
        <p:xfrm>
          <a:off x="4356100" y="3108325"/>
          <a:ext cx="3457575" cy="536575"/>
        </p:xfrm>
        <a:graphic>
          <a:graphicData uri="http://schemas.openxmlformats.org/presentationml/2006/ole">
            <mc:AlternateContent xmlns:mc="http://schemas.openxmlformats.org/markup-compatibility/2006">
              <mc:Choice xmlns:v="urn:schemas-microsoft-com:vml" Requires="v">
                <p:oleObj spid="_x0000_s197074" name="公式" r:id="rId7" imgW="1422400" imgH="254000" progId="Equation.3">
                  <p:embed/>
                </p:oleObj>
              </mc:Choice>
              <mc:Fallback>
                <p:oleObj name="公式" r:id="rId7" imgW="1422400" imgH="2540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3108325"/>
                        <a:ext cx="3457575" cy="536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13" name="Object 3"/>
          <p:cNvGraphicFramePr>
            <a:graphicFrameLocks noChangeAspect="1"/>
          </p:cNvGraphicFramePr>
          <p:nvPr/>
        </p:nvGraphicFramePr>
        <p:xfrm>
          <a:off x="4356100" y="4137025"/>
          <a:ext cx="2622550" cy="512763"/>
        </p:xfrm>
        <a:graphic>
          <a:graphicData uri="http://schemas.openxmlformats.org/presentationml/2006/ole">
            <mc:AlternateContent xmlns:mc="http://schemas.openxmlformats.org/markup-compatibility/2006">
              <mc:Choice xmlns:v="urn:schemas-microsoft-com:vml" Requires="v">
                <p:oleObj spid="_x0000_s197075" name="公式" r:id="rId9" imgW="1104900" imgH="241300" progId="Equation.3">
                  <p:embed/>
                </p:oleObj>
              </mc:Choice>
              <mc:Fallback>
                <p:oleObj name="公式" r:id="rId9" imgW="1104900" imgH="2413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4137025"/>
                        <a:ext cx="2622550" cy="512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14" name="Object 2"/>
          <p:cNvGraphicFramePr>
            <a:graphicFrameLocks noChangeAspect="1"/>
          </p:cNvGraphicFramePr>
          <p:nvPr/>
        </p:nvGraphicFramePr>
        <p:xfrm>
          <a:off x="4356100" y="5013325"/>
          <a:ext cx="3167063" cy="511175"/>
        </p:xfrm>
        <a:graphic>
          <a:graphicData uri="http://schemas.openxmlformats.org/presentationml/2006/ole">
            <mc:AlternateContent xmlns:mc="http://schemas.openxmlformats.org/markup-compatibility/2006">
              <mc:Choice xmlns:v="urn:schemas-microsoft-com:vml" Requires="v">
                <p:oleObj spid="_x0000_s197076" name="公式" r:id="rId11" imgW="1384300" imgH="241300" progId="Equation.3">
                  <p:embed/>
                </p:oleObj>
              </mc:Choice>
              <mc:Fallback>
                <p:oleObj name="公式" r:id="rId11" imgW="1384300" imgH="241300" progId="Equation.3">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6100" y="5013325"/>
                        <a:ext cx="3167063" cy="511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6615" name="Rectangle 7"/>
          <p:cNvSpPr>
            <a:spLocks noChangeArrowheads="1"/>
          </p:cNvSpPr>
          <p:nvPr/>
        </p:nvSpPr>
        <p:spPr bwMode="auto">
          <a:xfrm>
            <a:off x="1243013" y="620713"/>
            <a:ext cx="6659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基于支付红利率为</a:t>
            </a:r>
            <a:r>
              <a:rPr lang="en-US" altLang="zh-CN" sz="2400" i="1">
                <a:latin typeface="Times New Roman" panose="02020603050405020304" pitchFamily="18" charset="0"/>
              </a:rPr>
              <a:t>q</a:t>
            </a:r>
            <a:r>
              <a:rPr lang="zh-CN" altLang="en-US" sz="2400">
                <a:latin typeface="Times New Roman" panose="02020603050405020304" pitchFamily="18" charset="0"/>
              </a:rPr>
              <a:t>股票指数的欧式看跌期权：</a:t>
            </a:r>
          </a:p>
        </p:txBody>
      </p:sp>
      <p:sp>
        <p:nvSpPr>
          <p:cNvPr id="196616" name="Rectangle 8"/>
          <p:cNvSpPr>
            <a:spLocks noChangeArrowheads="1"/>
          </p:cNvSpPr>
          <p:nvPr/>
        </p:nvSpPr>
        <p:spPr bwMode="auto">
          <a:xfrm>
            <a:off x="1243013" y="1758950"/>
            <a:ext cx="3154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欧式外汇看涨期权：</a:t>
            </a:r>
          </a:p>
        </p:txBody>
      </p:sp>
      <p:sp>
        <p:nvSpPr>
          <p:cNvPr id="196617" name="Rectangle 9"/>
          <p:cNvSpPr>
            <a:spLocks noChangeArrowheads="1"/>
          </p:cNvSpPr>
          <p:nvPr/>
        </p:nvSpPr>
        <p:spPr bwMode="auto">
          <a:xfrm>
            <a:off x="1258888" y="2273300"/>
            <a:ext cx="4246562"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tabLst>
                <a:tab pos="2698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98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98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98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9pPr>
          </a:lstStyle>
          <a:p>
            <a:pPr>
              <a:lnSpc>
                <a:spcPct val="180000"/>
              </a:lnSpc>
              <a:spcBef>
                <a:spcPct val="0"/>
              </a:spcBef>
              <a:buClrTx/>
              <a:buSzTx/>
              <a:buFontTx/>
              <a:buNone/>
            </a:pPr>
            <a:r>
              <a:rPr lang="zh-CN" altLang="en-US" sz="2400">
                <a:latin typeface="Times New Roman" panose="02020603050405020304" pitchFamily="18" charset="0"/>
              </a:rPr>
              <a:t>           式中</a:t>
            </a:r>
            <a:r>
              <a:rPr lang="en-US" altLang="zh-CN" sz="2400" i="1">
                <a:latin typeface="Times New Roman" panose="02020603050405020304" pitchFamily="18" charset="0"/>
              </a:rPr>
              <a:t>r</a:t>
            </a:r>
            <a:r>
              <a:rPr lang="en-US" altLang="zh-CN" sz="2400" i="1" baseline="-30000">
                <a:latin typeface="Times New Roman" panose="02020603050405020304" pitchFamily="18" charset="0"/>
              </a:rPr>
              <a:t>f</a:t>
            </a:r>
            <a:r>
              <a:rPr lang="zh-CN" altLang="en-US" sz="2400">
                <a:latin typeface="Times New Roman" panose="02020603050405020304" pitchFamily="18" charset="0"/>
              </a:rPr>
              <a:t>是外汇无风险利率</a:t>
            </a:r>
            <a:endParaRPr lang="zh-CN" altLang="en-US" sz="1100">
              <a:latin typeface="Times New Roman" panose="02020603050405020304" pitchFamily="18" charset="0"/>
            </a:endParaRPr>
          </a:p>
          <a:p>
            <a:pPr>
              <a:lnSpc>
                <a:spcPct val="180000"/>
              </a:lnSpc>
              <a:spcBef>
                <a:spcPct val="0"/>
              </a:spcBef>
              <a:buClrTx/>
              <a:buSzTx/>
              <a:buFont typeface="Wingdings" panose="05000000000000000000" pitchFamily="2" charset="2"/>
              <a:buChar char=""/>
            </a:pPr>
            <a:r>
              <a:rPr lang="zh-CN" altLang="en-US" sz="2400">
                <a:latin typeface="Times New Roman" panose="02020603050405020304" pitchFamily="18" charset="0"/>
              </a:rPr>
              <a:t>欧式外汇看跌期权：</a:t>
            </a:r>
          </a:p>
        </p:txBody>
      </p:sp>
      <p:sp>
        <p:nvSpPr>
          <p:cNvPr id="196618" name="Rectangle 10"/>
          <p:cNvSpPr>
            <a:spLocks noChangeArrowheads="1"/>
          </p:cNvSpPr>
          <p:nvPr/>
        </p:nvSpPr>
        <p:spPr bwMode="auto">
          <a:xfrm>
            <a:off x="1243013" y="4137025"/>
            <a:ext cx="3154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欧式期货看涨期权：</a:t>
            </a:r>
          </a:p>
        </p:txBody>
      </p:sp>
      <p:sp>
        <p:nvSpPr>
          <p:cNvPr id="196619" name="Rectangle 11"/>
          <p:cNvSpPr>
            <a:spLocks noChangeArrowheads="1"/>
          </p:cNvSpPr>
          <p:nvPr/>
        </p:nvSpPr>
        <p:spPr bwMode="auto">
          <a:xfrm>
            <a:off x="1243013" y="5022850"/>
            <a:ext cx="3154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欧式期货看跌期权：</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xfrm>
            <a:off x="539750" y="188913"/>
            <a:ext cx="7772400" cy="1143000"/>
          </a:xfrm>
        </p:spPr>
        <p:txBody>
          <a:bodyPr/>
          <a:lstStyle/>
          <a:p>
            <a:pPr eaLnBrk="1" hangingPunct="1">
              <a:defRPr/>
            </a:pPr>
            <a:r>
              <a:rPr lang="zh-CN" altLang="en-US" smtClean="0">
                <a:ea typeface="隶书" pitchFamily="49" charset="-122"/>
              </a:rPr>
              <a:t>一个例子</a:t>
            </a:r>
          </a:p>
        </p:txBody>
      </p:sp>
      <p:sp>
        <p:nvSpPr>
          <p:cNvPr id="387075" name="Rectangle 3"/>
          <p:cNvSpPr>
            <a:spLocks noGrp="1" noChangeArrowheads="1"/>
          </p:cNvSpPr>
          <p:nvPr>
            <p:ph type="body" idx="1"/>
          </p:nvPr>
        </p:nvSpPr>
        <p:spPr>
          <a:xfrm>
            <a:off x="468313" y="1341438"/>
            <a:ext cx="8001000" cy="4648200"/>
          </a:xfrm>
        </p:spPr>
        <p:txBody>
          <a:bodyPr/>
          <a:lstStyle/>
          <a:p>
            <a:pPr algn="just" eaLnBrk="1" hangingPunct="1">
              <a:defRPr/>
            </a:pPr>
            <a:r>
              <a:rPr lang="zh-CN" altLang="en-US" smtClean="0"/>
              <a:t>某金融机构出售了基于100,000股不付红利股票的欧式看涨期权，获利$300,000。</a:t>
            </a:r>
          </a:p>
          <a:p>
            <a:pPr algn="just" eaLnBrk="1" hangingPunct="1">
              <a:defRPr/>
            </a:pPr>
            <a:r>
              <a:rPr lang="zh-CN" altLang="en-US" smtClean="0"/>
              <a:t>假设在股票市场股票价格是$49</a:t>
            </a:r>
          </a:p>
          <a:p>
            <a:pPr algn="just" eaLnBrk="1" hangingPunct="1">
              <a:defRPr/>
            </a:pPr>
            <a:r>
              <a:rPr lang="zh-CN" altLang="en-US" smtClean="0"/>
              <a:t>执行价格是$50</a:t>
            </a:r>
          </a:p>
          <a:p>
            <a:pPr algn="just" eaLnBrk="1" hangingPunct="1">
              <a:defRPr/>
            </a:pPr>
            <a:r>
              <a:rPr lang="zh-CN" altLang="en-US" smtClean="0"/>
              <a:t>无风险利率是年利率5%</a:t>
            </a:r>
          </a:p>
          <a:p>
            <a:pPr algn="just" eaLnBrk="1" hangingPunct="1">
              <a:defRPr/>
            </a:pPr>
            <a:r>
              <a:rPr lang="zh-CN" altLang="en-US" smtClean="0"/>
              <a:t>股票价格波动率是每年20%</a:t>
            </a:r>
          </a:p>
          <a:p>
            <a:pPr algn="just" eaLnBrk="1" hangingPunct="1">
              <a:defRPr/>
            </a:pPr>
            <a:r>
              <a:rPr lang="zh-CN" altLang="en-US" smtClean="0"/>
              <a:t>距到期时间还有20周</a:t>
            </a:r>
          </a:p>
          <a:p>
            <a:pPr algn="just" eaLnBrk="1" hangingPunct="1">
              <a:defRPr/>
            </a:pPr>
            <a:r>
              <a:rPr lang="zh-CN" altLang="en-US" smtClean="0"/>
              <a:t>股票的期望收益率是每年13%</a:t>
            </a:r>
            <a:endParaRPr lang="zh-CN" altLang="en-US" smtClean="0">
              <a:latin typeface="宋体"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eaLnBrk="1" hangingPunct="1">
              <a:defRPr/>
            </a:pPr>
            <a:r>
              <a:rPr lang="zh-CN" altLang="en-US" smtClean="0"/>
              <a:t>使用一般的符号，这意味着：</a:t>
            </a:r>
          </a:p>
        </p:txBody>
      </p:sp>
      <p:sp>
        <p:nvSpPr>
          <p:cNvPr id="388099" name="Rectangle 3"/>
          <p:cNvSpPr>
            <a:spLocks noGrp="1" noChangeArrowheads="1"/>
          </p:cNvSpPr>
          <p:nvPr>
            <p:ph type="body" idx="1"/>
          </p:nvPr>
        </p:nvSpPr>
        <p:spPr>
          <a:xfrm>
            <a:off x="457200" y="1600200"/>
            <a:ext cx="8229600" cy="2692400"/>
          </a:xfrm>
        </p:spPr>
        <p:txBody>
          <a:bodyPr/>
          <a:lstStyle/>
          <a:p>
            <a:pPr eaLnBrk="1" hangingPunct="1">
              <a:lnSpc>
                <a:spcPct val="190000"/>
              </a:lnSpc>
              <a:defRPr/>
            </a:pPr>
            <a:r>
              <a:rPr lang="en-US" altLang="zh-CN" smtClean="0"/>
              <a:t>S=$49,  X=$50,   r=0.05</a:t>
            </a:r>
          </a:p>
          <a:p>
            <a:pPr eaLnBrk="1" hangingPunct="1">
              <a:lnSpc>
                <a:spcPct val="190000"/>
              </a:lnSpc>
              <a:defRPr/>
            </a:pPr>
            <a:r>
              <a:rPr lang="en-US" altLang="zh-CN" smtClean="0">
                <a:latin typeface="宋体" pitchFamily="2" charset="-122"/>
              </a:rPr>
              <a:t>σ=0.20, T-t=0.3846, μ=0.13</a:t>
            </a:r>
            <a:endParaRPr lang="en-US" altLang="zh-CN" smtClean="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body" idx="1"/>
          </p:nvPr>
        </p:nvSpPr>
        <p:spPr>
          <a:xfrm>
            <a:off x="609600" y="609600"/>
            <a:ext cx="8001000" cy="5410200"/>
          </a:xfrm>
        </p:spPr>
        <p:txBody>
          <a:bodyPr/>
          <a:lstStyle/>
          <a:p>
            <a:pPr eaLnBrk="1" hangingPunct="1">
              <a:defRPr/>
            </a:pPr>
            <a:r>
              <a:rPr lang="zh-CN" altLang="en-US" smtClean="0">
                <a:latin typeface="宋体" pitchFamily="2" charset="-122"/>
              </a:rPr>
              <a:t>金融机构一般情况下很少出售基于单种股票的看涨期权。</a:t>
            </a:r>
          </a:p>
          <a:p>
            <a:pPr eaLnBrk="1" hangingPunct="1">
              <a:defRPr/>
            </a:pPr>
            <a:r>
              <a:rPr lang="zh-CN" altLang="en-US" smtClean="0">
                <a:latin typeface="宋体" pitchFamily="2" charset="-122"/>
              </a:rPr>
              <a:t>但用基于一种股票的看涨期权作为例子便于我们展开讨论，所得结论也适用于其它类型的期权和衍生证券。</a:t>
            </a:r>
          </a:p>
          <a:p>
            <a:pPr eaLnBrk="1" hangingPunct="1">
              <a:defRPr/>
            </a:pPr>
            <a:r>
              <a:rPr lang="zh-CN" altLang="en-US" smtClean="0">
                <a:latin typeface="宋体" pitchFamily="2" charset="-122"/>
              </a:rPr>
              <a:t>由</a:t>
            </a:r>
            <a:r>
              <a:rPr lang="en-US" altLang="zh-CN" smtClean="0">
                <a:latin typeface="宋体" pitchFamily="2" charset="-122"/>
              </a:rPr>
              <a:t>Black-Scholes</a:t>
            </a:r>
            <a:r>
              <a:rPr lang="zh-CN" altLang="en-US" smtClean="0">
                <a:latin typeface="宋体" pitchFamily="2" charset="-122"/>
              </a:rPr>
              <a:t>定价模型可知该期权的价格大致为$240,000。</a:t>
            </a:r>
          </a:p>
          <a:p>
            <a:pPr eaLnBrk="1" hangingPunct="1">
              <a:defRPr/>
            </a:pPr>
            <a:r>
              <a:rPr lang="zh-CN" altLang="en-US" smtClean="0">
                <a:latin typeface="宋体" pitchFamily="2" charset="-122"/>
              </a:rPr>
              <a:t>这家机构因此以比该期权理论价值高出$60,000的价格出售了该期权，同时面临着如何对冲其暴露头寸的问题。</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684213" y="-171450"/>
            <a:ext cx="7772400" cy="1143000"/>
          </a:xfrm>
        </p:spPr>
        <p:txBody>
          <a:bodyPr/>
          <a:lstStyle/>
          <a:p>
            <a:pPr eaLnBrk="1" hangingPunct="1">
              <a:defRPr/>
            </a:pPr>
            <a:r>
              <a:rPr lang="zh-CN" altLang="en-US" smtClean="0">
                <a:latin typeface="隶书" pitchFamily="49" charset="-122"/>
                <a:ea typeface="隶书" pitchFamily="49" charset="-122"/>
              </a:rPr>
              <a:t>模拟过程</a:t>
            </a:r>
          </a:p>
        </p:txBody>
      </p:sp>
      <p:sp>
        <p:nvSpPr>
          <p:cNvPr id="390147" name="Rectangle 3"/>
          <p:cNvSpPr>
            <a:spLocks noGrp="1" noChangeArrowheads="1"/>
          </p:cNvSpPr>
          <p:nvPr>
            <p:ph type="body" idx="1"/>
          </p:nvPr>
        </p:nvSpPr>
        <p:spPr>
          <a:xfrm>
            <a:off x="468313" y="836613"/>
            <a:ext cx="8305800" cy="5029200"/>
          </a:xfrm>
        </p:spPr>
        <p:txBody>
          <a:bodyPr/>
          <a:lstStyle/>
          <a:p>
            <a:pPr eaLnBrk="1" hangingPunct="1">
              <a:defRPr/>
            </a:pPr>
            <a:r>
              <a:rPr lang="zh-CN" altLang="en-US" smtClean="0">
                <a:latin typeface="宋体" pitchFamily="2" charset="-122"/>
              </a:rPr>
              <a:t>假设保值过程为每周调整一次。</a:t>
            </a:r>
          </a:p>
          <a:p>
            <a:pPr eaLnBrk="1" hangingPunct="1">
              <a:defRPr/>
            </a:pPr>
            <a:r>
              <a:rPr lang="zh-CN" altLang="en-US" smtClean="0">
                <a:latin typeface="宋体" pitchFamily="2" charset="-122"/>
              </a:rPr>
              <a:t>在表13.2中， </a:t>
            </a:r>
            <a:r>
              <a:rPr lang="en-US" altLang="zh-CN" smtClean="0">
                <a:latin typeface="宋体" pitchFamily="2" charset="-122"/>
              </a:rPr>
              <a:t>Delta</a:t>
            </a:r>
            <a:r>
              <a:rPr lang="zh-CN" altLang="en-US" smtClean="0">
                <a:latin typeface="宋体" pitchFamily="2" charset="-122"/>
              </a:rPr>
              <a:t>的初始计算值为0.522。意味着在出售看涨期权的同时，必须借进$2,577,800并按$49价格购买52,200股股票。</a:t>
            </a:r>
          </a:p>
          <a:p>
            <a:pPr eaLnBrk="1" hangingPunct="1">
              <a:defRPr/>
            </a:pPr>
            <a:r>
              <a:rPr lang="zh-CN" altLang="en-US" smtClean="0">
                <a:latin typeface="宋体" pitchFamily="2" charset="-122"/>
              </a:rPr>
              <a:t>第一周内发生的利息费用为$2,500。</a:t>
            </a:r>
          </a:p>
          <a:p>
            <a:pPr eaLnBrk="1" hangingPunct="1">
              <a:defRPr/>
            </a:pPr>
            <a:r>
              <a:rPr lang="zh-CN" altLang="en-US" smtClean="0">
                <a:latin typeface="宋体" pitchFamily="2" charset="-122"/>
              </a:rPr>
              <a:t>到第一周末，股票价格下降到$48(1/8)。</a:t>
            </a:r>
          </a:p>
          <a:p>
            <a:pPr eaLnBrk="1" hangingPunct="1">
              <a:defRPr/>
            </a:pPr>
            <a:r>
              <a:rPr lang="zh-CN" altLang="en-US" smtClean="0">
                <a:latin typeface="宋体" pitchFamily="2" charset="-122"/>
              </a:rPr>
              <a:t>这使得</a:t>
            </a:r>
            <a:r>
              <a:rPr lang="en-US" altLang="zh-CN" smtClean="0">
                <a:latin typeface="宋体" pitchFamily="2" charset="-122"/>
              </a:rPr>
              <a:t>Delta</a:t>
            </a:r>
            <a:r>
              <a:rPr lang="zh-CN" altLang="en-US" smtClean="0">
                <a:latin typeface="宋体" pitchFamily="2" charset="-122"/>
              </a:rPr>
              <a:t>值相应减少到0.458，要保持</a:t>
            </a:r>
            <a:r>
              <a:rPr lang="en-US" altLang="zh-CN" smtClean="0">
                <a:latin typeface="宋体" pitchFamily="2" charset="-122"/>
              </a:rPr>
              <a:t>Delta</a:t>
            </a:r>
            <a:r>
              <a:rPr lang="zh-CN" altLang="en-US" smtClean="0">
                <a:latin typeface="宋体" pitchFamily="2" charset="-122"/>
              </a:rPr>
              <a:t>中性，此时应出售6,400股股票。以上操作得到$308,000的现金。</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body" idx="1"/>
          </p:nvPr>
        </p:nvSpPr>
        <p:spPr>
          <a:xfrm>
            <a:off x="611188" y="549275"/>
            <a:ext cx="8153400" cy="5562600"/>
          </a:xfrm>
        </p:spPr>
        <p:txBody>
          <a:bodyPr/>
          <a:lstStyle/>
          <a:p>
            <a:pPr eaLnBrk="1" hangingPunct="1">
              <a:defRPr/>
            </a:pPr>
            <a:r>
              <a:rPr lang="zh-CN" altLang="en-US" smtClean="0">
                <a:latin typeface="宋体" pitchFamily="2" charset="-122"/>
              </a:rPr>
              <a:t>在第一周末累计借款余额为2,252,300。</a:t>
            </a:r>
          </a:p>
          <a:p>
            <a:pPr eaLnBrk="1" hangingPunct="1">
              <a:defRPr/>
            </a:pPr>
            <a:r>
              <a:rPr lang="zh-CN" altLang="en-US" smtClean="0">
                <a:latin typeface="宋体" pitchFamily="2" charset="-122"/>
              </a:rPr>
              <a:t>在第二周内，股票价格下降到$47(3/8), </a:t>
            </a:r>
            <a:r>
              <a:rPr lang="en-US" altLang="zh-CN" smtClean="0">
                <a:latin typeface="宋体" pitchFamily="2" charset="-122"/>
              </a:rPr>
              <a:t>Delta</a:t>
            </a:r>
            <a:r>
              <a:rPr lang="zh-CN" altLang="en-US" smtClean="0">
                <a:latin typeface="宋体" pitchFamily="2" charset="-122"/>
              </a:rPr>
              <a:t>值又减小了，如此等等。</a:t>
            </a:r>
          </a:p>
          <a:p>
            <a:pPr eaLnBrk="1" hangingPunct="1">
              <a:defRPr/>
            </a:pPr>
            <a:r>
              <a:rPr lang="zh-CN" altLang="en-US" smtClean="0">
                <a:latin typeface="宋体" pitchFamily="2" charset="-122"/>
              </a:rPr>
              <a:t>在期权临近到期时，很明显该期权将被执行，</a:t>
            </a:r>
            <a:r>
              <a:rPr lang="en-US" altLang="zh-CN" smtClean="0">
                <a:latin typeface="宋体" pitchFamily="2" charset="-122"/>
              </a:rPr>
              <a:t>Delta</a:t>
            </a:r>
            <a:r>
              <a:rPr lang="zh-CN" altLang="en-US" smtClean="0">
                <a:latin typeface="宋体" pitchFamily="2" charset="-122"/>
              </a:rPr>
              <a:t>接近1.0。</a:t>
            </a:r>
          </a:p>
          <a:p>
            <a:pPr eaLnBrk="1" hangingPunct="1">
              <a:defRPr/>
            </a:pPr>
            <a:r>
              <a:rPr lang="zh-CN" altLang="en-US" smtClean="0">
                <a:latin typeface="宋体" pitchFamily="2" charset="-122"/>
              </a:rPr>
              <a:t>因此，到20周时，套期保值者具有完全的抵补期权头寸。</a:t>
            </a:r>
          </a:p>
          <a:p>
            <a:pPr eaLnBrk="1" hangingPunct="1">
              <a:defRPr/>
            </a:pPr>
            <a:r>
              <a:rPr lang="zh-CN" altLang="en-US" smtClean="0">
                <a:latin typeface="宋体" pitchFamily="2" charset="-122"/>
              </a:rPr>
              <a:t>套期保值者持有股票的收入为$5,000,000，因此出售该期权并对冲该期权风险的总计支出为$263,400。</a:t>
            </a:r>
            <a:endParaRPr lang="zh-CN" altLang="en-US"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a:defRPr/>
            </a:pPr>
            <a:r>
              <a:rPr lang="zh-CN" altLang="en-US" smtClean="0"/>
              <a:t>定金和订金</a:t>
            </a:r>
          </a:p>
        </p:txBody>
      </p:sp>
      <p:sp>
        <p:nvSpPr>
          <p:cNvPr id="21507" name="内容占位符 2"/>
          <p:cNvSpPr>
            <a:spLocks noGrp="1"/>
          </p:cNvSpPr>
          <p:nvPr>
            <p:ph idx="1"/>
          </p:nvPr>
        </p:nvSpPr>
        <p:spPr/>
        <p:txBody>
          <a:bodyPr/>
          <a:lstStyle/>
          <a:p>
            <a:pPr>
              <a:defRPr/>
            </a:pPr>
            <a:r>
              <a:rPr lang="zh-CN" altLang="en-US" smtClean="0"/>
              <a:t>在商品房交易中，所说的订金与定金在法律上是有明显区别的。定金是一个规范的法律概念，是合同当事人为确保合同的履行而自愿约定的一种担保形式。商品房交易中，买家履行合同后，定金应当抵作价款或者收回；若买家不履行合同，无权要求返还定金，开发商不履行合同的，应双倍返还定金。</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pPr eaLnBrk="1" hangingPunct="1">
              <a:defRPr/>
            </a:pPr>
            <a:r>
              <a:rPr lang="zh-CN" altLang="en-US" sz="2000" smtClean="0">
                <a:solidFill>
                  <a:schemeClr val="tx1"/>
                </a:solidFill>
                <a:latin typeface="宋体" pitchFamily="2" charset="-122"/>
              </a:rPr>
              <a:t>表4-6  </a:t>
            </a:r>
            <a:r>
              <a:rPr lang="en-US" altLang="zh-CN" sz="2000" smtClean="0">
                <a:solidFill>
                  <a:schemeClr val="tx1"/>
                </a:solidFill>
                <a:latin typeface="宋体" pitchFamily="2" charset="-122"/>
              </a:rPr>
              <a:t>Delta</a:t>
            </a:r>
            <a:r>
              <a:rPr lang="zh-CN" altLang="en-US" sz="2000" smtClean="0">
                <a:solidFill>
                  <a:schemeClr val="tx1"/>
                </a:solidFill>
                <a:latin typeface="宋体" pitchFamily="2" charset="-122"/>
              </a:rPr>
              <a:t>对冲的模拟；期权接近于实值期权状态；</a:t>
            </a:r>
            <a:br>
              <a:rPr lang="zh-CN" altLang="en-US" sz="2000" smtClean="0">
                <a:solidFill>
                  <a:schemeClr val="tx1"/>
                </a:solidFill>
                <a:latin typeface="宋体" pitchFamily="2" charset="-122"/>
              </a:rPr>
            </a:br>
            <a:r>
              <a:rPr lang="zh-CN" altLang="en-US" sz="2000" smtClean="0">
                <a:solidFill>
                  <a:schemeClr val="tx1"/>
                </a:solidFill>
                <a:latin typeface="宋体" pitchFamily="2" charset="-122"/>
              </a:rPr>
              <a:t>对冲成本＝$263,400</a:t>
            </a:r>
            <a:endParaRPr lang="zh-CN" altLang="en-US" smtClean="0">
              <a:solidFill>
                <a:schemeClr val="tx1"/>
              </a:solidFill>
              <a:latin typeface="宋体" pitchFamily="2" charset="-122"/>
            </a:endParaRPr>
          </a:p>
        </p:txBody>
      </p:sp>
      <p:grpSp>
        <p:nvGrpSpPr>
          <p:cNvPr id="202755" name="Group 3"/>
          <p:cNvGrpSpPr>
            <a:grpSpLocks noChangeAspect="1"/>
          </p:cNvGrpSpPr>
          <p:nvPr/>
        </p:nvGrpSpPr>
        <p:grpSpPr bwMode="auto">
          <a:xfrm>
            <a:off x="179388" y="1335088"/>
            <a:ext cx="8964612" cy="5334000"/>
            <a:chOff x="192" y="960"/>
            <a:chExt cx="5568" cy="3132"/>
          </a:xfrm>
        </p:grpSpPr>
        <p:sp>
          <p:nvSpPr>
            <p:cNvPr id="202756" name="AutoShape 4"/>
            <p:cNvSpPr>
              <a:spLocks noChangeAspect="1" noChangeArrowheads="1" noTextEdit="1"/>
            </p:cNvSpPr>
            <p:nvPr/>
          </p:nvSpPr>
          <p:spPr bwMode="auto">
            <a:xfrm>
              <a:off x="192" y="960"/>
              <a:ext cx="5568" cy="3132"/>
            </a:xfrm>
            <a:prstGeom prst="rect">
              <a:avLst/>
            </a:prstGeom>
            <a:noFill/>
            <a:ln>
              <a:noFill/>
            </a:ln>
            <a:extLst>
              <a:ext uri="{909E8E84-426E-40DD-AFC4-6F175D3DCCD1}">
                <a14:hiddenFill xmlns:a14="http://schemas.microsoft.com/office/drawing/2010/main">
                  <a:solidFill>
                    <a:srgbClr val="F6F6F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2757" name="Rectangle 5"/>
            <p:cNvSpPr>
              <a:spLocks noChangeArrowheads="1"/>
            </p:cNvSpPr>
            <p:nvPr/>
          </p:nvSpPr>
          <p:spPr bwMode="auto">
            <a:xfrm>
              <a:off x="264" y="1255"/>
              <a:ext cx="268"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周次</a:t>
              </a:r>
              <a:endParaRPr lang="zh-CN" altLang="en-US" sz="1800"/>
            </a:p>
          </p:txBody>
        </p:sp>
        <p:sp>
          <p:nvSpPr>
            <p:cNvPr id="202758" name="Rectangle 6"/>
            <p:cNvSpPr>
              <a:spLocks noChangeArrowheads="1"/>
            </p:cNvSpPr>
            <p:nvPr/>
          </p:nvSpPr>
          <p:spPr bwMode="auto">
            <a:xfrm>
              <a:off x="777" y="1255"/>
              <a:ext cx="53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股票价格</a:t>
              </a:r>
              <a:endParaRPr lang="zh-CN" altLang="en-US" sz="1800"/>
            </a:p>
          </p:txBody>
        </p:sp>
        <p:sp>
          <p:nvSpPr>
            <p:cNvPr id="202759" name="Rectangle 7"/>
            <p:cNvSpPr>
              <a:spLocks noChangeArrowheads="1"/>
            </p:cNvSpPr>
            <p:nvPr/>
          </p:nvSpPr>
          <p:spPr bwMode="auto">
            <a:xfrm>
              <a:off x="1552" y="1246"/>
              <a:ext cx="29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Delta</a:t>
              </a:r>
              <a:endParaRPr lang="en-US" altLang="zh-CN" sz="1800"/>
            </a:p>
          </p:txBody>
        </p:sp>
        <p:sp>
          <p:nvSpPr>
            <p:cNvPr id="202760" name="Rectangle 8"/>
            <p:cNvSpPr>
              <a:spLocks noChangeArrowheads="1"/>
            </p:cNvSpPr>
            <p:nvPr/>
          </p:nvSpPr>
          <p:spPr bwMode="auto">
            <a:xfrm>
              <a:off x="2087" y="1169"/>
              <a:ext cx="67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购买的股票</a:t>
              </a:r>
              <a:endParaRPr lang="zh-CN" altLang="en-US" sz="1800"/>
            </a:p>
          </p:txBody>
        </p:sp>
        <p:sp>
          <p:nvSpPr>
            <p:cNvPr id="202761" name="Rectangle 9"/>
            <p:cNvSpPr>
              <a:spLocks noChangeArrowheads="1"/>
            </p:cNvSpPr>
            <p:nvPr/>
          </p:nvSpPr>
          <p:spPr bwMode="auto">
            <a:xfrm>
              <a:off x="2087" y="1339"/>
              <a:ext cx="13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数</a:t>
              </a:r>
              <a:endParaRPr lang="zh-CN" altLang="en-US" sz="1800"/>
            </a:p>
          </p:txBody>
        </p:sp>
        <p:sp>
          <p:nvSpPr>
            <p:cNvPr id="202762" name="Rectangle 10"/>
            <p:cNvSpPr>
              <a:spLocks noChangeArrowheads="1"/>
            </p:cNvSpPr>
            <p:nvPr/>
          </p:nvSpPr>
          <p:spPr bwMode="auto">
            <a:xfrm>
              <a:off x="2968" y="999"/>
              <a:ext cx="67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购买股票的</a:t>
              </a:r>
              <a:endParaRPr lang="zh-CN" altLang="en-US" sz="1800"/>
            </a:p>
          </p:txBody>
        </p:sp>
        <p:sp>
          <p:nvSpPr>
            <p:cNvPr id="202763" name="Rectangle 11"/>
            <p:cNvSpPr>
              <a:spLocks noChangeArrowheads="1"/>
            </p:cNvSpPr>
            <p:nvPr/>
          </p:nvSpPr>
          <p:spPr bwMode="auto">
            <a:xfrm>
              <a:off x="2968" y="1169"/>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成本</a:t>
              </a:r>
              <a:endParaRPr lang="zh-CN" altLang="en-US" sz="1800"/>
            </a:p>
          </p:txBody>
        </p:sp>
        <p:sp>
          <p:nvSpPr>
            <p:cNvPr id="202764" name="Rectangle 12"/>
            <p:cNvSpPr>
              <a:spLocks noChangeArrowheads="1"/>
            </p:cNvSpPr>
            <p:nvPr/>
          </p:nvSpPr>
          <p:spPr bwMode="auto">
            <a:xfrm>
              <a:off x="3378" y="1169"/>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（以</a:t>
              </a:r>
              <a:endParaRPr lang="zh-CN" altLang="en-US" sz="1800"/>
            </a:p>
          </p:txBody>
        </p:sp>
        <p:sp>
          <p:nvSpPr>
            <p:cNvPr id="202765" name="Rectangle 13"/>
            <p:cNvSpPr>
              <a:spLocks noChangeArrowheads="1"/>
            </p:cNvSpPr>
            <p:nvPr/>
          </p:nvSpPr>
          <p:spPr bwMode="auto">
            <a:xfrm>
              <a:off x="2968" y="1336"/>
              <a:ext cx="3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2766" name="Rectangle 14"/>
            <p:cNvSpPr>
              <a:spLocks noChangeArrowheads="1"/>
            </p:cNvSpPr>
            <p:nvPr/>
          </p:nvSpPr>
          <p:spPr bwMode="auto">
            <a:xfrm>
              <a:off x="3407" y="1341"/>
              <a:ext cx="2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为单</a:t>
              </a:r>
              <a:endParaRPr lang="zh-CN" altLang="en-US" sz="1800"/>
            </a:p>
          </p:txBody>
        </p:sp>
        <p:sp>
          <p:nvSpPr>
            <p:cNvPr id="202767" name="Rectangle 15"/>
            <p:cNvSpPr>
              <a:spLocks noChangeArrowheads="1"/>
            </p:cNvSpPr>
            <p:nvPr/>
          </p:nvSpPr>
          <p:spPr bwMode="auto">
            <a:xfrm>
              <a:off x="2968" y="1513"/>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位）</a:t>
              </a:r>
              <a:endParaRPr lang="zh-CN" altLang="en-US" sz="1800"/>
            </a:p>
          </p:txBody>
        </p:sp>
        <p:sp>
          <p:nvSpPr>
            <p:cNvPr id="202768" name="Rectangle 16"/>
            <p:cNvSpPr>
              <a:spLocks noChangeArrowheads="1"/>
            </p:cNvSpPr>
            <p:nvPr/>
          </p:nvSpPr>
          <p:spPr bwMode="auto">
            <a:xfrm>
              <a:off x="3850" y="999"/>
              <a:ext cx="53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累计成本</a:t>
              </a:r>
              <a:endParaRPr lang="zh-CN" altLang="en-US" sz="1800"/>
            </a:p>
          </p:txBody>
        </p:sp>
        <p:sp>
          <p:nvSpPr>
            <p:cNvPr id="202769" name="Rectangle 17"/>
            <p:cNvSpPr>
              <a:spLocks noChangeArrowheads="1"/>
            </p:cNvSpPr>
            <p:nvPr/>
          </p:nvSpPr>
          <p:spPr bwMode="auto">
            <a:xfrm>
              <a:off x="4333" y="999"/>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（包</a:t>
              </a:r>
              <a:endParaRPr lang="zh-CN" altLang="en-US" sz="1800"/>
            </a:p>
          </p:txBody>
        </p:sp>
        <p:sp>
          <p:nvSpPr>
            <p:cNvPr id="202770" name="Rectangle 18"/>
            <p:cNvSpPr>
              <a:spLocks noChangeArrowheads="1"/>
            </p:cNvSpPr>
            <p:nvPr/>
          </p:nvSpPr>
          <p:spPr bwMode="auto">
            <a:xfrm>
              <a:off x="3850" y="1169"/>
              <a:ext cx="67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括利息，以</a:t>
              </a:r>
              <a:endParaRPr lang="zh-CN" altLang="en-US" sz="1800"/>
            </a:p>
          </p:txBody>
        </p:sp>
        <p:sp>
          <p:nvSpPr>
            <p:cNvPr id="202771" name="Rectangle 19"/>
            <p:cNvSpPr>
              <a:spLocks noChangeArrowheads="1"/>
            </p:cNvSpPr>
            <p:nvPr/>
          </p:nvSpPr>
          <p:spPr bwMode="auto">
            <a:xfrm>
              <a:off x="3850" y="1336"/>
              <a:ext cx="3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2772" name="Rectangle 20"/>
            <p:cNvSpPr>
              <a:spLocks noChangeArrowheads="1"/>
            </p:cNvSpPr>
            <p:nvPr/>
          </p:nvSpPr>
          <p:spPr bwMode="auto">
            <a:xfrm>
              <a:off x="4288" y="1341"/>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为单</a:t>
              </a:r>
              <a:endParaRPr lang="zh-CN" altLang="en-US" sz="1800"/>
            </a:p>
          </p:txBody>
        </p:sp>
        <p:sp>
          <p:nvSpPr>
            <p:cNvPr id="202773" name="Rectangle 21"/>
            <p:cNvSpPr>
              <a:spLocks noChangeArrowheads="1"/>
            </p:cNvSpPr>
            <p:nvPr/>
          </p:nvSpPr>
          <p:spPr bwMode="auto">
            <a:xfrm>
              <a:off x="3850" y="1513"/>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位）</a:t>
              </a:r>
              <a:endParaRPr lang="zh-CN" altLang="en-US" sz="1800"/>
            </a:p>
          </p:txBody>
        </p:sp>
        <p:sp>
          <p:nvSpPr>
            <p:cNvPr id="202774" name="Rectangle 22"/>
            <p:cNvSpPr>
              <a:spLocks noChangeArrowheads="1"/>
            </p:cNvSpPr>
            <p:nvPr/>
          </p:nvSpPr>
          <p:spPr bwMode="auto">
            <a:xfrm>
              <a:off x="4733" y="1083"/>
              <a:ext cx="53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利息成本</a:t>
              </a:r>
              <a:endParaRPr lang="zh-CN" altLang="en-US" sz="1800"/>
            </a:p>
          </p:txBody>
        </p:sp>
        <p:sp>
          <p:nvSpPr>
            <p:cNvPr id="202775" name="Rectangle 23"/>
            <p:cNvSpPr>
              <a:spLocks noChangeArrowheads="1"/>
            </p:cNvSpPr>
            <p:nvPr/>
          </p:nvSpPr>
          <p:spPr bwMode="auto">
            <a:xfrm>
              <a:off x="5216" y="1083"/>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（以</a:t>
              </a:r>
              <a:endParaRPr lang="zh-CN" altLang="en-US" sz="1800"/>
            </a:p>
          </p:txBody>
        </p:sp>
        <p:sp>
          <p:nvSpPr>
            <p:cNvPr id="202776" name="Rectangle 24"/>
            <p:cNvSpPr>
              <a:spLocks noChangeArrowheads="1"/>
            </p:cNvSpPr>
            <p:nvPr/>
          </p:nvSpPr>
          <p:spPr bwMode="auto">
            <a:xfrm>
              <a:off x="4733" y="1249"/>
              <a:ext cx="3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2777" name="Rectangle 25"/>
            <p:cNvSpPr>
              <a:spLocks noChangeArrowheads="1"/>
            </p:cNvSpPr>
            <p:nvPr/>
          </p:nvSpPr>
          <p:spPr bwMode="auto">
            <a:xfrm>
              <a:off x="5171" y="1254"/>
              <a:ext cx="2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为单</a:t>
              </a:r>
              <a:endParaRPr lang="zh-CN" altLang="en-US" sz="1800"/>
            </a:p>
          </p:txBody>
        </p:sp>
        <p:sp>
          <p:nvSpPr>
            <p:cNvPr id="202778" name="Rectangle 26"/>
            <p:cNvSpPr>
              <a:spLocks noChangeArrowheads="1"/>
            </p:cNvSpPr>
            <p:nvPr/>
          </p:nvSpPr>
          <p:spPr bwMode="auto">
            <a:xfrm>
              <a:off x="4733" y="1425"/>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700">
                  <a:latin typeface="宋体" panose="02010600030101010101" pitchFamily="2" charset="-122"/>
                </a:rPr>
                <a:t>位）</a:t>
              </a:r>
              <a:endParaRPr lang="zh-CN" altLang="en-US" sz="1800"/>
            </a:p>
          </p:txBody>
        </p:sp>
        <p:sp>
          <p:nvSpPr>
            <p:cNvPr id="202779" name="Rectangle 27"/>
            <p:cNvSpPr>
              <a:spLocks noChangeArrowheads="1"/>
            </p:cNvSpPr>
            <p:nvPr/>
          </p:nvSpPr>
          <p:spPr bwMode="auto">
            <a:xfrm>
              <a:off x="192" y="960"/>
              <a:ext cx="512"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80" name="Line 28"/>
            <p:cNvSpPr>
              <a:spLocks noChangeShapeType="1"/>
            </p:cNvSpPr>
            <p:nvPr/>
          </p:nvSpPr>
          <p:spPr bwMode="auto">
            <a:xfrm>
              <a:off x="192" y="960"/>
              <a:ext cx="512"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1" name="Rectangle 29"/>
            <p:cNvSpPr>
              <a:spLocks noChangeArrowheads="1"/>
            </p:cNvSpPr>
            <p:nvPr/>
          </p:nvSpPr>
          <p:spPr bwMode="auto">
            <a:xfrm>
              <a:off x="704" y="96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82" name="Line 30"/>
            <p:cNvSpPr>
              <a:spLocks noChangeShapeType="1"/>
            </p:cNvSpPr>
            <p:nvPr/>
          </p:nvSpPr>
          <p:spPr bwMode="auto">
            <a:xfrm>
              <a:off x="704" y="96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3" name="Line 31"/>
            <p:cNvSpPr>
              <a:spLocks noChangeShapeType="1"/>
            </p:cNvSpPr>
            <p:nvPr/>
          </p:nvSpPr>
          <p:spPr bwMode="auto">
            <a:xfrm>
              <a:off x="704"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4" name="Rectangle 32"/>
            <p:cNvSpPr>
              <a:spLocks noChangeArrowheads="1"/>
            </p:cNvSpPr>
            <p:nvPr/>
          </p:nvSpPr>
          <p:spPr bwMode="auto">
            <a:xfrm>
              <a:off x="722" y="960"/>
              <a:ext cx="75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85" name="Line 33"/>
            <p:cNvSpPr>
              <a:spLocks noChangeShapeType="1"/>
            </p:cNvSpPr>
            <p:nvPr/>
          </p:nvSpPr>
          <p:spPr bwMode="auto">
            <a:xfrm>
              <a:off x="722" y="960"/>
              <a:ext cx="75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6" name="Rectangle 34"/>
            <p:cNvSpPr>
              <a:spLocks noChangeArrowheads="1"/>
            </p:cNvSpPr>
            <p:nvPr/>
          </p:nvSpPr>
          <p:spPr bwMode="auto">
            <a:xfrm>
              <a:off x="1480" y="96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87" name="Line 35"/>
            <p:cNvSpPr>
              <a:spLocks noChangeShapeType="1"/>
            </p:cNvSpPr>
            <p:nvPr/>
          </p:nvSpPr>
          <p:spPr bwMode="auto">
            <a:xfrm>
              <a:off x="1480" y="96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8" name="Line 36"/>
            <p:cNvSpPr>
              <a:spLocks noChangeShapeType="1"/>
            </p:cNvSpPr>
            <p:nvPr/>
          </p:nvSpPr>
          <p:spPr bwMode="auto">
            <a:xfrm>
              <a:off x="1480"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89" name="Rectangle 37"/>
            <p:cNvSpPr>
              <a:spLocks noChangeArrowheads="1"/>
            </p:cNvSpPr>
            <p:nvPr/>
          </p:nvSpPr>
          <p:spPr bwMode="auto">
            <a:xfrm>
              <a:off x="1498" y="960"/>
              <a:ext cx="517"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90" name="Line 38"/>
            <p:cNvSpPr>
              <a:spLocks noChangeShapeType="1"/>
            </p:cNvSpPr>
            <p:nvPr/>
          </p:nvSpPr>
          <p:spPr bwMode="auto">
            <a:xfrm>
              <a:off x="1498" y="960"/>
              <a:ext cx="517"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2791" name="Rectangle 39"/>
            <p:cNvSpPr>
              <a:spLocks noChangeArrowheads="1"/>
            </p:cNvSpPr>
            <p:nvPr/>
          </p:nvSpPr>
          <p:spPr bwMode="auto">
            <a:xfrm>
              <a:off x="2015" y="96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92" name="Line 40"/>
            <p:cNvSpPr>
              <a:spLocks noChangeShapeType="1"/>
            </p:cNvSpPr>
            <p:nvPr/>
          </p:nvSpPr>
          <p:spPr bwMode="auto">
            <a:xfrm>
              <a:off x="2015" y="96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93" name="Line 41"/>
            <p:cNvSpPr>
              <a:spLocks noChangeShapeType="1"/>
            </p:cNvSpPr>
            <p:nvPr/>
          </p:nvSpPr>
          <p:spPr bwMode="auto">
            <a:xfrm>
              <a:off x="2015"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94" name="Rectangle 42"/>
            <p:cNvSpPr>
              <a:spLocks noChangeArrowheads="1"/>
            </p:cNvSpPr>
            <p:nvPr/>
          </p:nvSpPr>
          <p:spPr bwMode="auto">
            <a:xfrm>
              <a:off x="2033" y="960"/>
              <a:ext cx="863"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95" name="Line 43"/>
            <p:cNvSpPr>
              <a:spLocks noChangeShapeType="1"/>
            </p:cNvSpPr>
            <p:nvPr/>
          </p:nvSpPr>
          <p:spPr bwMode="auto">
            <a:xfrm>
              <a:off x="2033" y="960"/>
              <a:ext cx="863"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96" name="Rectangle 44"/>
            <p:cNvSpPr>
              <a:spLocks noChangeArrowheads="1"/>
            </p:cNvSpPr>
            <p:nvPr/>
          </p:nvSpPr>
          <p:spPr bwMode="auto">
            <a:xfrm>
              <a:off x="2896" y="96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797" name="Line 45"/>
            <p:cNvSpPr>
              <a:spLocks noChangeShapeType="1"/>
            </p:cNvSpPr>
            <p:nvPr/>
          </p:nvSpPr>
          <p:spPr bwMode="auto">
            <a:xfrm>
              <a:off x="2896" y="96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98" name="Line 46"/>
            <p:cNvSpPr>
              <a:spLocks noChangeShapeType="1"/>
            </p:cNvSpPr>
            <p:nvPr/>
          </p:nvSpPr>
          <p:spPr bwMode="auto">
            <a:xfrm>
              <a:off x="2896"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799" name="Rectangle 47"/>
            <p:cNvSpPr>
              <a:spLocks noChangeArrowheads="1"/>
            </p:cNvSpPr>
            <p:nvPr/>
          </p:nvSpPr>
          <p:spPr bwMode="auto">
            <a:xfrm>
              <a:off x="2914" y="960"/>
              <a:ext cx="863"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00" name="Line 48"/>
            <p:cNvSpPr>
              <a:spLocks noChangeShapeType="1"/>
            </p:cNvSpPr>
            <p:nvPr/>
          </p:nvSpPr>
          <p:spPr bwMode="auto">
            <a:xfrm>
              <a:off x="2914" y="960"/>
              <a:ext cx="863"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1" name="Rectangle 49"/>
            <p:cNvSpPr>
              <a:spLocks noChangeArrowheads="1"/>
            </p:cNvSpPr>
            <p:nvPr/>
          </p:nvSpPr>
          <p:spPr bwMode="auto">
            <a:xfrm>
              <a:off x="3777" y="960"/>
              <a:ext cx="19"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02" name="Line 50"/>
            <p:cNvSpPr>
              <a:spLocks noChangeShapeType="1"/>
            </p:cNvSpPr>
            <p:nvPr/>
          </p:nvSpPr>
          <p:spPr bwMode="auto">
            <a:xfrm>
              <a:off x="3777" y="960"/>
              <a:ext cx="1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3" name="Line 51"/>
            <p:cNvSpPr>
              <a:spLocks noChangeShapeType="1"/>
            </p:cNvSpPr>
            <p:nvPr/>
          </p:nvSpPr>
          <p:spPr bwMode="auto">
            <a:xfrm>
              <a:off x="3777"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4" name="Rectangle 52"/>
            <p:cNvSpPr>
              <a:spLocks noChangeArrowheads="1"/>
            </p:cNvSpPr>
            <p:nvPr/>
          </p:nvSpPr>
          <p:spPr bwMode="auto">
            <a:xfrm>
              <a:off x="3796" y="960"/>
              <a:ext cx="864"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05" name="Line 53"/>
            <p:cNvSpPr>
              <a:spLocks noChangeShapeType="1"/>
            </p:cNvSpPr>
            <p:nvPr/>
          </p:nvSpPr>
          <p:spPr bwMode="auto">
            <a:xfrm>
              <a:off x="3796" y="960"/>
              <a:ext cx="864"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6" name="Rectangle 54"/>
            <p:cNvSpPr>
              <a:spLocks noChangeArrowheads="1"/>
            </p:cNvSpPr>
            <p:nvPr/>
          </p:nvSpPr>
          <p:spPr bwMode="auto">
            <a:xfrm>
              <a:off x="4660" y="96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07" name="Line 55"/>
            <p:cNvSpPr>
              <a:spLocks noChangeShapeType="1"/>
            </p:cNvSpPr>
            <p:nvPr/>
          </p:nvSpPr>
          <p:spPr bwMode="auto">
            <a:xfrm>
              <a:off x="4660" y="96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8" name="Line 56"/>
            <p:cNvSpPr>
              <a:spLocks noChangeShapeType="1"/>
            </p:cNvSpPr>
            <p:nvPr/>
          </p:nvSpPr>
          <p:spPr bwMode="auto">
            <a:xfrm>
              <a:off x="4660" y="96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09" name="Rectangle 57"/>
            <p:cNvSpPr>
              <a:spLocks noChangeArrowheads="1"/>
            </p:cNvSpPr>
            <p:nvPr/>
          </p:nvSpPr>
          <p:spPr bwMode="auto">
            <a:xfrm>
              <a:off x="4678" y="960"/>
              <a:ext cx="864"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10" name="Line 58"/>
            <p:cNvSpPr>
              <a:spLocks noChangeShapeType="1"/>
            </p:cNvSpPr>
            <p:nvPr/>
          </p:nvSpPr>
          <p:spPr bwMode="auto">
            <a:xfrm>
              <a:off x="4678" y="960"/>
              <a:ext cx="864"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11" name="Rectangle 59"/>
            <p:cNvSpPr>
              <a:spLocks noChangeArrowheads="1"/>
            </p:cNvSpPr>
            <p:nvPr/>
          </p:nvSpPr>
          <p:spPr bwMode="auto">
            <a:xfrm>
              <a:off x="264" y="1674"/>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a:t>
              </a:r>
              <a:endParaRPr lang="en-US" altLang="zh-CN" sz="1800"/>
            </a:p>
          </p:txBody>
        </p:sp>
        <p:sp>
          <p:nvSpPr>
            <p:cNvPr id="202812" name="Rectangle 60"/>
            <p:cNvSpPr>
              <a:spLocks noChangeArrowheads="1"/>
            </p:cNvSpPr>
            <p:nvPr/>
          </p:nvSpPr>
          <p:spPr bwMode="auto">
            <a:xfrm>
              <a:off x="1028" y="1674"/>
              <a:ext cx="13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49</a:t>
              </a:r>
              <a:endParaRPr lang="en-US" altLang="zh-CN" sz="1800"/>
            </a:p>
          </p:txBody>
        </p:sp>
        <p:sp>
          <p:nvSpPr>
            <p:cNvPr id="202813" name="Rectangle 61"/>
            <p:cNvSpPr>
              <a:spLocks noChangeArrowheads="1"/>
            </p:cNvSpPr>
            <p:nvPr/>
          </p:nvSpPr>
          <p:spPr bwMode="auto">
            <a:xfrm>
              <a:off x="1792" y="1674"/>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0.522</a:t>
              </a:r>
              <a:endParaRPr lang="en-US" altLang="zh-CN" sz="1800"/>
            </a:p>
          </p:txBody>
        </p:sp>
        <p:sp>
          <p:nvSpPr>
            <p:cNvPr id="202814" name="Rectangle 62"/>
            <p:cNvSpPr>
              <a:spLocks noChangeArrowheads="1"/>
            </p:cNvSpPr>
            <p:nvPr/>
          </p:nvSpPr>
          <p:spPr bwMode="auto">
            <a:xfrm>
              <a:off x="2556" y="1674"/>
              <a:ext cx="3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52,200</a:t>
              </a:r>
              <a:endParaRPr lang="en-US" altLang="zh-CN" sz="1800"/>
            </a:p>
          </p:txBody>
        </p:sp>
        <p:sp>
          <p:nvSpPr>
            <p:cNvPr id="202815" name="Rectangle 63"/>
            <p:cNvSpPr>
              <a:spLocks noChangeArrowheads="1"/>
            </p:cNvSpPr>
            <p:nvPr/>
          </p:nvSpPr>
          <p:spPr bwMode="auto">
            <a:xfrm>
              <a:off x="3319" y="1674"/>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2,557.8</a:t>
              </a:r>
              <a:endParaRPr lang="en-US" altLang="zh-CN" sz="1800"/>
            </a:p>
          </p:txBody>
        </p:sp>
        <p:sp>
          <p:nvSpPr>
            <p:cNvPr id="202816" name="Rectangle 64"/>
            <p:cNvSpPr>
              <a:spLocks noChangeArrowheads="1"/>
            </p:cNvSpPr>
            <p:nvPr/>
          </p:nvSpPr>
          <p:spPr bwMode="auto">
            <a:xfrm>
              <a:off x="4083" y="1674"/>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2,557.8</a:t>
              </a:r>
              <a:endParaRPr lang="en-US" altLang="zh-CN" sz="1800"/>
            </a:p>
          </p:txBody>
        </p:sp>
        <p:sp>
          <p:nvSpPr>
            <p:cNvPr id="202817" name="Rectangle 65"/>
            <p:cNvSpPr>
              <a:spLocks noChangeArrowheads="1"/>
            </p:cNvSpPr>
            <p:nvPr/>
          </p:nvSpPr>
          <p:spPr bwMode="auto">
            <a:xfrm>
              <a:off x="4849" y="1674"/>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2.5</a:t>
              </a:r>
              <a:endParaRPr lang="en-US" altLang="zh-CN" sz="1800"/>
            </a:p>
          </p:txBody>
        </p:sp>
        <p:sp>
          <p:nvSpPr>
            <p:cNvPr id="202818" name="Rectangle 66"/>
            <p:cNvSpPr>
              <a:spLocks noChangeArrowheads="1"/>
            </p:cNvSpPr>
            <p:nvPr/>
          </p:nvSpPr>
          <p:spPr bwMode="auto">
            <a:xfrm>
              <a:off x="192" y="1663"/>
              <a:ext cx="512"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19" name="Line 67"/>
            <p:cNvSpPr>
              <a:spLocks noChangeShapeType="1"/>
            </p:cNvSpPr>
            <p:nvPr/>
          </p:nvSpPr>
          <p:spPr bwMode="auto">
            <a:xfrm>
              <a:off x="192" y="1663"/>
              <a:ext cx="512"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0" name="Rectangle 68"/>
            <p:cNvSpPr>
              <a:spLocks noChangeArrowheads="1"/>
            </p:cNvSpPr>
            <p:nvPr/>
          </p:nvSpPr>
          <p:spPr bwMode="auto">
            <a:xfrm>
              <a:off x="704"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21" name="Line 69"/>
            <p:cNvSpPr>
              <a:spLocks noChangeShapeType="1"/>
            </p:cNvSpPr>
            <p:nvPr/>
          </p:nvSpPr>
          <p:spPr bwMode="auto">
            <a:xfrm>
              <a:off x="704"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2" name="Line 70"/>
            <p:cNvSpPr>
              <a:spLocks noChangeShapeType="1"/>
            </p:cNvSpPr>
            <p:nvPr/>
          </p:nvSpPr>
          <p:spPr bwMode="auto">
            <a:xfrm>
              <a:off x="704"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3" name="Rectangle 71"/>
            <p:cNvSpPr>
              <a:spLocks noChangeArrowheads="1"/>
            </p:cNvSpPr>
            <p:nvPr/>
          </p:nvSpPr>
          <p:spPr bwMode="auto">
            <a:xfrm>
              <a:off x="713" y="1663"/>
              <a:ext cx="243"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24" name="Line 72"/>
            <p:cNvSpPr>
              <a:spLocks noChangeShapeType="1"/>
            </p:cNvSpPr>
            <p:nvPr/>
          </p:nvSpPr>
          <p:spPr bwMode="auto">
            <a:xfrm>
              <a:off x="713" y="1663"/>
              <a:ext cx="243"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5" name="Rectangle 73"/>
            <p:cNvSpPr>
              <a:spLocks noChangeArrowheads="1"/>
            </p:cNvSpPr>
            <p:nvPr/>
          </p:nvSpPr>
          <p:spPr bwMode="auto">
            <a:xfrm>
              <a:off x="956"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26" name="Line 74"/>
            <p:cNvSpPr>
              <a:spLocks noChangeShapeType="1"/>
            </p:cNvSpPr>
            <p:nvPr/>
          </p:nvSpPr>
          <p:spPr bwMode="auto">
            <a:xfrm>
              <a:off x="956"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7" name="Line 75"/>
            <p:cNvSpPr>
              <a:spLocks noChangeShapeType="1"/>
            </p:cNvSpPr>
            <p:nvPr/>
          </p:nvSpPr>
          <p:spPr bwMode="auto">
            <a:xfrm>
              <a:off x="956"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28" name="Rectangle 76"/>
            <p:cNvSpPr>
              <a:spLocks noChangeArrowheads="1"/>
            </p:cNvSpPr>
            <p:nvPr/>
          </p:nvSpPr>
          <p:spPr bwMode="auto">
            <a:xfrm>
              <a:off x="965" y="1663"/>
              <a:ext cx="515"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29" name="Line 77"/>
            <p:cNvSpPr>
              <a:spLocks noChangeShapeType="1"/>
            </p:cNvSpPr>
            <p:nvPr/>
          </p:nvSpPr>
          <p:spPr bwMode="auto">
            <a:xfrm>
              <a:off x="965" y="1663"/>
              <a:ext cx="515"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0" name="Rectangle 78"/>
            <p:cNvSpPr>
              <a:spLocks noChangeArrowheads="1"/>
            </p:cNvSpPr>
            <p:nvPr/>
          </p:nvSpPr>
          <p:spPr bwMode="auto">
            <a:xfrm>
              <a:off x="1480"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31" name="Line 79"/>
            <p:cNvSpPr>
              <a:spLocks noChangeShapeType="1"/>
            </p:cNvSpPr>
            <p:nvPr/>
          </p:nvSpPr>
          <p:spPr bwMode="auto">
            <a:xfrm>
              <a:off x="1480"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2" name="Line 80"/>
            <p:cNvSpPr>
              <a:spLocks noChangeShapeType="1"/>
            </p:cNvSpPr>
            <p:nvPr/>
          </p:nvSpPr>
          <p:spPr bwMode="auto">
            <a:xfrm>
              <a:off x="1480"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3" name="Rectangle 81"/>
            <p:cNvSpPr>
              <a:spLocks noChangeArrowheads="1"/>
            </p:cNvSpPr>
            <p:nvPr/>
          </p:nvSpPr>
          <p:spPr bwMode="auto">
            <a:xfrm>
              <a:off x="1489" y="1663"/>
              <a:ext cx="231"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34" name="Line 82"/>
            <p:cNvSpPr>
              <a:spLocks noChangeShapeType="1"/>
            </p:cNvSpPr>
            <p:nvPr/>
          </p:nvSpPr>
          <p:spPr bwMode="auto">
            <a:xfrm>
              <a:off x="1489" y="1663"/>
              <a:ext cx="231"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5" name="Rectangle 83"/>
            <p:cNvSpPr>
              <a:spLocks noChangeArrowheads="1"/>
            </p:cNvSpPr>
            <p:nvPr/>
          </p:nvSpPr>
          <p:spPr bwMode="auto">
            <a:xfrm>
              <a:off x="1720"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36" name="Line 84"/>
            <p:cNvSpPr>
              <a:spLocks noChangeShapeType="1"/>
            </p:cNvSpPr>
            <p:nvPr/>
          </p:nvSpPr>
          <p:spPr bwMode="auto">
            <a:xfrm>
              <a:off x="1720"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7" name="Line 85"/>
            <p:cNvSpPr>
              <a:spLocks noChangeShapeType="1"/>
            </p:cNvSpPr>
            <p:nvPr/>
          </p:nvSpPr>
          <p:spPr bwMode="auto">
            <a:xfrm>
              <a:off x="1720"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38" name="Rectangle 86"/>
            <p:cNvSpPr>
              <a:spLocks noChangeArrowheads="1"/>
            </p:cNvSpPr>
            <p:nvPr/>
          </p:nvSpPr>
          <p:spPr bwMode="auto">
            <a:xfrm>
              <a:off x="1729" y="1663"/>
              <a:ext cx="286"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39" name="Line 87"/>
            <p:cNvSpPr>
              <a:spLocks noChangeShapeType="1"/>
            </p:cNvSpPr>
            <p:nvPr/>
          </p:nvSpPr>
          <p:spPr bwMode="auto">
            <a:xfrm>
              <a:off x="1729" y="1663"/>
              <a:ext cx="286"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0" name="Rectangle 88"/>
            <p:cNvSpPr>
              <a:spLocks noChangeArrowheads="1"/>
            </p:cNvSpPr>
            <p:nvPr/>
          </p:nvSpPr>
          <p:spPr bwMode="auto">
            <a:xfrm>
              <a:off x="2015"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41" name="Line 89"/>
            <p:cNvSpPr>
              <a:spLocks noChangeShapeType="1"/>
            </p:cNvSpPr>
            <p:nvPr/>
          </p:nvSpPr>
          <p:spPr bwMode="auto">
            <a:xfrm>
              <a:off x="2015"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2" name="Line 90"/>
            <p:cNvSpPr>
              <a:spLocks noChangeShapeType="1"/>
            </p:cNvSpPr>
            <p:nvPr/>
          </p:nvSpPr>
          <p:spPr bwMode="auto">
            <a:xfrm>
              <a:off x="2015"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3" name="Rectangle 91"/>
            <p:cNvSpPr>
              <a:spLocks noChangeArrowheads="1"/>
            </p:cNvSpPr>
            <p:nvPr/>
          </p:nvSpPr>
          <p:spPr bwMode="auto">
            <a:xfrm>
              <a:off x="2024" y="1663"/>
              <a:ext cx="45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44" name="Line 92"/>
            <p:cNvSpPr>
              <a:spLocks noChangeShapeType="1"/>
            </p:cNvSpPr>
            <p:nvPr/>
          </p:nvSpPr>
          <p:spPr bwMode="auto">
            <a:xfrm>
              <a:off x="2024" y="1663"/>
              <a:ext cx="45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5" name="Rectangle 93"/>
            <p:cNvSpPr>
              <a:spLocks noChangeArrowheads="1"/>
            </p:cNvSpPr>
            <p:nvPr/>
          </p:nvSpPr>
          <p:spPr bwMode="auto">
            <a:xfrm>
              <a:off x="2483"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46" name="Line 94"/>
            <p:cNvSpPr>
              <a:spLocks noChangeShapeType="1"/>
            </p:cNvSpPr>
            <p:nvPr/>
          </p:nvSpPr>
          <p:spPr bwMode="auto">
            <a:xfrm>
              <a:off x="2483"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7" name="Line 95"/>
            <p:cNvSpPr>
              <a:spLocks noChangeShapeType="1"/>
            </p:cNvSpPr>
            <p:nvPr/>
          </p:nvSpPr>
          <p:spPr bwMode="auto">
            <a:xfrm>
              <a:off x="2483"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48" name="Rectangle 96"/>
            <p:cNvSpPr>
              <a:spLocks noChangeArrowheads="1"/>
            </p:cNvSpPr>
            <p:nvPr/>
          </p:nvSpPr>
          <p:spPr bwMode="auto">
            <a:xfrm>
              <a:off x="2492" y="1663"/>
              <a:ext cx="404"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49" name="Line 97"/>
            <p:cNvSpPr>
              <a:spLocks noChangeShapeType="1"/>
            </p:cNvSpPr>
            <p:nvPr/>
          </p:nvSpPr>
          <p:spPr bwMode="auto">
            <a:xfrm>
              <a:off x="2492" y="1663"/>
              <a:ext cx="404"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0" name="Rectangle 98"/>
            <p:cNvSpPr>
              <a:spLocks noChangeArrowheads="1"/>
            </p:cNvSpPr>
            <p:nvPr/>
          </p:nvSpPr>
          <p:spPr bwMode="auto">
            <a:xfrm>
              <a:off x="2896"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51" name="Line 99"/>
            <p:cNvSpPr>
              <a:spLocks noChangeShapeType="1"/>
            </p:cNvSpPr>
            <p:nvPr/>
          </p:nvSpPr>
          <p:spPr bwMode="auto">
            <a:xfrm>
              <a:off x="2896"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2" name="Line 100"/>
            <p:cNvSpPr>
              <a:spLocks noChangeShapeType="1"/>
            </p:cNvSpPr>
            <p:nvPr/>
          </p:nvSpPr>
          <p:spPr bwMode="auto">
            <a:xfrm>
              <a:off x="2896"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3" name="Rectangle 101"/>
            <p:cNvSpPr>
              <a:spLocks noChangeArrowheads="1"/>
            </p:cNvSpPr>
            <p:nvPr/>
          </p:nvSpPr>
          <p:spPr bwMode="auto">
            <a:xfrm>
              <a:off x="2905" y="1663"/>
              <a:ext cx="342"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54" name="Line 102"/>
            <p:cNvSpPr>
              <a:spLocks noChangeShapeType="1"/>
            </p:cNvSpPr>
            <p:nvPr/>
          </p:nvSpPr>
          <p:spPr bwMode="auto">
            <a:xfrm>
              <a:off x="2905" y="1663"/>
              <a:ext cx="342"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5" name="Rectangle 103"/>
            <p:cNvSpPr>
              <a:spLocks noChangeArrowheads="1"/>
            </p:cNvSpPr>
            <p:nvPr/>
          </p:nvSpPr>
          <p:spPr bwMode="auto">
            <a:xfrm>
              <a:off x="3247"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56" name="Line 104"/>
            <p:cNvSpPr>
              <a:spLocks noChangeShapeType="1"/>
            </p:cNvSpPr>
            <p:nvPr/>
          </p:nvSpPr>
          <p:spPr bwMode="auto">
            <a:xfrm>
              <a:off x="3247"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7" name="Line 105"/>
            <p:cNvSpPr>
              <a:spLocks noChangeShapeType="1"/>
            </p:cNvSpPr>
            <p:nvPr/>
          </p:nvSpPr>
          <p:spPr bwMode="auto">
            <a:xfrm>
              <a:off x="3247"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58" name="Rectangle 106"/>
            <p:cNvSpPr>
              <a:spLocks noChangeArrowheads="1"/>
            </p:cNvSpPr>
            <p:nvPr/>
          </p:nvSpPr>
          <p:spPr bwMode="auto">
            <a:xfrm>
              <a:off x="3256" y="1663"/>
              <a:ext cx="521"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59" name="Line 107"/>
            <p:cNvSpPr>
              <a:spLocks noChangeShapeType="1"/>
            </p:cNvSpPr>
            <p:nvPr/>
          </p:nvSpPr>
          <p:spPr bwMode="auto">
            <a:xfrm>
              <a:off x="3256" y="1663"/>
              <a:ext cx="521"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0" name="Rectangle 108"/>
            <p:cNvSpPr>
              <a:spLocks noChangeArrowheads="1"/>
            </p:cNvSpPr>
            <p:nvPr/>
          </p:nvSpPr>
          <p:spPr bwMode="auto">
            <a:xfrm>
              <a:off x="3777"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61" name="Line 109"/>
            <p:cNvSpPr>
              <a:spLocks noChangeShapeType="1"/>
            </p:cNvSpPr>
            <p:nvPr/>
          </p:nvSpPr>
          <p:spPr bwMode="auto">
            <a:xfrm>
              <a:off x="3777"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2" name="Line 110"/>
            <p:cNvSpPr>
              <a:spLocks noChangeShapeType="1"/>
            </p:cNvSpPr>
            <p:nvPr/>
          </p:nvSpPr>
          <p:spPr bwMode="auto">
            <a:xfrm>
              <a:off x="3777"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3" name="Rectangle 111"/>
            <p:cNvSpPr>
              <a:spLocks noChangeArrowheads="1"/>
            </p:cNvSpPr>
            <p:nvPr/>
          </p:nvSpPr>
          <p:spPr bwMode="auto">
            <a:xfrm>
              <a:off x="3786" y="1663"/>
              <a:ext cx="225"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64" name="Line 112"/>
            <p:cNvSpPr>
              <a:spLocks noChangeShapeType="1"/>
            </p:cNvSpPr>
            <p:nvPr/>
          </p:nvSpPr>
          <p:spPr bwMode="auto">
            <a:xfrm>
              <a:off x="3786" y="1663"/>
              <a:ext cx="225"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5" name="Rectangle 113"/>
            <p:cNvSpPr>
              <a:spLocks noChangeArrowheads="1"/>
            </p:cNvSpPr>
            <p:nvPr/>
          </p:nvSpPr>
          <p:spPr bwMode="auto">
            <a:xfrm>
              <a:off x="4011"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66" name="Line 114"/>
            <p:cNvSpPr>
              <a:spLocks noChangeShapeType="1"/>
            </p:cNvSpPr>
            <p:nvPr/>
          </p:nvSpPr>
          <p:spPr bwMode="auto">
            <a:xfrm>
              <a:off x="4011"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7" name="Line 115"/>
            <p:cNvSpPr>
              <a:spLocks noChangeShapeType="1"/>
            </p:cNvSpPr>
            <p:nvPr/>
          </p:nvSpPr>
          <p:spPr bwMode="auto">
            <a:xfrm>
              <a:off x="4011"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68" name="Rectangle 116"/>
            <p:cNvSpPr>
              <a:spLocks noChangeArrowheads="1"/>
            </p:cNvSpPr>
            <p:nvPr/>
          </p:nvSpPr>
          <p:spPr bwMode="auto">
            <a:xfrm>
              <a:off x="4020" y="1663"/>
              <a:ext cx="640"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69" name="Line 117"/>
            <p:cNvSpPr>
              <a:spLocks noChangeShapeType="1"/>
            </p:cNvSpPr>
            <p:nvPr/>
          </p:nvSpPr>
          <p:spPr bwMode="auto">
            <a:xfrm>
              <a:off x="4020" y="1663"/>
              <a:ext cx="640"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0" name="Rectangle 118"/>
            <p:cNvSpPr>
              <a:spLocks noChangeArrowheads="1"/>
            </p:cNvSpPr>
            <p:nvPr/>
          </p:nvSpPr>
          <p:spPr bwMode="auto">
            <a:xfrm>
              <a:off x="4660"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71" name="Line 119"/>
            <p:cNvSpPr>
              <a:spLocks noChangeShapeType="1"/>
            </p:cNvSpPr>
            <p:nvPr/>
          </p:nvSpPr>
          <p:spPr bwMode="auto">
            <a:xfrm>
              <a:off x="4660"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2" name="Line 120"/>
            <p:cNvSpPr>
              <a:spLocks noChangeShapeType="1"/>
            </p:cNvSpPr>
            <p:nvPr/>
          </p:nvSpPr>
          <p:spPr bwMode="auto">
            <a:xfrm>
              <a:off x="4660"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3" name="Rectangle 121"/>
            <p:cNvSpPr>
              <a:spLocks noChangeArrowheads="1"/>
            </p:cNvSpPr>
            <p:nvPr/>
          </p:nvSpPr>
          <p:spPr bwMode="auto">
            <a:xfrm>
              <a:off x="4669" y="1663"/>
              <a:ext cx="107"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74" name="Line 122"/>
            <p:cNvSpPr>
              <a:spLocks noChangeShapeType="1"/>
            </p:cNvSpPr>
            <p:nvPr/>
          </p:nvSpPr>
          <p:spPr bwMode="auto">
            <a:xfrm>
              <a:off x="4669" y="1663"/>
              <a:ext cx="107"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5" name="Rectangle 123"/>
            <p:cNvSpPr>
              <a:spLocks noChangeArrowheads="1"/>
            </p:cNvSpPr>
            <p:nvPr/>
          </p:nvSpPr>
          <p:spPr bwMode="auto">
            <a:xfrm>
              <a:off x="4776"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76" name="Line 124"/>
            <p:cNvSpPr>
              <a:spLocks noChangeShapeType="1"/>
            </p:cNvSpPr>
            <p:nvPr/>
          </p:nvSpPr>
          <p:spPr bwMode="auto">
            <a:xfrm>
              <a:off x="4776"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7" name="Line 125"/>
            <p:cNvSpPr>
              <a:spLocks noChangeShapeType="1"/>
            </p:cNvSpPr>
            <p:nvPr/>
          </p:nvSpPr>
          <p:spPr bwMode="auto">
            <a:xfrm>
              <a:off x="4776"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78" name="Rectangle 126"/>
            <p:cNvSpPr>
              <a:spLocks noChangeArrowheads="1"/>
            </p:cNvSpPr>
            <p:nvPr/>
          </p:nvSpPr>
          <p:spPr bwMode="auto">
            <a:xfrm>
              <a:off x="4785" y="1663"/>
              <a:ext cx="755"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79" name="Line 127"/>
            <p:cNvSpPr>
              <a:spLocks noChangeShapeType="1"/>
            </p:cNvSpPr>
            <p:nvPr/>
          </p:nvSpPr>
          <p:spPr bwMode="auto">
            <a:xfrm>
              <a:off x="4785" y="1663"/>
              <a:ext cx="755"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80" name="Rectangle 128"/>
            <p:cNvSpPr>
              <a:spLocks noChangeArrowheads="1"/>
            </p:cNvSpPr>
            <p:nvPr/>
          </p:nvSpPr>
          <p:spPr bwMode="auto">
            <a:xfrm>
              <a:off x="5540" y="1663"/>
              <a:ext cx="9" cy="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881" name="Line 129"/>
            <p:cNvSpPr>
              <a:spLocks noChangeShapeType="1"/>
            </p:cNvSpPr>
            <p:nvPr/>
          </p:nvSpPr>
          <p:spPr bwMode="auto">
            <a:xfrm>
              <a:off x="5540" y="1663"/>
              <a:ext cx="9"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82" name="Line 130"/>
            <p:cNvSpPr>
              <a:spLocks noChangeShapeType="1"/>
            </p:cNvSpPr>
            <p:nvPr/>
          </p:nvSpPr>
          <p:spPr bwMode="auto">
            <a:xfrm>
              <a:off x="5540" y="1663"/>
              <a:ext cx="1" cy="9"/>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883" name="Rectangle 131"/>
            <p:cNvSpPr>
              <a:spLocks noChangeArrowheads="1"/>
            </p:cNvSpPr>
            <p:nvPr/>
          </p:nvSpPr>
          <p:spPr bwMode="auto">
            <a:xfrm>
              <a:off x="264" y="1943"/>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a:t>
              </a:r>
              <a:endParaRPr lang="en-US" altLang="zh-CN" sz="1800"/>
            </a:p>
          </p:txBody>
        </p:sp>
        <p:grpSp>
          <p:nvGrpSpPr>
            <p:cNvPr id="202884" name="Group 132"/>
            <p:cNvGrpSpPr>
              <a:grpSpLocks/>
            </p:cNvGrpSpPr>
            <p:nvPr/>
          </p:nvGrpSpPr>
          <p:grpSpPr bwMode="auto">
            <a:xfrm>
              <a:off x="1050" y="1834"/>
              <a:ext cx="251" cy="382"/>
              <a:chOff x="1050" y="1834"/>
              <a:chExt cx="251" cy="382"/>
            </a:xfrm>
          </p:grpSpPr>
          <p:sp>
            <p:nvSpPr>
              <p:cNvPr id="202973" name="Line 133"/>
              <p:cNvSpPr>
                <a:spLocks noChangeShapeType="1"/>
              </p:cNvSpPr>
              <p:nvPr/>
            </p:nvSpPr>
            <p:spPr bwMode="auto">
              <a:xfrm>
                <a:off x="1219" y="2025"/>
                <a:ext cx="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74" name="Rectangle 134"/>
              <p:cNvSpPr>
                <a:spLocks noChangeArrowheads="1"/>
              </p:cNvSpPr>
              <p:nvPr/>
            </p:nvSpPr>
            <p:spPr bwMode="auto">
              <a:xfrm>
                <a:off x="1222" y="2046"/>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2975" name="Rectangle 135"/>
              <p:cNvSpPr>
                <a:spLocks noChangeArrowheads="1"/>
              </p:cNvSpPr>
              <p:nvPr/>
            </p:nvSpPr>
            <p:spPr bwMode="auto">
              <a:xfrm>
                <a:off x="1222" y="1834"/>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1</a:t>
                </a:r>
                <a:endParaRPr lang="en-US" altLang="zh-CN" sz="1800"/>
              </a:p>
            </p:txBody>
          </p:sp>
          <p:sp>
            <p:nvSpPr>
              <p:cNvPr id="202976" name="Rectangle 136"/>
              <p:cNvSpPr>
                <a:spLocks noChangeArrowheads="1"/>
              </p:cNvSpPr>
              <p:nvPr/>
            </p:nvSpPr>
            <p:spPr bwMode="auto">
              <a:xfrm>
                <a:off x="1050" y="1929"/>
                <a:ext cx="1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48</a:t>
                </a:r>
                <a:endParaRPr lang="en-US" altLang="zh-CN" sz="1800"/>
              </a:p>
            </p:txBody>
          </p:sp>
        </p:grpSp>
        <p:sp>
          <p:nvSpPr>
            <p:cNvPr id="202885" name="Rectangle 137"/>
            <p:cNvSpPr>
              <a:spLocks noChangeArrowheads="1"/>
            </p:cNvSpPr>
            <p:nvPr/>
          </p:nvSpPr>
          <p:spPr bwMode="auto">
            <a:xfrm>
              <a:off x="1792" y="1943"/>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0.458</a:t>
              </a:r>
              <a:endParaRPr lang="en-US" altLang="zh-CN" sz="1800"/>
            </a:p>
          </p:txBody>
        </p:sp>
        <p:sp>
          <p:nvSpPr>
            <p:cNvPr id="202886" name="Rectangle 138"/>
            <p:cNvSpPr>
              <a:spLocks noChangeArrowheads="1"/>
            </p:cNvSpPr>
            <p:nvPr/>
          </p:nvSpPr>
          <p:spPr bwMode="auto">
            <a:xfrm>
              <a:off x="2556" y="1943"/>
              <a:ext cx="39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(6,400)</a:t>
              </a:r>
              <a:endParaRPr lang="en-US" altLang="zh-CN" sz="1800"/>
            </a:p>
          </p:txBody>
        </p:sp>
        <p:sp>
          <p:nvSpPr>
            <p:cNvPr id="202887" name="Rectangle 139"/>
            <p:cNvSpPr>
              <a:spLocks noChangeArrowheads="1"/>
            </p:cNvSpPr>
            <p:nvPr/>
          </p:nvSpPr>
          <p:spPr bwMode="auto">
            <a:xfrm>
              <a:off x="3319" y="1943"/>
              <a:ext cx="39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(308.0)</a:t>
              </a:r>
              <a:endParaRPr lang="en-US" altLang="zh-CN" sz="1800"/>
            </a:p>
          </p:txBody>
        </p:sp>
        <p:sp>
          <p:nvSpPr>
            <p:cNvPr id="202888" name="Rectangle 140"/>
            <p:cNvSpPr>
              <a:spLocks noChangeArrowheads="1"/>
            </p:cNvSpPr>
            <p:nvPr/>
          </p:nvSpPr>
          <p:spPr bwMode="auto">
            <a:xfrm>
              <a:off x="4083" y="1943"/>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2,252.3</a:t>
              </a:r>
              <a:endParaRPr lang="en-US" altLang="zh-CN" sz="1800"/>
            </a:p>
          </p:txBody>
        </p:sp>
        <p:sp>
          <p:nvSpPr>
            <p:cNvPr id="202889" name="Rectangle 141"/>
            <p:cNvSpPr>
              <a:spLocks noChangeArrowheads="1"/>
            </p:cNvSpPr>
            <p:nvPr/>
          </p:nvSpPr>
          <p:spPr bwMode="auto">
            <a:xfrm>
              <a:off x="4849" y="1943"/>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2.2</a:t>
              </a:r>
              <a:endParaRPr lang="en-US" altLang="zh-CN" sz="1800"/>
            </a:p>
          </p:txBody>
        </p:sp>
        <p:sp>
          <p:nvSpPr>
            <p:cNvPr id="202890" name="Rectangle 142"/>
            <p:cNvSpPr>
              <a:spLocks noChangeArrowheads="1"/>
            </p:cNvSpPr>
            <p:nvPr/>
          </p:nvSpPr>
          <p:spPr bwMode="auto">
            <a:xfrm>
              <a:off x="264" y="2332"/>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a:t>
              </a:r>
              <a:endParaRPr lang="en-US" altLang="zh-CN" sz="1800"/>
            </a:p>
          </p:txBody>
        </p:sp>
        <p:grpSp>
          <p:nvGrpSpPr>
            <p:cNvPr id="202891" name="Group 143"/>
            <p:cNvGrpSpPr>
              <a:grpSpLocks/>
            </p:cNvGrpSpPr>
            <p:nvPr/>
          </p:nvGrpSpPr>
          <p:grpSpPr bwMode="auto">
            <a:xfrm>
              <a:off x="1050" y="2222"/>
              <a:ext cx="255" cy="382"/>
              <a:chOff x="1050" y="2222"/>
              <a:chExt cx="255" cy="382"/>
            </a:xfrm>
          </p:grpSpPr>
          <p:sp>
            <p:nvSpPr>
              <p:cNvPr id="202969" name="Line 144"/>
              <p:cNvSpPr>
                <a:spLocks noChangeShapeType="1"/>
              </p:cNvSpPr>
              <p:nvPr/>
            </p:nvSpPr>
            <p:spPr bwMode="auto">
              <a:xfrm>
                <a:off x="1224" y="2413"/>
                <a:ext cx="8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70" name="Rectangle 145"/>
              <p:cNvSpPr>
                <a:spLocks noChangeArrowheads="1"/>
              </p:cNvSpPr>
              <p:nvPr/>
            </p:nvSpPr>
            <p:spPr bwMode="auto">
              <a:xfrm>
                <a:off x="1227" y="2434"/>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2971" name="Rectangle 146"/>
              <p:cNvSpPr>
                <a:spLocks noChangeArrowheads="1"/>
              </p:cNvSpPr>
              <p:nvPr/>
            </p:nvSpPr>
            <p:spPr bwMode="auto">
              <a:xfrm>
                <a:off x="1229" y="2222"/>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3</a:t>
                </a:r>
                <a:endParaRPr lang="en-US" altLang="zh-CN" sz="1800"/>
              </a:p>
            </p:txBody>
          </p:sp>
          <p:sp>
            <p:nvSpPr>
              <p:cNvPr id="202972" name="Rectangle 147"/>
              <p:cNvSpPr>
                <a:spLocks noChangeArrowheads="1"/>
              </p:cNvSpPr>
              <p:nvPr/>
            </p:nvSpPr>
            <p:spPr bwMode="auto">
              <a:xfrm>
                <a:off x="1050" y="2317"/>
                <a:ext cx="1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47</a:t>
                </a:r>
                <a:endParaRPr lang="en-US" altLang="zh-CN" sz="1800"/>
              </a:p>
            </p:txBody>
          </p:sp>
        </p:grpSp>
        <p:sp>
          <p:nvSpPr>
            <p:cNvPr id="202892" name="Rectangle 148"/>
            <p:cNvSpPr>
              <a:spLocks noChangeArrowheads="1"/>
            </p:cNvSpPr>
            <p:nvPr/>
          </p:nvSpPr>
          <p:spPr bwMode="auto">
            <a:xfrm>
              <a:off x="1792" y="2332"/>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0.400</a:t>
              </a:r>
              <a:endParaRPr lang="en-US" altLang="zh-CN" sz="1800"/>
            </a:p>
          </p:txBody>
        </p:sp>
        <p:sp>
          <p:nvSpPr>
            <p:cNvPr id="202893" name="Rectangle 149"/>
            <p:cNvSpPr>
              <a:spLocks noChangeArrowheads="1"/>
            </p:cNvSpPr>
            <p:nvPr/>
          </p:nvSpPr>
          <p:spPr bwMode="auto">
            <a:xfrm>
              <a:off x="2556" y="2332"/>
              <a:ext cx="39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(5,800)</a:t>
              </a:r>
              <a:endParaRPr lang="en-US" altLang="zh-CN" sz="1800"/>
            </a:p>
          </p:txBody>
        </p:sp>
        <p:sp>
          <p:nvSpPr>
            <p:cNvPr id="202894" name="Rectangle 150"/>
            <p:cNvSpPr>
              <a:spLocks noChangeArrowheads="1"/>
            </p:cNvSpPr>
            <p:nvPr/>
          </p:nvSpPr>
          <p:spPr bwMode="auto">
            <a:xfrm>
              <a:off x="3319" y="2332"/>
              <a:ext cx="39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(274.8)</a:t>
              </a:r>
              <a:endParaRPr lang="en-US" altLang="zh-CN" sz="1800"/>
            </a:p>
          </p:txBody>
        </p:sp>
        <p:sp>
          <p:nvSpPr>
            <p:cNvPr id="202895" name="Rectangle 151"/>
            <p:cNvSpPr>
              <a:spLocks noChangeArrowheads="1"/>
            </p:cNvSpPr>
            <p:nvPr/>
          </p:nvSpPr>
          <p:spPr bwMode="auto">
            <a:xfrm>
              <a:off x="4083" y="2332"/>
              <a:ext cx="3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1979.7</a:t>
              </a:r>
              <a:endParaRPr lang="en-US" altLang="zh-CN" sz="1800"/>
            </a:p>
          </p:txBody>
        </p:sp>
        <p:sp>
          <p:nvSpPr>
            <p:cNvPr id="202896" name="Rectangle 152"/>
            <p:cNvSpPr>
              <a:spLocks noChangeArrowheads="1"/>
            </p:cNvSpPr>
            <p:nvPr/>
          </p:nvSpPr>
          <p:spPr bwMode="auto">
            <a:xfrm>
              <a:off x="4849" y="2332"/>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1.9</a:t>
              </a:r>
              <a:endParaRPr lang="en-US" altLang="zh-CN" sz="1800"/>
            </a:p>
          </p:txBody>
        </p:sp>
        <p:sp>
          <p:nvSpPr>
            <p:cNvPr id="202897" name="Rectangle 153"/>
            <p:cNvSpPr>
              <a:spLocks noChangeArrowheads="1"/>
            </p:cNvSpPr>
            <p:nvPr/>
          </p:nvSpPr>
          <p:spPr bwMode="auto">
            <a:xfrm>
              <a:off x="264" y="2720"/>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a:t>
              </a:r>
              <a:endParaRPr lang="en-US" altLang="zh-CN" sz="1800"/>
            </a:p>
          </p:txBody>
        </p:sp>
        <p:grpSp>
          <p:nvGrpSpPr>
            <p:cNvPr id="202898" name="Group 154"/>
            <p:cNvGrpSpPr>
              <a:grpSpLocks/>
            </p:cNvGrpSpPr>
            <p:nvPr/>
          </p:nvGrpSpPr>
          <p:grpSpPr bwMode="auto">
            <a:xfrm>
              <a:off x="1045" y="2610"/>
              <a:ext cx="262" cy="382"/>
              <a:chOff x="1045" y="2610"/>
              <a:chExt cx="262" cy="382"/>
            </a:xfrm>
          </p:grpSpPr>
          <p:sp>
            <p:nvSpPr>
              <p:cNvPr id="202965" name="Line 155"/>
              <p:cNvSpPr>
                <a:spLocks noChangeShapeType="1"/>
              </p:cNvSpPr>
              <p:nvPr/>
            </p:nvSpPr>
            <p:spPr bwMode="auto">
              <a:xfrm>
                <a:off x="1217" y="2801"/>
                <a:ext cx="9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66" name="Rectangle 156"/>
              <p:cNvSpPr>
                <a:spLocks noChangeArrowheads="1"/>
              </p:cNvSpPr>
              <p:nvPr/>
            </p:nvSpPr>
            <p:spPr bwMode="auto">
              <a:xfrm>
                <a:off x="1227" y="2822"/>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4</a:t>
                </a:r>
                <a:endParaRPr lang="en-US" altLang="zh-CN" sz="1800"/>
              </a:p>
            </p:txBody>
          </p:sp>
          <p:sp>
            <p:nvSpPr>
              <p:cNvPr id="202967" name="Rectangle 157"/>
              <p:cNvSpPr>
                <a:spLocks noChangeArrowheads="1"/>
              </p:cNvSpPr>
              <p:nvPr/>
            </p:nvSpPr>
            <p:spPr bwMode="auto">
              <a:xfrm>
                <a:off x="1225" y="2610"/>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1</a:t>
                </a:r>
                <a:endParaRPr lang="en-US" altLang="zh-CN" sz="1800"/>
              </a:p>
            </p:txBody>
          </p:sp>
          <p:sp>
            <p:nvSpPr>
              <p:cNvPr id="202968" name="Rectangle 158"/>
              <p:cNvSpPr>
                <a:spLocks noChangeArrowheads="1"/>
              </p:cNvSpPr>
              <p:nvPr/>
            </p:nvSpPr>
            <p:spPr bwMode="auto">
              <a:xfrm>
                <a:off x="1045" y="2705"/>
                <a:ext cx="1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50</a:t>
                </a:r>
                <a:endParaRPr lang="en-US" altLang="zh-CN" sz="1800"/>
              </a:p>
            </p:txBody>
          </p:sp>
        </p:grpSp>
        <p:sp>
          <p:nvSpPr>
            <p:cNvPr id="202899" name="Rectangle 159"/>
            <p:cNvSpPr>
              <a:spLocks noChangeArrowheads="1"/>
            </p:cNvSpPr>
            <p:nvPr/>
          </p:nvSpPr>
          <p:spPr bwMode="auto">
            <a:xfrm>
              <a:off x="1792" y="2720"/>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0.596</a:t>
              </a:r>
              <a:endParaRPr lang="en-US" altLang="zh-CN" sz="1800"/>
            </a:p>
          </p:txBody>
        </p:sp>
        <p:sp>
          <p:nvSpPr>
            <p:cNvPr id="202900" name="Rectangle 160"/>
            <p:cNvSpPr>
              <a:spLocks noChangeArrowheads="1"/>
            </p:cNvSpPr>
            <p:nvPr/>
          </p:nvSpPr>
          <p:spPr bwMode="auto">
            <a:xfrm>
              <a:off x="2556" y="2720"/>
              <a:ext cx="3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19,600</a:t>
              </a:r>
              <a:endParaRPr lang="en-US" altLang="zh-CN" sz="1800"/>
            </a:p>
          </p:txBody>
        </p:sp>
        <p:sp>
          <p:nvSpPr>
            <p:cNvPr id="202901" name="Rectangle 161"/>
            <p:cNvSpPr>
              <a:spLocks noChangeArrowheads="1"/>
            </p:cNvSpPr>
            <p:nvPr/>
          </p:nvSpPr>
          <p:spPr bwMode="auto">
            <a:xfrm>
              <a:off x="3319" y="2720"/>
              <a:ext cx="30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984.9</a:t>
              </a:r>
              <a:endParaRPr lang="en-US" altLang="zh-CN" sz="1800"/>
            </a:p>
          </p:txBody>
        </p:sp>
        <p:sp>
          <p:nvSpPr>
            <p:cNvPr id="202902" name="Rectangle 162"/>
            <p:cNvSpPr>
              <a:spLocks noChangeArrowheads="1"/>
            </p:cNvSpPr>
            <p:nvPr/>
          </p:nvSpPr>
          <p:spPr bwMode="auto">
            <a:xfrm>
              <a:off x="4083" y="2720"/>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2,966.5</a:t>
              </a:r>
              <a:endParaRPr lang="en-US" altLang="zh-CN" sz="1800"/>
            </a:p>
          </p:txBody>
        </p:sp>
        <p:sp>
          <p:nvSpPr>
            <p:cNvPr id="202903" name="Rectangle 163"/>
            <p:cNvSpPr>
              <a:spLocks noChangeArrowheads="1"/>
            </p:cNvSpPr>
            <p:nvPr/>
          </p:nvSpPr>
          <p:spPr bwMode="auto">
            <a:xfrm>
              <a:off x="4849" y="2720"/>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2.9</a:t>
              </a:r>
              <a:endParaRPr lang="en-US" altLang="zh-CN" sz="1800"/>
            </a:p>
          </p:txBody>
        </p:sp>
        <p:sp>
          <p:nvSpPr>
            <p:cNvPr id="202904" name="Rectangle 164"/>
            <p:cNvSpPr>
              <a:spLocks noChangeArrowheads="1"/>
            </p:cNvSpPr>
            <p:nvPr/>
          </p:nvSpPr>
          <p:spPr bwMode="auto">
            <a:xfrm>
              <a:off x="264" y="3110"/>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a:t>
              </a:r>
              <a:endParaRPr lang="en-US" altLang="zh-CN" sz="1800"/>
            </a:p>
          </p:txBody>
        </p:sp>
        <p:grpSp>
          <p:nvGrpSpPr>
            <p:cNvPr id="202905" name="Group 165"/>
            <p:cNvGrpSpPr>
              <a:grpSpLocks/>
            </p:cNvGrpSpPr>
            <p:nvPr/>
          </p:nvGrpSpPr>
          <p:grpSpPr bwMode="auto">
            <a:xfrm>
              <a:off x="1045" y="3000"/>
              <a:ext cx="251" cy="381"/>
              <a:chOff x="1045" y="3000"/>
              <a:chExt cx="251" cy="381"/>
            </a:xfrm>
          </p:grpSpPr>
          <p:sp>
            <p:nvSpPr>
              <p:cNvPr id="202961" name="Line 166"/>
              <p:cNvSpPr>
                <a:spLocks noChangeShapeType="1"/>
              </p:cNvSpPr>
              <p:nvPr/>
            </p:nvSpPr>
            <p:spPr bwMode="auto">
              <a:xfrm>
                <a:off x="1205" y="3191"/>
                <a:ext cx="9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62" name="Rectangle 167"/>
              <p:cNvSpPr>
                <a:spLocks noChangeArrowheads="1"/>
              </p:cNvSpPr>
              <p:nvPr/>
            </p:nvSpPr>
            <p:spPr bwMode="auto">
              <a:xfrm>
                <a:off x="1215" y="3211"/>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4</a:t>
                </a:r>
                <a:endParaRPr lang="en-US" altLang="zh-CN" sz="1800"/>
              </a:p>
            </p:txBody>
          </p:sp>
          <p:sp>
            <p:nvSpPr>
              <p:cNvPr id="202963" name="Rectangle 168"/>
              <p:cNvSpPr>
                <a:spLocks noChangeArrowheads="1"/>
              </p:cNvSpPr>
              <p:nvPr/>
            </p:nvSpPr>
            <p:spPr bwMode="auto">
              <a:xfrm>
                <a:off x="1215" y="3000"/>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3</a:t>
                </a:r>
                <a:endParaRPr lang="en-US" altLang="zh-CN" sz="1800"/>
              </a:p>
            </p:txBody>
          </p:sp>
          <p:sp>
            <p:nvSpPr>
              <p:cNvPr id="202964" name="Rectangle 169"/>
              <p:cNvSpPr>
                <a:spLocks noChangeArrowheads="1"/>
              </p:cNvSpPr>
              <p:nvPr/>
            </p:nvSpPr>
            <p:spPr bwMode="auto">
              <a:xfrm>
                <a:off x="1045" y="3094"/>
                <a:ext cx="1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51</a:t>
                </a:r>
                <a:endParaRPr lang="en-US" altLang="zh-CN" sz="1800"/>
              </a:p>
            </p:txBody>
          </p:sp>
        </p:grpSp>
        <p:sp>
          <p:nvSpPr>
            <p:cNvPr id="202906" name="Rectangle 170"/>
            <p:cNvSpPr>
              <a:spLocks noChangeArrowheads="1"/>
            </p:cNvSpPr>
            <p:nvPr/>
          </p:nvSpPr>
          <p:spPr bwMode="auto">
            <a:xfrm>
              <a:off x="1792" y="3110"/>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0.693</a:t>
              </a:r>
              <a:endParaRPr lang="en-US" altLang="zh-CN" sz="1800"/>
            </a:p>
          </p:txBody>
        </p:sp>
        <p:sp>
          <p:nvSpPr>
            <p:cNvPr id="202907" name="Rectangle 171"/>
            <p:cNvSpPr>
              <a:spLocks noChangeArrowheads="1"/>
            </p:cNvSpPr>
            <p:nvPr/>
          </p:nvSpPr>
          <p:spPr bwMode="auto">
            <a:xfrm>
              <a:off x="2556" y="3110"/>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9,700</a:t>
              </a:r>
              <a:endParaRPr lang="en-US" altLang="zh-CN" sz="1800"/>
            </a:p>
          </p:txBody>
        </p:sp>
        <p:sp>
          <p:nvSpPr>
            <p:cNvPr id="202908" name="Rectangle 172"/>
            <p:cNvSpPr>
              <a:spLocks noChangeArrowheads="1"/>
            </p:cNvSpPr>
            <p:nvPr/>
          </p:nvSpPr>
          <p:spPr bwMode="auto">
            <a:xfrm>
              <a:off x="3319" y="3110"/>
              <a:ext cx="30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502.0</a:t>
              </a:r>
              <a:endParaRPr lang="en-US" altLang="zh-CN" sz="1800"/>
            </a:p>
          </p:txBody>
        </p:sp>
        <p:sp>
          <p:nvSpPr>
            <p:cNvPr id="202909" name="Rectangle 173"/>
            <p:cNvSpPr>
              <a:spLocks noChangeArrowheads="1"/>
            </p:cNvSpPr>
            <p:nvPr/>
          </p:nvSpPr>
          <p:spPr bwMode="auto">
            <a:xfrm>
              <a:off x="4083" y="3110"/>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3,471.3</a:t>
              </a:r>
              <a:endParaRPr lang="en-US" altLang="zh-CN" sz="1800"/>
            </a:p>
          </p:txBody>
        </p:sp>
        <p:sp>
          <p:nvSpPr>
            <p:cNvPr id="202910" name="Rectangle 174"/>
            <p:cNvSpPr>
              <a:spLocks noChangeArrowheads="1"/>
            </p:cNvSpPr>
            <p:nvPr/>
          </p:nvSpPr>
          <p:spPr bwMode="auto">
            <a:xfrm>
              <a:off x="4849" y="3110"/>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3.3</a:t>
              </a:r>
              <a:endParaRPr lang="en-US" altLang="zh-CN" sz="1800"/>
            </a:p>
          </p:txBody>
        </p:sp>
        <p:sp>
          <p:nvSpPr>
            <p:cNvPr id="202911" name="Rectangle 175"/>
            <p:cNvSpPr>
              <a:spLocks noChangeArrowheads="1"/>
            </p:cNvSpPr>
            <p:nvPr/>
          </p:nvSpPr>
          <p:spPr bwMode="auto">
            <a:xfrm>
              <a:off x="264" y="3499"/>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a:t>
              </a:r>
              <a:endParaRPr lang="en-US" altLang="zh-CN" sz="1800"/>
            </a:p>
          </p:txBody>
        </p:sp>
        <p:grpSp>
          <p:nvGrpSpPr>
            <p:cNvPr id="202912" name="Group 176"/>
            <p:cNvGrpSpPr>
              <a:grpSpLocks/>
            </p:cNvGrpSpPr>
            <p:nvPr/>
          </p:nvGrpSpPr>
          <p:grpSpPr bwMode="auto">
            <a:xfrm>
              <a:off x="1045" y="3388"/>
              <a:ext cx="249" cy="381"/>
              <a:chOff x="1045" y="3388"/>
              <a:chExt cx="249" cy="381"/>
            </a:xfrm>
          </p:grpSpPr>
          <p:sp>
            <p:nvSpPr>
              <p:cNvPr id="202957" name="Line 177"/>
              <p:cNvSpPr>
                <a:spLocks noChangeShapeType="1"/>
              </p:cNvSpPr>
              <p:nvPr/>
            </p:nvSpPr>
            <p:spPr bwMode="auto">
              <a:xfrm>
                <a:off x="1212" y="3579"/>
                <a:ext cx="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58" name="Rectangle 178"/>
              <p:cNvSpPr>
                <a:spLocks noChangeArrowheads="1"/>
              </p:cNvSpPr>
              <p:nvPr/>
            </p:nvSpPr>
            <p:spPr bwMode="auto">
              <a:xfrm>
                <a:off x="1215" y="3599"/>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2959" name="Rectangle 179"/>
              <p:cNvSpPr>
                <a:spLocks noChangeArrowheads="1"/>
              </p:cNvSpPr>
              <p:nvPr/>
            </p:nvSpPr>
            <p:spPr bwMode="auto">
              <a:xfrm>
                <a:off x="1215" y="3388"/>
                <a:ext cx="7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1</a:t>
                </a:r>
                <a:endParaRPr lang="en-US" altLang="zh-CN" sz="1800"/>
              </a:p>
            </p:txBody>
          </p:sp>
          <p:sp>
            <p:nvSpPr>
              <p:cNvPr id="202960" name="Rectangle 180"/>
              <p:cNvSpPr>
                <a:spLocks noChangeArrowheads="1"/>
              </p:cNvSpPr>
              <p:nvPr/>
            </p:nvSpPr>
            <p:spPr bwMode="auto">
              <a:xfrm>
                <a:off x="1045" y="3482"/>
                <a:ext cx="1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53</a:t>
                </a:r>
                <a:endParaRPr lang="en-US" altLang="zh-CN" sz="1800"/>
              </a:p>
            </p:txBody>
          </p:sp>
        </p:grpSp>
        <p:sp>
          <p:nvSpPr>
            <p:cNvPr id="202913" name="Rectangle 181"/>
            <p:cNvSpPr>
              <a:spLocks noChangeArrowheads="1"/>
            </p:cNvSpPr>
            <p:nvPr/>
          </p:nvSpPr>
          <p:spPr bwMode="auto">
            <a:xfrm>
              <a:off x="1792" y="3499"/>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0.774</a:t>
              </a:r>
              <a:endParaRPr lang="en-US" altLang="zh-CN" sz="1800"/>
            </a:p>
          </p:txBody>
        </p:sp>
        <p:sp>
          <p:nvSpPr>
            <p:cNvPr id="202914" name="Rectangle 182"/>
            <p:cNvSpPr>
              <a:spLocks noChangeArrowheads="1"/>
            </p:cNvSpPr>
            <p:nvPr/>
          </p:nvSpPr>
          <p:spPr bwMode="auto">
            <a:xfrm>
              <a:off x="2556" y="3499"/>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8,100</a:t>
              </a:r>
              <a:endParaRPr lang="en-US" altLang="zh-CN" sz="1800"/>
            </a:p>
          </p:txBody>
        </p:sp>
        <p:sp>
          <p:nvSpPr>
            <p:cNvPr id="202915" name="Rectangle 183"/>
            <p:cNvSpPr>
              <a:spLocks noChangeArrowheads="1"/>
            </p:cNvSpPr>
            <p:nvPr/>
          </p:nvSpPr>
          <p:spPr bwMode="auto">
            <a:xfrm>
              <a:off x="3319" y="3499"/>
              <a:ext cx="30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430.3</a:t>
              </a:r>
              <a:endParaRPr lang="en-US" altLang="zh-CN" sz="1800"/>
            </a:p>
          </p:txBody>
        </p:sp>
        <p:sp>
          <p:nvSpPr>
            <p:cNvPr id="202916" name="Rectangle 184"/>
            <p:cNvSpPr>
              <a:spLocks noChangeArrowheads="1"/>
            </p:cNvSpPr>
            <p:nvPr/>
          </p:nvSpPr>
          <p:spPr bwMode="auto">
            <a:xfrm>
              <a:off x="4083" y="3499"/>
              <a:ext cx="36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3904.9</a:t>
              </a:r>
              <a:endParaRPr lang="en-US" altLang="zh-CN" sz="1800"/>
            </a:p>
          </p:txBody>
        </p:sp>
        <p:sp>
          <p:nvSpPr>
            <p:cNvPr id="202917" name="Rectangle 185"/>
            <p:cNvSpPr>
              <a:spLocks noChangeArrowheads="1"/>
            </p:cNvSpPr>
            <p:nvPr/>
          </p:nvSpPr>
          <p:spPr bwMode="auto">
            <a:xfrm>
              <a:off x="4849" y="3499"/>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3.8</a:t>
              </a:r>
              <a:endParaRPr lang="en-US" altLang="zh-CN" sz="1800"/>
            </a:p>
          </p:txBody>
        </p:sp>
        <p:sp>
          <p:nvSpPr>
            <p:cNvPr id="202918" name="Rectangle 186"/>
            <p:cNvSpPr>
              <a:spLocks noChangeArrowheads="1"/>
            </p:cNvSpPr>
            <p:nvPr/>
          </p:nvSpPr>
          <p:spPr bwMode="auto">
            <a:xfrm>
              <a:off x="264" y="3770"/>
              <a:ext cx="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6</a:t>
              </a:r>
              <a:endParaRPr lang="en-US" altLang="zh-CN" sz="1800"/>
            </a:p>
          </p:txBody>
        </p:sp>
        <p:sp>
          <p:nvSpPr>
            <p:cNvPr id="202919" name="Rectangle 187"/>
            <p:cNvSpPr>
              <a:spLocks noChangeArrowheads="1"/>
            </p:cNvSpPr>
            <p:nvPr/>
          </p:nvSpPr>
          <p:spPr bwMode="auto">
            <a:xfrm>
              <a:off x="1028" y="3770"/>
              <a:ext cx="13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53</a:t>
              </a:r>
              <a:endParaRPr lang="en-US" altLang="zh-CN" sz="1800"/>
            </a:p>
          </p:txBody>
        </p:sp>
        <p:sp>
          <p:nvSpPr>
            <p:cNvPr id="202920" name="Rectangle 188"/>
            <p:cNvSpPr>
              <a:spLocks noChangeArrowheads="1"/>
            </p:cNvSpPr>
            <p:nvPr/>
          </p:nvSpPr>
          <p:spPr bwMode="auto">
            <a:xfrm>
              <a:off x="1792" y="3770"/>
              <a:ext cx="3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0.771</a:t>
              </a:r>
              <a:endParaRPr lang="en-US" altLang="zh-CN" sz="1800"/>
            </a:p>
          </p:txBody>
        </p:sp>
        <p:sp>
          <p:nvSpPr>
            <p:cNvPr id="202921" name="Rectangle 189"/>
            <p:cNvSpPr>
              <a:spLocks noChangeArrowheads="1"/>
            </p:cNvSpPr>
            <p:nvPr/>
          </p:nvSpPr>
          <p:spPr bwMode="auto">
            <a:xfrm>
              <a:off x="2556" y="3770"/>
              <a:ext cx="29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(300)</a:t>
              </a:r>
              <a:endParaRPr lang="en-US" altLang="zh-CN" sz="1800"/>
            </a:p>
          </p:txBody>
        </p:sp>
        <p:sp>
          <p:nvSpPr>
            <p:cNvPr id="202922" name="Rectangle 190"/>
            <p:cNvSpPr>
              <a:spLocks noChangeArrowheads="1"/>
            </p:cNvSpPr>
            <p:nvPr/>
          </p:nvSpPr>
          <p:spPr bwMode="auto">
            <a:xfrm>
              <a:off x="3319" y="3770"/>
              <a:ext cx="323"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(15.9)</a:t>
              </a:r>
              <a:endParaRPr lang="en-US" altLang="zh-CN" sz="1800"/>
            </a:p>
          </p:txBody>
        </p:sp>
        <p:sp>
          <p:nvSpPr>
            <p:cNvPr id="202923" name="Rectangle 191"/>
            <p:cNvSpPr>
              <a:spLocks noChangeArrowheads="1"/>
            </p:cNvSpPr>
            <p:nvPr/>
          </p:nvSpPr>
          <p:spPr bwMode="auto">
            <a:xfrm>
              <a:off x="4083" y="3770"/>
              <a:ext cx="4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3,892.8</a:t>
              </a:r>
              <a:endParaRPr lang="en-US" altLang="zh-CN" sz="1800"/>
            </a:p>
          </p:txBody>
        </p:sp>
        <p:sp>
          <p:nvSpPr>
            <p:cNvPr id="202924" name="Rectangle 192"/>
            <p:cNvSpPr>
              <a:spLocks noChangeArrowheads="1"/>
            </p:cNvSpPr>
            <p:nvPr/>
          </p:nvSpPr>
          <p:spPr bwMode="auto">
            <a:xfrm>
              <a:off x="4849" y="3770"/>
              <a:ext cx="1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3.7</a:t>
              </a:r>
              <a:endParaRPr lang="en-US" altLang="zh-CN" sz="1800"/>
            </a:p>
          </p:txBody>
        </p:sp>
        <p:sp>
          <p:nvSpPr>
            <p:cNvPr id="202925" name="Rectangle 193"/>
            <p:cNvSpPr>
              <a:spLocks noChangeArrowheads="1"/>
            </p:cNvSpPr>
            <p:nvPr/>
          </p:nvSpPr>
          <p:spPr bwMode="auto">
            <a:xfrm>
              <a:off x="192" y="3920"/>
              <a:ext cx="764"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26" name="Line 194"/>
            <p:cNvSpPr>
              <a:spLocks noChangeShapeType="1"/>
            </p:cNvSpPr>
            <p:nvPr/>
          </p:nvSpPr>
          <p:spPr bwMode="auto">
            <a:xfrm>
              <a:off x="192" y="3920"/>
              <a:ext cx="764"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27" name="Rectangle 195"/>
            <p:cNvSpPr>
              <a:spLocks noChangeArrowheads="1"/>
            </p:cNvSpPr>
            <p:nvPr/>
          </p:nvSpPr>
          <p:spPr bwMode="auto">
            <a:xfrm>
              <a:off x="956"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28" name="Line 196"/>
            <p:cNvSpPr>
              <a:spLocks noChangeShapeType="1"/>
            </p:cNvSpPr>
            <p:nvPr/>
          </p:nvSpPr>
          <p:spPr bwMode="auto">
            <a:xfrm>
              <a:off x="956"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29" name="Line 197"/>
            <p:cNvSpPr>
              <a:spLocks noChangeShapeType="1"/>
            </p:cNvSpPr>
            <p:nvPr/>
          </p:nvSpPr>
          <p:spPr bwMode="auto">
            <a:xfrm>
              <a:off x="956"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0" name="Rectangle 198"/>
            <p:cNvSpPr>
              <a:spLocks noChangeArrowheads="1"/>
            </p:cNvSpPr>
            <p:nvPr/>
          </p:nvSpPr>
          <p:spPr bwMode="auto">
            <a:xfrm>
              <a:off x="974" y="3920"/>
              <a:ext cx="746"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31" name="Line 199"/>
            <p:cNvSpPr>
              <a:spLocks noChangeShapeType="1"/>
            </p:cNvSpPr>
            <p:nvPr/>
          </p:nvSpPr>
          <p:spPr bwMode="auto">
            <a:xfrm>
              <a:off x="974" y="3920"/>
              <a:ext cx="746"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2" name="Rectangle 200"/>
            <p:cNvSpPr>
              <a:spLocks noChangeArrowheads="1"/>
            </p:cNvSpPr>
            <p:nvPr/>
          </p:nvSpPr>
          <p:spPr bwMode="auto">
            <a:xfrm>
              <a:off x="1720"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33" name="Line 201"/>
            <p:cNvSpPr>
              <a:spLocks noChangeShapeType="1"/>
            </p:cNvSpPr>
            <p:nvPr/>
          </p:nvSpPr>
          <p:spPr bwMode="auto">
            <a:xfrm>
              <a:off x="1720"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4" name="Line 202"/>
            <p:cNvSpPr>
              <a:spLocks noChangeShapeType="1"/>
            </p:cNvSpPr>
            <p:nvPr/>
          </p:nvSpPr>
          <p:spPr bwMode="auto">
            <a:xfrm>
              <a:off x="1720"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5" name="Rectangle 203"/>
            <p:cNvSpPr>
              <a:spLocks noChangeArrowheads="1"/>
            </p:cNvSpPr>
            <p:nvPr/>
          </p:nvSpPr>
          <p:spPr bwMode="auto">
            <a:xfrm>
              <a:off x="1738" y="3920"/>
              <a:ext cx="745"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36" name="Line 204"/>
            <p:cNvSpPr>
              <a:spLocks noChangeShapeType="1"/>
            </p:cNvSpPr>
            <p:nvPr/>
          </p:nvSpPr>
          <p:spPr bwMode="auto">
            <a:xfrm>
              <a:off x="1738" y="3920"/>
              <a:ext cx="745"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7" name="Rectangle 205"/>
            <p:cNvSpPr>
              <a:spLocks noChangeArrowheads="1"/>
            </p:cNvSpPr>
            <p:nvPr/>
          </p:nvSpPr>
          <p:spPr bwMode="auto">
            <a:xfrm>
              <a:off x="2483"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38" name="Line 206"/>
            <p:cNvSpPr>
              <a:spLocks noChangeShapeType="1"/>
            </p:cNvSpPr>
            <p:nvPr/>
          </p:nvSpPr>
          <p:spPr bwMode="auto">
            <a:xfrm>
              <a:off x="2483"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39" name="Line 207"/>
            <p:cNvSpPr>
              <a:spLocks noChangeShapeType="1"/>
            </p:cNvSpPr>
            <p:nvPr/>
          </p:nvSpPr>
          <p:spPr bwMode="auto">
            <a:xfrm>
              <a:off x="2483"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0" name="Rectangle 208"/>
            <p:cNvSpPr>
              <a:spLocks noChangeArrowheads="1"/>
            </p:cNvSpPr>
            <p:nvPr/>
          </p:nvSpPr>
          <p:spPr bwMode="auto">
            <a:xfrm>
              <a:off x="2501" y="3920"/>
              <a:ext cx="746"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41" name="Line 209"/>
            <p:cNvSpPr>
              <a:spLocks noChangeShapeType="1"/>
            </p:cNvSpPr>
            <p:nvPr/>
          </p:nvSpPr>
          <p:spPr bwMode="auto">
            <a:xfrm>
              <a:off x="2501" y="3920"/>
              <a:ext cx="746"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2" name="Rectangle 210"/>
            <p:cNvSpPr>
              <a:spLocks noChangeArrowheads="1"/>
            </p:cNvSpPr>
            <p:nvPr/>
          </p:nvSpPr>
          <p:spPr bwMode="auto">
            <a:xfrm>
              <a:off x="3247"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43" name="Line 211"/>
            <p:cNvSpPr>
              <a:spLocks noChangeShapeType="1"/>
            </p:cNvSpPr>
            <p:nvPr/>
          </p:nvSpPr>
          <p:spPr bwMode="auto">
            <a:xfrm>
              <a:off x="3247"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4" name="Line 212"/>
            <p:cNvSpPr>
              <a:spLocks noChangeShapeType="1"/>
            </p:cNvSpPr>
            <p:nvPr/>
          </p:nvSpPr>
          <p:spPr bwMode="auto">
            <a:xfrm>
              <a:off x="3247"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5" name="Rectangle 213"/>
            <p:cNvSpPr>
              <a:spLocks noChangeArrowheads="1"/>
            </p:cNvSpPr>
            <p:nvPr/>
          </p:nvSpPr>
          <p:spPr bwMode="auto">
            <a:xfrm>
              <a:off x="3265" y="3920"/>
              <a:ext cx="746"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46" name="Line 214"/>
            <p:cNvSpPr>
              <a:spLocks noChangeShapeType="1"/>
            </p:cNvSpPr>
            <p:nvPr/>
          </p:nvSpPr>
          <p:spPr bwMode="auto">
            <a:xfrm>
              <a:off x="3265" y="3920"/>
              <a:ext cx="746"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7" name="Rectangle 215"/>
            <p:cNvSpPr>
              <a:spLocks noChangeArrowheads="1"/>
            </p:cNvSpPr>
            <p:nvPr/>
          </p:nvSpPr>
          <p:spPr bwMode="auto">
            <a:xfrm>
              <a:off x="4011"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48" name="Line 216"/>
            <p:cNvSpPr>
              <a:spLocks noChangeShapeType="1"/>
            </p:cNvSpPr>
            <p:nvPr/>
          </p:nvSpPr>
          <p:spPr bwMode="auto">
            <a:xfrm>
              <a:off x="4011"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49" name="Line 217"/>
            <p:cNvSpPr>
              <a:spLocks noChangeShapeType="1"/>
            </p:cNvSpPr>
            <p:nvPr/>
          </p:nvSpPr>
          <p:spPr bwMode="auto">
            <a:xfrm>
              <a:off x="4011"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50" name="Rectangle 218"/>
            <p:cNvSpPr>
              <a:spLocks noChangeArrowheads="1"/>
            </p:cNvSpPr>
            <p:nvPr/>
          </p:nvSpPr>
          <p:spPr bwMode="auto">
            <a:xfrm>
              <a:off x="4029" y="3920"/>
              <a:ext cx="747"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51" name="Line 219"/>
            <p:cNvSpPr>
              <a:spLocks noChangeShapeType="1"/>
            </p:cNvSpPr>
            <p:nvPr/>
          </p:nvSpPr>
          <p:spPr bwMode="auto">
            <a:xfrm>
              <a:off x="4029" y="3920"/>
              <a:ext cx="747"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52" name="Rectangle 220"/>
            <p:cNvSpPr>
              <a:spLocks noChangeArrowheads="1"/>
            </p:cNvSpPr>
            <p:nvPr/>
          </p:nvSpPr>
          <p:spPr bwMode="auto">
            <a:xfrm>
              <a:off x="4776" y="3920"/>
              <a:ext cx="18"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53" name="Line 221"/>
            <p:cNvSpPr>
              <a:spLocks noChangeShapeType="1"/>
            </p:cNvSpPr>
            <p:nvPr/>
          </p:nvSpPr>
          <p:spPr bwMode="auto">
            <a:xfrm>
              <a:off x="4776" y="3920"/>
              <a:ext cx="18"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54" name="Line 222"/>
            <p:cNvSpPr>
              <a:spLocks noChangeShapeType="1"/>
            </p:cNvSpPr>
            <p:nvPr/>
          </p:nvSpPr>
          <p:spPr bwMode="auto">
            <a:xfrm>
              <a:off x="4776" y="3920"/>
              <a:ext cx="1" cy="1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955" name="Rectangle 223"/>
            <p:cNvSpPr>
              <a:spLocks noChangeArrowheads="1"/>
            </p:cNvSpPr>
            <p:nvPr/>
          </p:nvSpPr>
          <p:spPr bwMode="auto">
            <a:xfrm>
              <a:off x="4794" y="3920"/>
              <a:ext cx="746" cy="1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2956" name="Line 224"/>
            <p:cNvSpPr>
              <a:spLocks noChangeShapeType="1"/>
            </p:cNvSpPr>
            <p:nvPr/>
          </p:nvSpPr>
          <p:spPr bwMode="auto">
            <a:xfrm>
              <a:off x="4794" y="3920"/>
              <a:ext cx="746" cy="1"/>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4"/>
          <p:cNvSpPr>
            <a:spLocks noChangeArrowheads="1"/>
          </p:cNvSpPr>
          <p:nvPr/>
        </p:nvSpPr>
        <p:spPr bwMode="auto">
          <a:xfrm>
            <a:off x="363538" y="595313"/>
            <a:ext cx="100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1800"/>
          </a:p>
        </p:txBody>
      </p:sp>
      <p:sp>
        <p:nvSpPr>
          <p:cNvPr id="203779" name="Line 6"/>
          <p:cNvSpPr>
            <a:spLocks noChangeShapeType="1"/>
          </p:cNvSpPr>
          <p:nvPr/>
        </p:nvSpPr>
        <p:spPr bwMode="auto">
          <a:xfrm>
            <a:off x="1871663" y="620713"/>
            <a:ext cx="141287"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80" name="Rectangle 7"/>
          <p:cNvSpPr>
            <a:spLocks noChangeArrowheads="1"/>
          </p:cNvSpPr>
          <p:nvPr/>
        </p:nvSpPr>
        <p:spPr bwMode="auto">
          <a:xfrm>
            <a:off x="1882775" y="650875"/>
            <a:ext cx="1158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781" name="Rectangle 8"/>
          <p:cNvSpPr>
            <a:spLocks noChangeArrowheads="1"/>
          </p:cNvSpPr>
          <p:nvPr/>
        </p:nvSpPr>
        <p:spPr bwMode="auto">
          <a:xfrm>
            <a:off x="1908175" y="333375"/>
            <a:ext cx="1158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7</a:t>
            </a:r>
            <a:endParaRPr lang="en-US" altLang="zh-CN" sz="1800"/>
          </a:p>
        </p:txBody>
      </p:sp>
      <p:sp>
        <p:nvSpPr>
          <p:cNvPr id="203782" name="Rectangle 9"/>
          <p:cNvSpPr>
            <a:spLocks noChangeArrowheads="1"/>
          </p:cNvSpPr>
          <p:nvPr/>
        </p:nvSpPr>
        <p:spPr bwMode="auto">
          <a:xfrm>
            <a:off x="1619250" y="512763"/>
            <a:ext cx="228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51</a:t>
            </a:r>
            <a:endParaRPr lang="en-US" altLang="zh-CN" sz="1800"/>
          </a:p>
        </p:txBody>
      </p:sp>
      <p:sp>
        <p:nvSpPr>
          <p:cNvPr id="203783" name="Rectangle 10"/>
          <p:cNvSpPr>
            <a:spLocks noChangeArrowheads="1"/>
          </p:cNvSpPr>
          <p:nvPr/>
        </p:nvSpPr>
        <p:spPr bwMode="auto">
          <a:xfrm>
            <a:off x="2754313" y="595313"/>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0.706</a:t>
            </a:r>
            <a:endParaRPr lang="en-US" altLang="zh-CN" sz="1800"/>
          </a:p>
        </p:txBody>
      </p:sp>
      <p:sp>
        <p:nvSpPr>
          <p:cNvPr id="203784" name="Rectangle 11"/>
          <p:cNvSpPr>
            <a:spLocks noChangeArrowheads="1"/>
          </p:cNvSpPr>
          <p:nvPr/>
        </p:nvSpPr>
        <p:spPr bwMode="auto">
          <a:xfrm>
            <a:off x="3949700" y="595313"/>
            <a:ext cx="593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(6,500)</a:t>
            </a:r>
            <a:endParaRPr lang="en-US" altLang="zh-CN" sz="1800"/>
          </a:p>
        </p:txBody>
      </p:sp>
      <p:sp>
        <p:nvSpPr>
          <p:cNvPr id="203785" name="Rectangle 12"/>
          <p:cNvSpPr>
            <a:spLocks noChangeArrowheads="1"/>
          </p:cNvSpPr>
          <p:nvPr/>
        </p:nvSpPr>
        <p:spPr bwMode="auto">
          <a:xfrm>
            <a:off x="5145088" y="595313"/>
            <a:ext cx="593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(337.2)</a:t>
            </a:r>
            <a:endParaRPr lang="en-US" altLang="zh-CN" sz="1800"/>
          </a:p>
        </p:txBody>
      </p:sp>
      <p:sp>
        <p:nvSpPr>
          <p:cNvPr id="203786" name="Rectangle 13"/>
          <p:cNvSpPr>
            <a:spLocks noChangeArrowheads="1"/>
          </p:cNvSpPr>
          <p:nvPr/>
        </p:nvSpPr>
        <p:spPr bwMode="auto">
          <a:xfrm>
            <a:off x="6340475" y="595313"/>
            <a:ext cx="558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3559.3</a:t>
            </a:r>
            <a:endParaRPr lang="en-US" altLang="zh-CN" sz="1800"/>
          </a:p>
        </p:txBody>
      </p:sp>
      <p:sp>
        <p:nvSpPr>
          <p:cNvPr id="203787" name="Rectangle 14"/>
          <p:cNvSpPr>
            <a:spLocks noChangeArrowheads="1"/>
          </p:cNvSpPr>
          <p:nvPr/>
        </p:nvSpPr>
        <p:spPr bwMode="auto">
          <a:xfrm>
            <a:off x="7539038" y="595313"/>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3.4</a:t>
            </a:r>
            <a:endParaRPr lang="en-US" altLang="zh-CN" sz="1800"/>
          </a:p>
        </p:txBody>
      </p:sp>
      <p:sp>
        <p:nvSpPr>
          <p:cNvPr id="203788" name="Rectangle 17"/>
          <p:cNvSpPr>
            <a:spLocks noChangeArrowheads="1"/>
          </p:cNvSpPr>
          <p:nvPr/>
        </p:nvSpPr>
        <p:spPr bwMode="auto">
          <a:xfrm>
            <a:off x="1446213" y="333375"/>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789" name="Line 18"/>
          <p:cNvSpPr>
            <a:spLocks noChangeShapeType="1"/>
          </p:cNvSpPr>
          <p:nvPr/>
        </p:nvSpPr>
        <p:spPr bwMode="auto">
          <a:xfrm>
            <a:off x="1446213" y="333375"/>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0" name="Line 19"/>
          <p:cNvSpPr>
            <a:spLocks noChangeShapeType="1"/>
          </p:cNvSpPr>
          <p:nvPr/>
        </p:nvSpPr>
        <p:spPr bwMode="auto">
          <a:xfrm>
            <a:off x="1446213" y="333375"/>
            <a:ext cx="1587"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1" name="Rectangle 22"/>
          <p:cNvSpPr>
            <a:spLocks noChangeArrowheads="1"/>
          </p:cNvSpPr>
          <p:nvPr/>
        </p:nvSpPr>
        <p:spPr bwMode="auto">
          <a:xfrm>
            <a:off x="2640013" y="333375"/>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792" name="Line 23"/>
          <p:cNvSpPr>
            <a:spLocks noChangeShapeType="1"/>
          </p:cNvSpPr>
          <p:nvPr/>
        </p:nvSpPr>
        <p:spPr bwMode="auto">
          <a:xfrm>
            <a:off x="2640013" y="333375"/>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3" name="Rectangle 27"/>
          <p:cNvSpPr>
            <a:spLocks noChangeArrowheads="1"/>
          </p:cNvSpPr>
          <p:nvPr/>
        </p:nvSpPr>
        <p:spPr bwMode="auto">
          <a:xfrm>
            <a:off x="3836988" y="333375"/>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794" name="Line 28"/>
          <p:cNvSpPr>
            <a:spLocks noChangeShapeType="1"/>
          </p:cNvSpPr>
          <p:nvPr/>
        </p:nvSpPr>
        <p:spPr bwMode="auto">
          <a:xfrm>
            <a:off x="3836988" y="333375"/>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5" name="Line 29"/>
          <p:cNvSpPr>
            <a:spLocks noChangeShapeType="1"/>
          </p:cNvSpPr>
          <p:nvPr/>
        </p:nvSpPr>
        <p:spPr bwMode="auto">
          <a:xfrm>
            <a:off x="3836988" y="333375"/>
            <a:ext cx="1587"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6" name="Rectangle 32"/>
          <p:cNvSpPr>
            <a:spLocks noChangeArrowheads="1"/>
          </p:cNvSpPr>
          <p:nvPr/>
        </p:nvSpPr>
        <p:spPr bwMode="auto">
          <a:xfrm>
            <a:off x="5032375" y="333375"/>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797" name="Line 33"/>
          <p:cNvSpPr>
            <a:spLocks noChangeShapeType="1"/>
          </p:cNvSpPr>
          <p:nvPr/>
        </p:nvSpPr>
        <p:spPr bwMode="auto">
          <a:xfrm>
            <a:off x="5032375" y="333375"/>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8" name="Line 34"/>
          <p:cNvSpPr>
            <a:spLocks noChangeShapeType="1"/>
          </p:cNvSpPr>
          <p:nvPr/>
        </p:nvSpPr>
        <p:spPr bwMode="auto">
          <a:xfrm>
            <a:off x="5032375" y="333375"/>
            <a:ext cx="1588"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799" name="Rectangle 37"/>
          <p:cNvSpPr>
            <a:spLocks noChangeArrowheads="1"/>
          </p:cNvSpPr>
          <p:nvPr/>
        </p:nvSpPr>
        <p:spPr bwMode="auto">
          <a:xfrm>
            <a:off x="6227763" y="333375"/>
            <a:ext cx="26987"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00" name="Line 38"/>
          <p:cNvSpPr>
            <a:spLocks noChangeShapeType="1"/>
          </p:cNvSpPr>
          <p:nvPr/>
        </p:nvSpPr>
        <p:spPr bwMode="auto">
          <a:xfrm>
            <a:off x="6227763" y="333375"/>
            <a:ext cx="26987"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01" name="Line 39"/>
          <p:cNvSpPr>
            <a:spLocks noChangeShapeType="1"/>
          </p:cNvSpPr>
          <p:nvPr/>
        </p:nvSpPr>
        <p:spPr bwMode="auto">
          <a:xfrm>
            <a:off x="6227763" y="333375"/>
            <a:ext cx="1587"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02" name="Rectangle 42"/>
          <p:cNvSpPr>
            <a:spLocks noChangeArrowheads="1"/>
          </p:cNvSpPr>
          <p:nvPr/>
        </p:nvSpPr>
        <p:spPr bwMode="auto">
          <a:xfrm>
            <a:off x="7426325" y="333375"/>
            <a:ext cx="26988"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03" name="Line 43"/>
          <p:cNvSpPr>
            <a:spLocks noChangeShapeType="1"/>
          </p:cNvSpPr>
          <p:nvPr/>
        </p:nvSpPr>
        <p:spPr bwMode="auto">
          <a:xfrm>
            <a:off x="7426325" y="333375"/>
            <a:ext cx="26988"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04" name="Line 44"/>
          <p:cNvSpPr>
            <a:spLocks noChangeShapeType="1"/>
          </p:cNvSpPr>
          <p:nvPr/>
        </p:nvSpPr>
        <p:spPr bwMode="auto">
          <a:xfrm>
            <a:off x="7426325" y="333375"/>
            <a:ext cx="1588"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05" name="Rectangle 47"/>
          <p:cNvSpPr>
            <a:spLocks noChangeArrowheads="1"/>
          </p:cNvSpPr>
          <p:nvPr/>
        </p:nvSpPr>
        <p:spPr bwMode="auto">
          <a:xfrm>
            <a:off x="363538" y="1327150"/>
            <a:ext cx="100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1800"/>
          </a:p>
        </p:txBody>
      </p:sp>
      <p:grpSp>
        <p:nvGrpSpPr>
          <p:cNvPr id="203806" name="Group 48"/>
          <p:cNvGrpSpPr>
            <a:grpSpLocks/>
          </p:cNvGrpSpPr>
          <p:nvPr/>
        </p:nvGrpSpPr>
        <p:grpSpPr bwMode="auto">
          <a:xfrm>
            <a:off x="1587500" y="1125538"/>
            <a:ext cx="381000" cy="674687"/>
            <a:chOff x="1139" y="968"/>
            <a:chExt cx="228" cy="335"/>
          </a:xfrm>
        </p:grpSpPr>
        <p:sp>
          <p:nvSpPr>
            <p:cNvPr id="203896" name="Line 49"/>
            <p:cNvSpPr>
              <a:spLocks noChangeShapeType="1"/>
            </p:cNvSpPr>
            <p:nvPr/>
          </p:nvSpPr>
          <p:spPr bwMode="auto">
            <a:xfrm>
              <a:off x="1290" y="1148"/>
              <a:ext cx="7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97" name="Rectangle 50"/>
            <p:cNvSpPr>
              <a:spLocks noChangeArrowheads="1"/>
            </p:cNvSpPr>
            <p:nvPr/>
          </p:nvSpPr>
          <p:spPr bwMode="auto">
            <a:xfrm>
              <a:off x="1293" y="1167"/>
              <a:ext cx="6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98" name="Rectangle 51"/>
            <p:cNvSpPr>
              <a:spLocks noChangeArrowheads="1"/>
            </p:cNvSpPr>
            <p:nvPr/>
          </p:nvSpPr>
          <p:spPr bwMode="auto">
            <a:xfrm>
              <a:off x="1295" y="968"/>
              <a:ext cx="6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3</a:t>
              </a:r>
              <a:endParaRPr lang="en-US" altLang="zh-CN" sz="1800"/>
            </a:p>
          </p:txBody>
        </p:sp>
        <p:sp>
          <p:nvSpPr>
            <p:cNvPr id="203899" name="Rectangle 52"/>
            <p:cNvSpPr>
              <a:spLocks noChangeArrowheads="1"/>
            </p:cNvSpPr>
            <p:nvPr/>
          </p:nvSpPr>
          <p:spPr bwMode="auto">
            <a:xfrm>
              <a:off x="1139" y="1057"/>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51</a:t>
              </a:r>
              <a:endParaRPr lang="en-US" altLang="zh-CN" sz="1800"/>
            </a:p>
          </p:txBody>
        </p:sp>
      </p:grpSp>
      <p:sp>
        <p:nvSpPr>
          <p:cNvPr id="203807" name="Rectangle 53"/>
          <p:cNvSpPr>
            <a:spLocks noChangeArrowheads="1"/>
          </p:cNvSpPr>
          <p:nvPr/>
        </p:nvSpPr>
        <p:spPr bwMode="auto">
          <a:xfrm>
            <a:off x="2746375" y="132715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0.674</a:t>
            </a:r>
            <a:endParaRPr lang="en-US" altLang="zh-CN" sz="1800"/>
          </a:p>
        </p:txBody>
      </p:sp>
      <p:sp>
        <p:nvSpPr>
          <p:cNvPr id="203808" name="Rectangle 54"/>
          <p:cNvSpPr>
            <a:spLocks noChangeArrowheads="1"/>
          </p:cNvSpPr>
          <p:nvPr/>
        </p:nvSpPr>
        <p:spPr bwMode="auto">
          <a:xfrm>
            <a:off x="3949700" y="1327150"/>
            <a:ext cx="593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(3,200)</a:t>
            </a:r>
            <a:endParaRPr lang="en-US" altLang="zh-CN" sz="1800"/>
          </a:p>
        </p:txBody>
      </p:sp>
      <p:sp>
        <p:nvSpPr>
          <p:cNvPr id="203809" name="Rectangle 55"/>
          <p:cNvSpPr>
            <a:spLocks noChangeArrowheads="1"/>
          </p:cNvSpPr>
          <p:nvPr/>
        </p:nvSpPr>
        <p:spPr bwMode="auto">
          <a:xfrm>
            <a:off x="5145088" y="1327150"/>
            <a:ext cx="593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(164.4)</a:t>
            </a:r>
            <a:endParaRPr lang="en-US" altLang="zh-CN" sz="1800"/>
          </a:p>
        </p:txBody>
      </p:sp>
      <p:sp>
        <p:nvSpPr>
          <p:cNvPr id="203810" name="Rectangle 56"/>
          <p:cNvSpPr>
            <a:spLocks noChangeArrowheads="1"/>
          </p:cNvSpPr>
          <p:nvPr/>
        </p:nvSpPr>
        <p:spPr bwMode="auto">
          <a:xfrm>
            <a:off x="6340475" y="1327150"/>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3,398.4</a:t>
            </a:r>
            <a:endParaRPr lang="en-US" altLang="zh-CN" sz="1800"/>
          </a:p>
        </p:txBody>
      </p:sp>
      <p:sp>
        <p:nvSpPr>
          <p:cNvPr id="203811" name="Rectangle 57"/>
          <p:cNvSpPr>
            <a:spLocks noChangeArrowheads="1"/>
          </p:cNvSpPr>
          <p:nvPr/>
        </p:nvSpPr>
        <p:spPr bwMode="auto">
          <a:xfrm>
            <a:off x="7539038" y="1327150"/>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3.3</a:t>
            </a:r>
            <a:endParaRPr lang="en-US" altLang="zh-CN" sz="1800"/>
          </a:p>
        </p:txBody>
      </p:sp>
      <p:sp>
        <p:nvSpPr>
          <p:cNvPr id="203812" name="Rectangle 58"/>
          <p:cNvSpPr>
            <a:spLocks noChangeArrowheads="1"/>
          </p:cNvSpPr>
          <p:nvPr/>
        </p:nvSpPr>
        <p:spPr bwMode="auto">
          <a:xfrm>
            <a:off x="363538" y="1841500"/>
            <a:ext cx="100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9</a:t>
            </a:r>
            <a:endParaRPr lang="en-US" altLang="zh-CN" sz="1800"/>
          </a:p>
        </p:txBody>
      </p:sp>
      <p:sp>
        <p:nvSpPr>
          <p:cNvPr id="203813" name="Rectangle 59"/>
          <p:cNvSpPr>
            <a:spLocks noChangeArrowheads="1"/>
          </p:cNvSpPr>
          <p:nvPr/>
        </p:nvSpPr>
        <p:spPr bwMode="auto">
          <a:xfrm>
            <a:off x="1560513" y="1841500"/>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53</a:t>
            </a:r>
            <a:endParaRPr lang="en-US" altLang="zh-CN" sz="1800"/>
          </a:p>
        </p:txBody>
      </p:sp>
      <p:sp>
        <p:nvSpPr>
          <p:cNvPr id="203814" name="Rectangle 60"/>
          <p:cNvSpPr>
            <a:spLocks noChangeArrowheads="1"/>
          </p:cNvSpPr>
          <p:nvPr/>
        </p:nvSpPr>
        <p:spPr bwMode="auto">
          <a:xfrm>
            <a:off x="2754313" y="184150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0.787</a:t>
            </a:r>
            <a:endParaRPr lang="en-US" altLang="zh-CN" sz="1800"/>
          </a:p>
        </p:txBody>
      </p:sp>
      <p:sp>
        <p:nvSpPr>
          <p:cNvPr id="203815" name="Rectangle 61"/>
          <p:cNvSpPr>
            <a:spLocks noChangeArrowheads="1"/>
          </p:cNvSpPr>
          <p:nvPr/>
        </p:nvSpPr>
        <p:spPr bwMode="auto">
          <a:xfrm>
            <a:off x="3949700" y="1841500"/>
            <a:ext cx="558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11,300</a:t>
            </a:r>
            <a:endParaRPr lang="en-US" altLang="zh-CN" sz="1800"/>
          </a:p>
        </p:txBody>
      </p:sp>
      <p:sp>
        <p:nvSpPr>
          <p:cNvPr id="203816" name="Rectangle 62"/>
          <p:cNvSpPr>
            <a:spLocks noChangeArrowheads="1"/>
          </p:cNvSpPr>
          <p:nvPr/>
        </p:nvSpPr>
        <p:spPr bwMode="auto">
          <a:xfrm>
            <a:off x="5145088" y="184150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598.9</a:t>
            </a:r>
            <a:endParaRPr lang="en-US" altLang="zh-CN" sz="1800"/>
          </a:p>
        </p:txBody>
      </p:sp>
      <p:sp>
        <p:nvSpPr>
          <p:cNvPr id="203817" name="Rectangle 63"/>
          <p:cNvSpPr>
            <a:spLocks noChangeArrowheads="1"/>
          </p:cNvSpPr>
          <p:nvPr/>
        </p:nvSpPr>
        <p:spPr bwMode="auto">
          <a:xfrm>
            <a:off x="6340475" y="1841500"/>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4,000.5</a:t>
            </a:r>
            <a:endParaRPr lang="en-US" altLang="zh-CN" sz="1800"/>
          </a:p>
        </p:txBody>
      </p:sp>
      <p:sp>
        <p:nvSpPr>
          <p:cNvPr id="203818" name="Rectangle 64"/>
          <p:cNvSpPr>
            <a:spLocks noChangeArrowheads="1"/>
          </p:cNvSpPr>
          <p:nvPr/>
        </p:nvSpPr>
        <p:spPr bwMode="auto">
          <a:xfrm>
            <a:off x="7539038" y="1841500"/>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3.8</a:t>
            </a:r>
            <a:endParaRPr lang="en-US" altLang="zh-CN" sz="1800"/>
          </a:p>
        </p:txBody>
      </p:sp>
      <p:sp>
        <p:nvSpPr>
          <p:cNvPr id="203819" name="Rectangle 65"/>
          <p:cNvSpPr>
            <a:spLocks noChangeArrowheads="1"/>
          </p:cNvSpPr>
          <p:nvPr/>
        </p:nvSpPr>
        <p:spPr bwMode="auto">
          <a:xfrm>
            <a:off x="363538" y="2347913"/>
            <a:ext cx="203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10</a:t>
            </a:r>
            <a:endParaRPr lang="en-US" altLang="zh-CN" sz="1800"/>
          </a:p>
        </p:txBody>
      </p:sp>
      <p:grpSp>
        <p:nvGrpSpPr>
          <p:cNvPr id="203820" name="Group 66"/>
          <p:cNvGrpSpPr>
            <a:grpSpLocks/>
          </p:cNvGrpSpPr>
          <p:nvPr/>
        </p:nvGrpSpPr>
        <p:grpSpPr bwMode="auto">
          <a:xfrm>
            <a:off x="1593850" y="2143125"/>
            <a:ext cx="409575" cy="674688"/>
            <a:chOff x="1142" y="1476"/>
            <a:chExt cx="246" cy="336"/>
          </a:xfrm>
        </p:grpSpPr>
        <p:sp>
          <p:nvSpPr>
            <p:cNvPr id="203892" name="Line 67"/>
            <p:cNvSpPr>
              <a:spLocks noChangeShapeType="1"/>
            </p:cNvSpPr>
            <p:nvPr/>
          </p:nvSpPr>
          <p:spPr bwMode="auto">
            <a:xfrm>
              <a:off x="1303" y="165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93" name="Rectangle 68"/>
            <p:cNvSpPr>
              <a:spLocks noChangeArrowheads="1"/>
            </p:cNvSpPr>
            <p:nvPr/>
          </p:nvSpPr>
          <p:spPr bwMode="auto">
            <a:xfrm>
              <a:off x="1310" y="1675"/>
              <a:ext cx="69"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94" name="Rectangle 69"/>
            <p:cNvSpPr>
              <a:spLocks noChangeArrowheads="1"/>
            </p:cNvSpPr>
            <p:nvPr/>
          </p:nvSpPr>
          <p:spPr bwMode="auto">
            <a:xfrm>
              <a:off x="1310" y="1476"/>
              <a:ext cx="69"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7</a:t>
              </a:r>
              <a:endParaRPr lang="en-US" altLang="zh-CN" sz="1800"/>
            </a:p>
          </p:txBody>
        </p:sp>
        <p:sp>
          <p:nvSpPr>
            <p:cNvPr id="203895" name="Rectangle 70"/>
            <p:cNvSpPr>
              <a:spLocks noChangeArrowheads="1"/>
            </p:cNvSpPr>
            <p:nvPr/>
          </p:nvSpPr>
          <p:spPr bwMode="auto">
            <a:xfrm>
              <a:off x="1142" y="1565"/>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49</a:t>
              </a:r>
              <a:endParaRPr lang="en-US" altLang="zh-CN" sz="1800"/>
            </a:p>
          </p:txBody>
        </p:sp>
      </p:grpSp>
      <p:sp>
        <p:nvSpPr>
          <p:cNvPr id="203821" name="Rectangle 71"/>
          <p:cNvSpPr>
            <a:spLocks noChangeArrowheads="1"/>
          </p:cNvSpPr>
          <p:nvPr/>
        </p:nvSpPr>
        <p:spPr bwMode="auto">
          <a:xfrm>
            <a:off x="2754313" y="2347913"/>
            <a:ext cx="457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0.550</a:t>
            </a:r>
            <a:endParaRPr lang="en-US" altLang="zh-CN" sz="1800"/>
          </a:p>
        </p:txBody>
      </p:sp>
      <p:sp>
        <p:nvSpPr>
          <p:cNvPr id="203822" name="Rectangle 72"/>
          <p:cNvSpPr>
            <a:spLocks noChangeArrowheads="1"/>
          </p:cNvSpPr>
          <p:nvPr/>
        </p:nvSpPr>
        <p:spPr bwMode="auto">
          <a:xfrm>
            <a:off x="3949700" y="2347913"/>
            <a:ext cx="6953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(23,700)</a:t>
            </a:r>
            <a:endParaRPr lang="en-US" altLang="zh-CN" sz="1800"/>
          </a:p>
        </p:txBody>
      </p:sp>
      <p:sp>
        <p:nvSpPr>
          <p:cNvPr id="203823" name="Rectangle 73"/>
          <p:cNvSpPr>
            <a:spLocks noChangeArrowheads="1"/>
          </p:cNvSpPr>
          <p:nvPr/>
        </p:nvSpPr>
        <p:spPr bwMode="auto">
          <a:xfrm>
            <a:off x="5145088" y="2347913"/>
            <a:ext cx="746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(1,182.0)</a:t>
            </a:r>
            <a:endParaRPr lang="en-US" altLang="zh-CN" sz="1800"/>
          </a:p>
        </p:txBody>
      </p:sp>
      <p:sp>
        <p:nvSpPr>
          <p:cNvPr id="203824" name="Rectangle 74"/>
          <p:cNvSpPr>
            <a:spLocks noChangeArrowheads="1"/>
          </p:cNvSpPr>
          <p:nvPr/>
        </p:nvSpPr>
        <p:spPr bwMode="auto">
          <a:xfrm>
            <a:off x="6340475" y="2347913"/>
            <a:ext cx="609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2,822.3</a:t>
            </a:r>
            <a:endParaRPr lang="en-US" altLang="zh-CN" sz="1800"/>
          </a:p>
        </p:txBody>
      </p:sp>
      <p:sp>
        <p:nvSpPr>
          <p:cNvPr id="203825" name="Rectangle 75"/>
          <p:cNvSpPr>
            <a:spLocks noChangeArrowheads="1"/>
          </p:cNvSpPr>
          <p:nvPr/>
        </p:nvSpPr>
        <p:spPr bwMode="auto">
          <a:xfrm>
            <a:off x="7539038" y="2347913"/>
            <a:ext cx="254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2.7</a:t>
            </a:r>
            <a:endParaRPr lang="en-US" altLang="zh-CN" sz="1800"/>
          </a:p>
        </p:txBody>
      </p:sp>
      <p:sp>
        <p:nvSpPr>
          <p:cNvPr id="203826" name="Rectangle 76"/>
          <p:cNvSpPr>
            <a:spLocks noChangeArrowheads="1"/>
          </p:cNvSpPr>
          <p:nvPr/>
        </p:nvSpPr>
        <p:spPr bwMode="auto">
          <a:xfrm>
            <a:off x="363538" y="3084513"/>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11</a:t>
            </a:r>
            <a:endParaRPr lang="en-US" altLang="zh-CN" sz="1800"/>
          </a:p>
        </p:txBody>
      </p:sp>
      <p:grpSp>
        <p:nvGrpSpPr>
          <p:cNvPr id="203827" name="Group 77"/>
          <p:cNvGrpSpPr>
            <a:grpSpLocks/>
          </p:cNvGrpSpPr>
          <p:nvPr/>
        </p:nvGrpSpPr>
        <p:grpSpPr bwMode="auto">
          <a:xfrm>
            <a:off x="1593850" y="2876550"/>
            <a:ext cx="406400" cy="674688"/>
            <a:chOff x="1142" y="1841"/>
            <a:chExt cx="244" cy="335"/>
          </a:xfrm>
        </p:grpSpPr>
        <p:sp>
          <p:nvSpPr>
            <p:cNvPr id="203888" name="Line 78"/>
            <p:cNvSpPr>
              <a:spLocks noChangeShapeType="1"/>
            </p:cNvSpPr>
            <p:nvPr/>
          </p:nvSpPr>
          <p:spPr bwMode="auto">
            <a:xfrm>
              <a:off x="1301" y="2021"/>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89" name="Rectangle 79"/>
            <p:cNvSpPr>
              <a:spLocks noChangeArrowheads="1"/>
            </p:cNvSpPr>
            <p:nvPr/>
          </p:nvSpPr>
          <p:spPr bwMode="auto">
            <a:xfrm>
              <a:off x="1310" y="2040"/>
              <a:ext cx="6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2</a:t>
              </a:r>
              <a:endParaRPr lang="en-US" altLang="zh-CN" sz="1800"/>
            </a:p>
          </p:txBody>
        </p:sp>
        <p:sp>
          <p:nvSpPr>
            <p:cNvPr id="203890" name="Rectangle 80"/>
            <p:cNvSpPr>
              <a:spLocks noChangeArrowheads="1"/>
            </p:cNvSpPr>
            <p:nvPr/>
          </p:nvSpPr>
          <p:spPr bwMode="auto">
            <a:xfrm>
              <a:off x="1308" y="1841"/>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1</a:t>
              </a:r>
              <a:endParaRPr lang="en-US" altLang="zh-CN" sz="1800"/>
            </a:p>
          </p:txBody>
        </p:sp>
        <p:sp>
          <p:nvSpPr>
            <p:cNvPr id="203891" name="Rectangle 81"/>
            <p:cNvSpPr>
              <a:spLocks noChangeArrowheads="1"/>
            </p:cNvSpPr>
            <p:nvPr/>
          </p:nvSpPr>
          <p:spPr bwMode="auto">
            <a:xfrm>
              <a:off x="1142" y="1930"/>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48</a:t>
              </a:r>
              <a:endParaRPr lang="en-US" altLang="zh-CN" sz="1800"/>
            </a:p>
          </p:txBody>
        </p:sp>
      </p:grpSp>
      <p:sp>
        <p:nvSpPr>
          <p:cNvPr id="203828" name="Rectangle 82"/>
          <p:cNvSpPr>
            <a:spLocks noChangeArrowheads="1"/>
          </p:cNvSpPr>
          <p:nvPr/>
        </p:nvSpPr>
        <p:spPr bwMode="auto">
          <a:xfrm>
            <a:off x="2754313" y="3084513"/>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0.413</a:t>
            </a:r>
            <a:endParaRPr lang="en-US" altLang="zh-CN" sz="1800"/>
          </a:p>
        </p:txBody>
      </p:sp>
      <p:sp>
        <p:nvSpPr>
          <p:cNvPr id="203829" name="Rectangle 83"/>
          <p:cNvSpPr>
            <a:spLocks noChangeArrowheads="1"/>
          </p:cNvSpPr>
          <p:nvPr/>
        </p:nvSpPr>
        <p:spPr bwMode="auto">
          <a:xfrm>
            <a:off x="3949700" y="3084513"/>
            <a:ext cx="695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(13,700)</a:t>
            </a:r>
            <a:endParaRPr lang="en-US" altLang="zh-CN" sz="1800"/>
          </a:p>
        </p:txBody>
      </p:sp>
      <p:sp>
        <p:nvSpPr>
          <p:cNvPr id="203830" name="Rectangle 84"/>
          <p:cNvSpPr>
            <a:spLocks noChangeArrowheads="1"/>
          </p:cNvSpPr>
          <p:nvPr/>
        </p:nvSpPr>
        <p:spPr bwMode="auto">
          <a:xfrm>
            <a:off x="5145088" y="3084513"/>
            <a:ext cx="593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(664.4)</a:t>
            </a:r>
            <a:endParaRPr lang="en-US" altLang="zh-CN" sz="1800"/>
          </a:p>
        </p:txBody>
      </p:sp>
      <p:sp>
        <p:nvSpPr>
          <p:cNvPr id="203831" name="Rectangle 85"/>
          <p:cNvSpPr>
            <a:spLocks noChangeArrowheads="1"/>
          </p:cNvSpPr>
          <p:nvPr/>
        </p:nvSpPr>
        <p:spPr bwMode="auto">
          <a:xfrm>
            <a:off x="6340475" y="3084513"/>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2,160.6</a:t>
            </a:r>
            <a:endParaRPr lang="en-US" altLang="zh-CN" sz="1800"/>
          </a:p>
        </p:txBody>
      </p:sp>
      <p:sp>
        <p:nvSpPr>
          <p:cNvPr id="203832" name="Rectangle 86"/>
          <p:cNvSpPr>
            <a:spLocks noChangeArrowheads="1"/>
          </p:cNvSpPr>
          <p:nvPr/>
        </p:nvSpPr>
        <p:spPr bwMode="auto">
          <a:xfrm>
            <a:off x="7539038" y="3084513"/>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2.1</a:t>
            </a:r>
            <a:endParaRPr lang="en-US" altLang="zh-CN" sz="1800"/>
          </a:p>
        </p:txBody>
      </p:sp>
      <p:sp>
        <p:nvSpPr>
          <p:cNvPr id="203833" name="Rectangle 87"/>
          <p:cNvSpPr>
            <a:spLocks noChangeArrowheads="1"/>
          </p:cNvSpPr>
          <p:nvPr/>
        </p:nvSpPr>
        <p:spPr bwMode="auto">
          <a:xfrm>
            <a:off x="363538" y="3819525"/>
            <a:ext cx="2032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12</a:t>
            </a:r>
            <a:endParaRPr lang="en-US" altLang="zh-CN" sz="1800"/>
          </a:p>
        </p:txBody>
      </p:sp>
      <p:grpSp>
        <p:nvGrpSpPr>
          <p:cNvPr id="203834" name="Group 88"/>
          <p:cNvGrpSpPr>
            <a:grpSpLocks/>
          </p:cNvGrpSpPr>
          <p:nvPr/>
        </p:nvGrpSpPr>
        <p:grpSpPr bwMode="auto">
          <a:xfrm>
            <a:off x="1593850" y="3613150"/>
            <a:ext cx="409575" cy="674688"/>
            <a:chOff x="1142" y="2207"/>
            <a:chExt cx="246" cy="336"/>
          </a:xfrm>
        </p:grpSpPr>
        <p:sp>
          <p:nvSpPr>
            <p:cNvPr id="203884" name="Line 89"/>
            <p:cNvSpPr>
              <a:spLocks noChangeShapeType="1"/>
            </p:cNvSpPr>
            <p:nvPr/>
          </p:nvSpPr>
          <p:spPr bwMode="auto">
            <a:xfrm>
              <a:off x="1303" y="2387"/>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85" name="Rectangle 90"/>
            <p:cNvSpPr>
              <a:spLocks noChangeArrowheads="1"/>
            </p:cNvSpPr>
            <p:nvPr/>
          </p:nvSpPr>
          <p:spPr bwMode="auto">
            <a:xfrm>
              <a:off x="1310" y="2407"/>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86" name="Rectangle 91"/>
            <p:cNvSpPr>
              <a:spLocks noChangeArrowheads="1"/>
            </p:cNvSpPr>
            <p:nvPr/>
          </p:nvSpPr>
          <p:spPr bwMode="auto">
            <a:xfrm>
              <a:off x="1310" y="2207"/>
              <a:ext cx="69"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7</a:t>
              </a:r>
              <a:endParaRPr lang="en-US" altLang="zh-CN" sz="1800"/>
            </a:p>
          </p:txBody>
        </p:sp>
        <p:sp>
          <p:nvSpPr>
            <p:cNvPr id="203887" name="Rectangle 92"/>
            <p:cNvSpPr>
              <a:spLocks noChangeArrowheads="1"/>
            </p:cNvSpPr>
            <p:nvPr/>
          </p:nvSpPr>
          <p:spPr bwMode="auto">
            <a:xfrm>
              <a:off x="1142" y="2296"/>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49</a:t>
              </a:r>
              <a:endParaRPr lang="en-US" altLang="zh-CN" sz="1800"/>
            </a:p>
          </p:txBody>
        </p:sp>
      </p:grpSp>
      <p:sp>
        <p:nvSpPr>
          <p:cNvPr id="203835" name="Rectangle 93"/>
          <p:cNvSpPr>
            <a:spLocks noChangeArrowheads="1"/>
          </p:cNvSpPr>
          <p:nvPr/>
        </p:nvSpPr>
        <p:spPr bwMode="auto">
          <a:xfrm>
            <a:off x="2754313" y="3819525"/>
            <a:ext cx="4572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0.542</a:t>
            </a:r>
            <a:endParaRPr lang="en-US" altLang="zh-CN" sz="1800"/>
          </a:p>
        </p:txBody>
      </p:sp>
      <p:sp>
        <p:nvSpPr>
          <p:cNvPr id="203836" name="Rectangle 94"/>
          <p:cNvSpPr>
            <a:spLocks noChangeArrowheads="1"/>
          </p:cNvSpPr>
          <p:nvPr/>
        </p:nvSpPr>
        <p:spPr bwMode="auto">
          <a:xfrm>
            <a:off x="3949700" y="3819525"/>
            <a:ext cx="5588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12,900</a:t>
            </a:r>
            <a:endParaRPr lang="en-US" altLang="zh-CN" sz="1800"/>
          </a:p>
        </p:txBody>
      </p:sp>
      <p:sp>
        <p:nvSpPr>
          <p:cNvPr id="203837" name="Rectangle 95"/>
          <p:cNvSpPr>
            <a:spLocks noChangeArrowheads="1"/>
          </p:cNvSpPr>
          <p:nvPr/>
        </p:nvSpPr>
        <p:spPr bwMode="auto">
          <a:xfrm>
            <a:off x="5145088" y="3819525"/>
            <a:ext cx="4572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643.4</a:t>
            </a:r>
            <a:endParaRPr lang="en-US" altLang="zh-CN" sz="1800"/>
          </a:p>
        </p:txBody>
      </p:sp>
      <p:sp>
        <p:nvSpPr>
          <p:cNvPr id="203838" name="Rectangle 96"/>
          <p:cNvSpPr>
            <a:spLocks noChangeArrowheads="1"/>
          </p:cNvSpPr>
          <p:nvPr/>
        </p:nvSpPr>
        <p:spPr bwMode="auto">
          <a:xfrm>
            <a:off x="6340475" y="3819525"/>
            <a:ext cx="6096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2,806.1</a:t>
            </a:r>
            <a:endParaRPr lang="en-US" altLang="zh-CN" sz="1800"/>
          </a:p>
        </p:txBody>
      </p:sp>
      <p:sp>
        <p:nvSpPr>
          <p:cNvPr id="203839" name="Rectangle 97"/>
          <p:cNvSpPr>
            <a:spLocks noChangeArrowheads="1"/>
          </p:cNvSpPr>
          <p:nvPr/>
        </p:nvSpPr>
        <p:spPr bwMode="auto">
          <a:xfrm>
            <a:off x="7539038" y="3819525"/>
            <a:ext cx="2540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2.7</a:t>
            </a:r>
            <a:endParaRPr lang="en-US" altLang="zh-CN" sz="1800"/>
          </a:p>
        </p:txBody>
      </p:sp>
      <p:sp>
        <p:nvSpPr>
          <p:cNvPr id="203840" name="Rectangle 98"/>
          <p:cNvSpPr>
            <a:spLocks noChangeArrowheads="1"/>
          </p:cNvSpPr>
          <p:nvPr/>
        </p:nvSpPr>
        <p:spPr bwMode="auto">
          <a:xfrm>
            <a:off x="363538" y="4554538"/>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13</a:t>
            </a:r>
            <a:endParaRPr lang="en-US" altLang="zh-CN" sz="1800"/>
          </a:p>
        </p:txBody>
      </p:sp>
      <p:grpSp>
        <p:nvGrpSpPr>
          <p:cNvPr id="203841" name="Group 99"/>
          <p:cNvGrpSpPr>
            <a:grpSpLocks/>
          </p:cNvGrpSpPr>
          <p:nvPr/>
        </p:nvGrpSpPr>
        <p:grpSpPr bwMode="auto">
          <a:xfrm>
            <a:off x="1585913" y="4346575"/>
            <a:ext cx="396875" cy="677863"/>
            <a:chOff x="1138" y="2572"/>
            <a:chExt cx="238" cy="337"/>
          </a:xfrm>
        </p:grpSpPr>
        <p:sp>
          <p:nvSpPr>
            <p:cNvPr id="203880" name="Line 100"/>
            <p:cNvSpPr>
              <a:spLocks noChangeShapeType="1"/>
            </p:cNvSpPr>
            <p:nvPr/>
          </p:nvSpPr>
          <p:spPr bwMode="auto">
            <a:xfrm>
              <a:off x="1300" y="2752"/>
              <a:ext cx="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81" name="Rectangle 101"/>
            <p:cNvSpPr>
              <a:spLocks noChangeArrowheads="1"/>
            </p:cNvSpPr>
            <p:nvPr/>
          </p:nvSpPr>
          <p:spPr bwMode="auto">
            <a:xfrm>
              <a:off x="1303" y="2772"/>
              <a:ext cx="6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82" name="Rectangle 102"/>
            <p:cNvSpPr>
              <a:spLocks noChangeArrowheads="1"/>
            </p:cNvSpPr>
            <p:nvPr/>
          </p:nvSpPr>
          <p:spPr bwMode="auto">
            <a:xfrm>
              <a:off x="1305" y="2572"/>
              <a:ext cx="6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3</a:t>
              </a:r>
              <a:endParaRPr lang="en-US" altLang="zh-CN" sz="1800"/>
            </a:p>
          </p:txBody>
        </p:sp>
        <p:sp>
          <p:nvSpPr>
            <p:cNvPr id="203883" name="Rectangle 103"/>
            <p:cNvSpPr>
              <a:spLocks noChangeArrowheads="1"/>
            </p:cNvSpPr>
            <p:nvPr/>
          </p:nvSpPr>
          <p:spPr bwMode="auto">
            <a:xfrm>
              <a:off x="1138" y="2661"/>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50</a:t>
              </a:r>
              <a:endParaRPr lang="en-US" altLang="zh-CN" sz="1800"/>
            </a:p>
          </p:txBody>
        </p:sp>
      </p:grpSp>
      <p:sp>
        <p:nvSpPr>
          <p:cNvPr id="203842" name="Rectangle 104"/>
          <p:cNvSpPr>
            <a:spLocks noChangeArrowheads="1"/>
          </p:cNvSpPr>
          <p:nvPr/>
        </p:nvSpPr>
        <p:spPr bwMode="auto">
          <a:xfrm>
            <a:off x="2754313" y="45545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0.591</a:t>
            </a:r>
            <a:endParaRPr lang="en-US" altLang="zh-CN" sz="1800"/>
          </a:p>
        </p:txBody>
      </p:sp>
      <p:sp>
        <p:nvSpPr>
          <p:cNvPr id="203843" name="Rectangle 105"/>
          <p:cNvSpPr>
            <a:spLocks noChangeArrowheads="1"/>
          </p:cNvSpPr>
          <p:nvPr/>
        </p:nvSpPr>
        <p:spPr bwMode="auto">
          <a:xfrm>
            <a:off x="3949700" y="45545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4,900</a:t>
            </a:r>
            <a:endParaRPr lang="en-US" altLang="zh-CN" sz="1800"/>
          </a:p>
        </p:txBody>
      </p:sp>
      <p:sp>
        <p:nvSpPr>
          <p:cNvPr id="203844" name="Rectangle 106"/>
          <p:cNvSpPr>
            <a:spLocks noChangeArrowheads="1"/>
          </p:cNvSpPr>
          <p:nvPr/>
        </p:nvSpPr>
        <p:spPr bwMode="auto">
          <a:xfrm>
            <a:off x="5145088" y="45545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246.8</a:t>
            </a:r>
            <a:endParaRPr lang="en-US" altLang="zh-CN" sz="1800"/>
          </a:p>
        </p:txBody>
      </p:sp>
      <p:sp>
        <p:nvSpPr>
          <p:cNvPr id="203845" name="Rectangle 107"/>
          <p:cNvSpPr>
            <a:spLocks noChangeArrowheads="1"/>
          </p:cNvSpPr>
          <p:nvPr/>
        </p:nvSpPr>
        <p:spPr bwMode="auto">
          <a:xfrm>
            <a:off x="6340475" y="4554538"/>
            <a:ext cx="558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3055.6</a:t>
            </a:r>
            <a:endParaRPr lang="en-US" altLang="zh-CN" sz="1800"/>
          </a:p>
        </p:txBody>
      </p:sp>
      <p:sp>
        <p:nvSpPr>
          <p:cNvPr id="203846" name="Rectangle 108"/>
          <p:cNvSpPr>
            <a:spLocks noChangeArrowheads="1"/>
          </p:cNvSpPr>
          <p:nvPr/>
        </p:nvSpPr>
        <p:spPr bwMode="auto">
          <a:xfrm>
            <a:off x="7539038" y="4554538"/>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2.9</a:t>
            </a:r>
            <a:endParaRPr lang="en-US" altLang="zh-CN" sz="1800"/>
          </a:p>
        </p:txBody>
      </p:sp>
      <p:sp>
        <p:nvSpPr>
          <p:cNvPr id="203847" name="Rectangle 109"/>
          <p:cNvSpPr>
            <a:spLocks noChangeArrowheads="1"/>
          </p:cNvSpPr>
          <p:nvPr/>
        </p:nvSpPr>
        <p:spPr bwMode="auto">
          <a:xfrm>
            <a:off x="363538" y="5289550"/>
            <a:ext cx="203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14</a:t>
            </a:r>
            <a:endParaRPr lang="en-US" altLang="zh-CN" sz="1800"/>
          </a:p>
        </p:txBody>
      </p:sp>
      <p:grpSp>
        <p:nvGrpSpPr>
          <p:cNvPr id="203848" name="Group 110"/>
          <p:cNvGrpSpPr>
            <a:grpSpLocks/>
          </p:cNvGrpSpPr>
          <p:nvPr/>
        </p:nvGrpSpPr>
        <p:grpSpPr bwMode="auto">
          <a:xfrm>
            <a:off x="1585913" y="5080000"/>
            <a:ext cx="396875" cy="677863"/>
            <a:chOff x="1138" y="2937"/>
            <a:chExt cx="238" cy="337"/>
          </a:xfrm>
        </p:grpSpPr>
        <p:sp>
          <p:nvSpPr>
            <p:cNvPr id="203876" name="Line 111"/>
            <p:cNvSpPr>
              <a:spLocks noChangeShapeType="1"/>
            </p:cNvSpPr>
            <p:nvPr/>
          </p:nvSpPr>
          <p:spPr bwMode="auto">
            <a:xfrm>
              <a:off x="1300" y="3117"/>
              <a:ext cx="7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77" name="Rectangle 112"/>
            <p:cNvSpPr>
              <a:spLocks noChangeArrowheads="1"/>
            </p:cNvSpPr>
            <p:nvPr/>
          </p:nvSpPr>
          <p:spPr bwMode="auto">
            <a:xfrm>
              <a:off x="1303" y="3137"/>
              <a:ext cx="6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78" name="Rectangle 113"/>
            <p:cNvSpPr>
              <a:spLocks noChangeArrowheads="1"/>
            </p:cNvSpPr>
            <p:nvPr/>
          </p:nvSpPr>
          <p:spPr bwMode="auto">
            <a:xfrm>
              <a:off x="1303" y="2937"/>
              <a:ext cx="6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1</a:t>
              </a:r>
              <a:endParaRPr lang="en-US" altLang="zh-CN" sz="1800"/>
            </a:p>
          </p:txBody>
        </p:sp>
        <p:sp>
          <p:nvSpPr>
            <p:cNvPr id="203879" name="Rectangle 114"/>
            <p:cNvSpPr>
              <a:spLocks noChangeArrowheads="1"/>
            </p:cNvSpPr>
            <p:nvPr/>
          </p:nvSpPr>
          <p:spPr bwMode="auto">
            <a:xfrm>
              <a:off x="1138" y="3026"/>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52</a:t>
              </a:r>
              <a:endParaRPr lang="en-US" altLang="zh-CN" sz="1800"/>
            </a:p>
          </p:txBody>
        </p:sp>
      </p:grpSp>
      <p:sp>
        <p:nvSpPr>
          <p:cNvPr id="203849" name="Rectangle 115"/>
          <p:cNvSpPr>
            <a:spLocks noChangeArrowheads="1"/>
          </p:cNvSpPr>
          <p:nvPr/>
        </p:nvSpPr>
        <p:spPr bwMode="auto">
          <a:xfrm>
            <a:off x="2754313" y="5289550"/>
            <a:ext cx="45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0.768</a:t>
            </a:r>
            <a:endParaRPr lang="en-US" altLang="zh-CN" sz="1800"/>
          </a:p>
        </p:txBody>
      </p:sp>
      <p:sp>
        <p:nvSpPr>
          <p:cNvPr id="203850" name="Rectangle 116"/>
          <p:cNvSpPr>
            <a:spLocks noChangeArrowheads="1"/>
          </p:cNvSpPr>
          <p:nvPr/>
        </p:nvSpPr>
        <p:spPr bwMode="auto">
          <a:xfrm>
            <a:off x="3949700" y="5289550"/>
            <a:ext cx="558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17,700</a:t>
            </a:r>
            <a:endParaRPr lang="en-US" altLang="zh-CN" sz="1800"/>
          </a:p>
        </p:txBody>
      </p:sp>
      <p:sp>
        <p:nvSpPr>
          <p:cNvPr id="203851" name="Rectangle 117"/>
          <p:cNvSpPr>
            <a:spLocks noChangeArrowheads="1"/>
          </p:cNvSpPr>
          <p:nvPr/>
        </p:nvSpPr>
        <p:spPr bwMode="auto">
          <a:xfrm>
            <a:off x="5145088" y="5289550"/>
            <a:ext cx="45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922.6</a:t>
            </a:r>
            <a:endParaRPr lang="en-US" altLang="zh-CN" sz="1800"/>
          </a:p>
        </p:txBody>
      </p:sp>
      <p:sp>
        <p:nvSpPr>
          <p:cNvPr id="203852" name="Rectangle 118"/>
          <p:cNvSpPr>
            <a:spLocks noChangeArrowheads="1"/>
          </p:cNvSpPr>
          <p:nvPr/>
        </p:nvSpPr>
        <p:spPr bwMode="auto">
          <a:xfrm>
            <a:off x="6340475" y="5289550"/>
            <a:ext cx="558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3981.2</a:t>
            </a:r>
            <a:endParaRPr lang="en-US" altLang="zh-CN" sz="1800"/>
          </a:p>
        </p:txBody>
      </p:sp>
      <p:sp>
        <p:nvSpPr>
          <p:cNvPr id="203853" name="Rectangle 119"/>
          <p:cNvSpPr>
            <a:spLocks noChangeArrowheads="1"/>
          </p:cNvSpPr>
          <p:nvPr/>
        </p:nvSpPr>
        <p:spPr bwMode="auto">
          <a:xfrm>
            <a:off x="7539038" y="5289550"/>
            <a:ext cx="254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3.8</a:t>
            </a:r>
            <a:endParaRPr lang="en-US" altLang="zh-CN" sz="1800"/>
          </a:p>
        </p:txBody>
      </p:sp>
      <p:sp>
        <p:nvSpPr>
          <p:cNvPr id="203854" name="Rectangle 120"/>
          <p:cNvSpPr>
            <a:spLocks noChangeArrowheads="1"/>
          </p:cNvSpPr>
          <p:nvPr/>
        </p:nvSpPr>
        <p:spPr bwMode="auto">
          <a:xfrm>
            <a:off x="363538" y="5949950"/>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15</a:t>
            </a:r>
            <a:endParaRPr lang="en-US" altLang="zh-CN" sz="1800"/>
          </a:p>
        </p:txBody>
      </p:sp>
      <p:grpSp>
        <p:nvGrpSpPr>
          <p:cNvPr id="203855" name="Group 121"/>
          <p:cNvGrpSpPr>
            <a:grpSpLocks/>
          </p:cNvGrpSpPr>
          <p:nvPr/>
        </p:nvGrpSpPr>
        <p:grpSpPr bwMode="auto">
          <a:xfrm>
            <a:off x="1585913" y="5780088"/>
            <a:ext cx="393700" cy="673100"/>
            <a:chOff x="1138" y="3304"/>
            <a:chExt cx="236" cy="335"/>
          </a:xfrm>
        </p:grpSpPr>
        <p:sp>
          <p:nvSpPr>
            <p:cNvPr id="203872" name="Line 122"/>
            <p:cNvSpPr>
              <a:spLocks noChangeShapeType="1"/>
            </p:cNvSpPr>
            <p:nvPr/>
          </p:nvSpPr>
          <p:spPr bwMode="auto">
            <a:xfrm>
              <a:off x="1289" y="3483"/>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73" name="Rectangle 123"/>
            <p:cNvSpPr>
              <a:spLocks noChangeArrowheads="1"/>
            </p:cNvSpPr>
            <p:nvPr/>
          </p:nvSpPr>
          <p:spPr bwMode="auto">
            <a:xfrm>
              <a:off x="1296" y="3503"/>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8</a:t>
              </a:r>
              <a:endParaRPr lang="en-US" altLang="zh-CN" sz="1800"/>
            </a:p>
          </p:txBody>
        </p:sp>
        <p:sp>
          <p:nvSpPr>
            <p:cNvPr id="203874" name="Rectangle 124"/>
            <p:cNvSpPr>
              <a:spLocks noChangeArrowheads="1"/>
            </p:cNvSpPr>
            <p:nvPr/>
          </p:nvSpPr>
          <p:spPr bwMode="auto">
            <a:xfrm>
              <a:off x="1296" y="3304"/>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7</a:t>
              </a:r>
              <a:endParaRPr lang="en-US" altLang="zh-CN" sz="1800"/>
            </a:p>
          </p:txBody>
        </p:sp>
        <p:sp>
          <p:nvSpPr>
            <p:cNvPr id="203875" name="Rectangle 125"/>
            <p:cNvSpPr>
              <a:spLocks noChangeArrowheads="1"/>
            </p:cNvSpPr>
            <p:nvPr/>
          </p:nvSpPr>
          <p:spPr bwMode="auto">
            <a:xfrm>
              <a:off x="1138" y="3393"/>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51</a:t>
              </a:r>
              <a:endParaRPr lang="en-US" altLang="zh-CN" sz="1800"/>
            </a:p>
          </p:txBody>
        </p:sp>
      </p:grpSp>
      <p:sp>
        <p:nvSpPr>
          <p:cNvPr id="203856" name="Rectangle 126"/>
          <p:cNvSpPr>
            <a:spLocks noChangeArrowheads="1"/>
          </p:cNvSpPr>
          <p:nvPr/>
        </p:nvSpPr>
        <p:spPr bwMode="auto">
          <a:xfrm>
            <a:off x="2754313" y="594995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0.759</a:t>
            </a:r>
            <a:endParaRPr lang="en-US" altLang="zh-CN" sz="1800"/>
          </a:p>
        </p:txBody>
      </p:sp>
      <p:sp>
        <p:nvSpPr>
          <p:cNvPr id="203857" name="Rectangle 127"/>
          <p:cNvSpPr>
            <a:spLocks noChangeArrowheads="1"/>
          </p:cNvSpPr>
          <p:nvPr/>
        </p:nvSpPr>
        <p:spPr bwMode="auto">
          <a:xfrm>
            <a:off x="3949700" y="5949950"/>
            <a:ext cx="441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(900)</a:t>
            </a:r>
            <a:endParaRPr lang="en-US" altLang="zh-CN" sz="1800"/>
          </a:p>
        </p:txBody>
      </p:sp>
      <p:sp>
        <p:nvSpPr>
          <p:cNvPr id="203858" name="Rectangle 128"/>
          <p:cNvSpPr>
            <a:spLocks noChangeArrowheads="1"/>
          </p:cNvSpPr>
          <p:nvPr/>
        </p:nvSpPr>
        <p:spPr bwMode="auto">
          <a:xfrm>
            <a:off x="5145088" y="5949950"/>
            <a:ext cx="4921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(46.7)</a:t>
            </a:r>
            <a:endParaRPr lang="en-US" altLang="zh-CN" sz="1800"/>
          </a:p>
        </p:txBody>
      </p:sp>
      <p:sp>
        <p:nvSpPr>
          <p:cNvPr id="203859" name="Rectangle 129"/>
          <p:cNvSpPr>
            <a:spLocks noChangeArrowheads="1"/>
          </p:cNvSpPr>
          <p:nvPr/>
        </p:nvSpPr>
        <p:spPr bwMode="auto">
          <a:xfrm>
            <a:off x="6340475" y="5949950"/>
            <a:ext cx="558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3938.3</a:t>
            </a:r>
            <a:endParaRPr lang="en-US" altLang="zh-CN" sz="1800"/>
          </a:p>
        </p:txBody>
      </p:sp>
      <p:sp>
        <p:nvSpPr>
          <p:cNvPr id="203860" name="Rectangle 130"/>
          <p:cNvSpPr>
            <a:spLocks noChangeArrowheads="1"/>
          </p:cNvSpPr>
          <p:nvPr/>
        </p:nvSpPr>
        <p:spPr bwMode="auto">
          <a:xfrm>
            <a:off x="7539038" y="5949950"/>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3.8</a:t>
            </a:r>
            <a:endParaRPr lang="en-US" altLang="zh-CN" sz="1800"/>
          </a:p>
        </p:txBody>
      </p:sp>
      <p:sp>
        <p:nvSpPr>
          <p:cNvPr id="203861" name="Rectangle 133"/>
          <p:cNvSpPr>
            <a:spLocks noChangeArrowheads="1"/>
          </p:cNvSpPr>
          <p:nvPr/>
        </p:nvSpPr>
        <p:spPr bwMode="auto">
          <a:xfrm>
            <a:off x="1446213" y="6534150"/>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62" name="Line 134"/>
          <p:cNvSpPr>
            <a:spLocks noChangeShapeType="1"/>
          </p:cNvSpPr>
          <p:nvPr/>
        </p:nvSpPr>
        <p:spPr bwMode="auto">
          <a:xfrm>
            <a:off x="1446213" y="6534150"/>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63" name="Rectangle 138"/>
          <p:cNvSpPr>
            <a:spLocks noChangeArrowheads="1"/>
          </p:cNvSpPr>
          <p:nvPr/>
        </p:nvSpPr>
        <p:spPr bwMode="auto">
          <a:xfrm>
            <a:off x="2640013" y="6534150"/>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64" name="Line 139"/>
          <p:cNvSpPr>
            <a:spLocks noChangeShapeType="1"/>
          </p:cNvSpPr>
          <p:nvPr/>
        </p:nvSpPr>
        <p:spPr bwMode="auto">
          <a:xfrm>
            <a:off x="2640013" y="6534150"/>
            <a:ext cx="28575"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65" name="Line 140"/>
          <p:cNvSpPr>
            <a:spLocks noChangeShapeType="1"/>
          </p:cNvSpPr>
          <p:nvPr/>
        </p:nvSpPr>
        <p:spPr bwMode="auto">
          <a:xfrm>
            <a:off x="2640013" y="6534150"/>
            <a:ext cx="3175" cy="34925"/>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66" name="Rectangle 143"/>
          <p:cNvSpPr>
            <a:spLocks noChangeArrowheads="1"/>
          </p:cNvSpPr>
          <p:nvPr/>
        </p:nvSpPr>
        <p:spPr bwMode="auto">
          <a:xfrm>
            <a:off x="3836988" y="6534150"/>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67" name="Rectangle 148"/>
          <p:cNvSpPr>
            <a:spLocks noChangeArrowheads="1"/>
          </p:cNvSpPr>
          <p:nvPr/>
        </p:nvSpPr>
        <p:spPr bwMode="auto">
          <a:xfrm>
            <a:off x="5032375" y="6534150"/>
            <a:ext cx="28575"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68" name="Rectangle 153"/>
          <p:cNvSpPr>
            <a:spLocks noChangeArrowheads="1"/>
          </p:cNvSpPr>
          <p:nvPr/>
        </p:nvSpPr>
        <p:spPr bwMode="auto">
          <a:xfrm>
            <a:off x="6227763" y="6534150"/>
            <a:ext cx="26987" cy="349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3869" name="Line 154"/>
          <p:cNvSpPr>
            <a:spLocks noChangeShapeType="1"/>
          </p:cNvSpPr>
          <p:nvPr/>
        </p:nvSpPr>
        <p:spPr bwMode="auto">
          <a:xfrm>
            <a:off x="6227763" y="6534150"/>
            <a:ext cx="26987" cy="1588"/>
          </a:xfrm>
          <a:prstGeom prst="line">
            <a:avLst/>
          </a:prstGeom>
          <a:noFill/>
          <a:ln w="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70" name="Line 164"/>
          <p:cNvSpPr>
            <a:spLocks noChangeShapeType="1"/>
          </p:cNvSpPr>
          <p:nvPr/>
        </p:nvSpPr>
        <p:spPr bwMode="auto">
          <a:xfrm>
            <a:off x="250825" y="188913"/>
            <a:ext cx="8497888" cy="0"/>
          </a:xfrm>
          <a:prstGeom prst="line">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3871" name="Line 165"/>
          <p:cNvSpPr>
            <a:spLocks noChangeShapeType="1"/>
          </p:cNvSpPr>
          <p:nvPr/>
        </p:nvSpPr>
        <p:spPr bwMode="auto">
          <a:xfrm>
            <a:off x="322263" y="6438900"/>
            <a:ext cx="8353425" cy="0"/>
          </a:xfrm>
          <a:prstGeom prst="line">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AutoShape 3"/>
          <p:cNvSpPr>
            <a:spLocks noChangeAspect="1" noChangeArrowheads="1" noTextEdit="1"/>
          </p:cNvSpPr>
          <p:nvPr/>
        </p:nvSpPr>
        <p:spPr bwMode="auto">
          <a:xfrm>
            <a:off x="323850" y="1557338"/>
            <a:ext cx="851535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03" name="Rectangle 4"/>
          <p:cNvSpPr>
            <a:spLocks noChangeArrowheads="1"/>
          </p:cNvSpPr>
          <p:nvPr/>
        </p:nvSpPr>
        <p:spPr bwMode="auto">
          <a:xfrm>
            <a:off x="422275" y="1744663"/>
            <a:ext cx="2159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16</a:t>
            </a:r>
            <a:endParaRPr lang="en-US" altLang="zh-CN" sz="1800"/>
          </a:p>
        </p:txBody>
      </p:sp>
      <p:grpSp>
        <p:nvGrpSpPr>
          <p:cNvPr id="204804" name="Group 6"/>
          <p:cNvGrpSpPr>
            <a:grpSpLocks/>
          </p:cNvGrpSpPr>
          <p:nvPr/>
        </p:nvGrpSpPr>
        <p:grpSpPr bwMode="auto">
          <a:xfrm>
            <a:off x="1617663" y="1570038"/>
            <a:ext cx="401637" cy="625475"/>
            <a:chOff x="1019" y="989"/>
            <a:chExt cx="253" cy="394"/>
          </a:xfrm>
        </p:grpSpPr>
        <p:sp>
          <p:nvSpPr>
            <p:cNvPr id="204891" name="Line 7"/>
            <p:cNvSpPr>
              <a:spLocks noChangeShapeType="1"/>
            </p:cNvSpPr>
            <p:nvPr/>
          </p:nvSpPr>
          <p:spPr bwMode="auto">
            <a:xfrm>
              <a:off x="1184" y="1180"/>
              <a:ext cx="88"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92" name="Rectangle 8"/>
            <p:cNvSpPr>
              <a:spLocks noChangeArrowheads="1"/>
            </p:cNvSpPr>
            <p:nvPr/>
          </p:nvSpPr>
          <p:spPr bwMode="auto">
            <a:xfrm>
              <a:off x="1192" y="1201"/>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4893" name="Rectangle 9"/>
            <p:cNvSpPr>
              <a:spLocks noChangeArrowheads="1"/>
            </p:cNvSpPr>
            <p:nvPr/>
          </p:nvSpPr>
          <p:spPr bwMode="auto">
            <a:xfrm>
              <a:off x="1192" y="989"/>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7</a:t>
              </a:r>
              <a:endParaRPr lang="en-US" altLang="zh-CN" sz="1800"/>
            </a:p>
          </p:txBody>
        </p:sp>
        <p:sp>
          <p:nvSpPr>
            <p:cNvPr id="204894" name="Rectangle 10"/>
            <p:cNvSpPr>
              <a:spLocks noChangeArrowheads="1"/>
            </p:cNvSpPr>
            <p:nvPr/>
          </p:nvSpPr>
          <p:spPr bwMode="auto">
            <a:xfrm>
              <a:off x="1019" y="1083"/>
              <a:ext cx="1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52</a:t>
              </a:r>
              <a:endParaRPr lang="en-US" altLang="zh-CN" sz="1800"/>
            </a:p>
          </p:txBody>
        </p:sp>
      </p:grpSp>
      <p:sp>
        <p:nvSpPr>
          <p:cNvPr id="204805" name="Rectangle 13"/>
          <p:cNvSpPr>
            <a:spLocks noChangeArrowheads="1"/>
          </p:cNvSpPr>
          <p:nvPr/>
        </p:nvSpPr>
        <p:spPr bwMode="auto">
          <a:xfrm>
            <a:off x="2757488" y="174466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0.865</a:t>
            </a:r>
            <a:endParaRPr lang="en-US" altLang="zh-CN" sz="1800"/>
          </a:p>
        </p:txBody>
      </p:sp>
      <p:sp>
        <p:nvSpPr>
          <p:cNvPr id="204806" name="Rectangle 15"/>
          <p:cNvSpPr>
            <a:spLocks noChangeArrowheads="1"/>
          </p:cNvSpPr>
          <p:nvPr/>
        </p:nvSpPr>
        <p:spPr bwMode="auto">
          <a:xfrm>
            <a:off x="3925888" y="1744663"/>
            <a:ext cx="5937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10,600</a:t>
            </a:r>
            <a:endParaRPr lang="en-US" altLang="zh-CN" sz="1800"/>
          </a:p>
        </p:txBody>
      </p:sp>
      <p:sp>
        <p:nvSpPr>
          <p:cNvPr id="204807" name="Rectangle 17"/>
          <p:cNvSpPr>
            <a:spLocks noChangeArrowheads="1"/>
          </p:cNvSpPr>
          <p:nvPr/>
        </p:nvSpPr>
        <p:spPr bwMode="auto">
          <a:xfrm>
            <a:off x="5092700" y="174466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560.5</a:t>
            </a:r>
            <a:endParaRPr lang="en-US" altLang="zh-CN" sz="1800"/>
          </a:p>
        </p:txBody>
      </p:sp>
      <p:sp>
        <p:nvSpPr>
          <p:cNvPr id="204808" name="Rectangle 19"/>
          <p:cNvSpPr>
            <a:spLocks noChangeArrowheads="1"/>
          </p:cNvSpPr>
          <p:nvPr/>
        </p:nvSpPr>
        <p:spPr bwMode="auto">
          <a:xfrm>
            <a:off x="6261100" y="1744663"/>
            <a:ext cx="5937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4502.6</a:t>
            </a:r>
            <a:endParaRPr lang="en-US" altLang="zh-CN" sz="1800"/>
          </a:p>
        </p:txBody>
      </p:sp>
      <p:sp>
        <p:nvSpPr>
          <p:cNvPr id="204809" name="Rectangle 21"/>
          <p:cNvSpPr>
            <a:spLocks noChangeArrowheads="1"/>
          </p:cNvSpPr>
          <p:nvPr/>
        </p:nvSpPr>
        <p:spPr bwMode="auto">
          <a:xfrm>
            <a:off x="7431088" y="1744663"/>
            <a:ext cx="2698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4.3</a:t>
            </a:r>
            <a:endParaRPr lang="en-US" altLang="zh-CN" sz="1800"/>
          </a:p>
        </p:txBody>
      </p:sp>
      <p:sp>
        <p:nvSpPr>
          <p:cNvPr id="204810" name="Line 26"/>
          <p:cNvSpPr>
            <a:spLocks noChangeShapeType="1"/>
          </p:cNvSpPr>
          <p:nvPr/>
        </p:nvSpPr>
        <p:spPr bwMode="auto">
          <a:xfrm>
            <a:off x="1479550" y="1524000"/>
            <a:ext cx="269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1" name="Line 27"/>
          <p:cNvSpPr>
            <a:spLocks noChangeShapeType="1"/>
          </p:cNvSpPr>
          <p:nvPr/>
        </p:nvSpPr>
        <p:spPr bwMode="auto">
          <a:xfrm>
            <a:off x="1479550" y="1524000"/>
            <a:ext cx="1588"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2" name="Line 31"/>
          <p:cNvSpPr>
            <a:spLocks noChangeShapeType="1"/>
          </p:cNvSpPr>
          <p:nvPr/>
        </p:nvSpPr>
        <p:spPr bwMode="auto">
          <a:xfrm>
            <a:off x="2646363" y="1524000"/>
            <a:ext cx="2857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3" name="Line 32"/>
          <p:cNvSpPr>
            <a:spLocks noChangeShapeType="1"/>
          </p:cNvSpPr>
          <p:nvPr/>
        </p:nvSpPr>
        <p:spPr bwMode="auto">
          <a:xfrm>
            <a:off x="2646363" y="1524000"/>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4" name="Rectangle 35"/>
          <p:cNvSpPr>
            <a:spLocks noChangeArrowheads="1"/>
          </p:cNvSpPr>
          <p:nvPr/>
        </p:nvSpPr>
        <p:spPr bwMode="auto">
          <a:xfrm>
            <a:off x="3814763" y="1524000"/>
            <a:ext cx="26987"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15" name="Line 36"/>
          <p:cNvSpPr>
            <a:spLocks noChangeShapeType="1"/>
          </p:cNvSpPr>
          <p:nvPr/>
        </p:nvSpPr>
        <p:spPr bwMode="auto">
          <a:xfrm>
            <a:off x="3814763" y="1524000"/>
            <a:ext cx="269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6" name="Line 37"/>
          <p:cNvSpPr>
            <a:spLocks noChangeShapeType="1"/>
          </p:cNvSpPr>
          <p:nvPr/>
        </p:nvSpPr>
        <p:spPr bwMode="auto">
          <a:xfrm>
            <a:off x="3814763" y="1524000"/>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7" name="Rectangle 40"/>
          <p:cNvSpPr>
            <a:spLocks noChangeArrowheads="1"/>
          </p:cNvSpPr>
          <p:nvPr/>
        </p:nvSpPr>
        <p:spPr bwMode="auto">
          <a:xfrm>
            <a:off x="4981575" y="1524000"/>
            <a:ext cx="28575"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18" name="Line 41"/>
          <p:cNvSpPr>
            <a:spLocks noChangeShapeType="1"/>
          </p:cNvSpPr>
          <p:nvPr/>
        </p:nvSpPr>
        <p:spPr bwMode="auto">
          <a:xfrm>
            <a:off x="4981575" y="1524000"/>
            <a:ext cx="2857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19" name="Line 42"/>
          <p:cNvSpPr>
            <a:spLocks noChangeShapeType="1"/>
          </p:cNvSpPr>
          <p:nvPr/>
        </p:nvSpPr>
        <p:spPr bwMode="auto">
          <a:xfrm>
            <a:off x="4981575" y="1524000"/>
            <a:ext cx="1588"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0" name="Rectangle 45"/>
          <p:cNvSpPr>
            <a:spLocks noChangeArrowheads="1"/>
          </p:cNvSpPr>
          <p:nvPr/>
        </p:nvSpPr>
        <p:spPr bwMode="auto">
          <a:xfrm>
            <a:off x="6149975" y="1524000"/>
            <a:ext cx="26988"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21" name="Line 46"/>
          <p:cNvSpPr>
            <a:spLocks noChangeShapeType="1"/>
          </p:cNvSpPr>
          <p:nvPr/>
        </p:nvSpPr>
        <p:spPr bwMode="auto">
          <a:xfrm>
            <a:off x="6149975" y="1524000"/>
            <a:ext cx="269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2" name="Line 47"/>
          <p:cNvSpPr>
            <a:spLocks noChangeShapeType="1"/>
          </p:cNvSpPr>
          <p:nvPr/>
        </p:nvSpPr>
        <p:spPr bwMode="auto">
          <a:xfrm>
            <a:off x="6149975" y="1524000"/>
            <a:ext cx="1588"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3" name="Rectangle 50"/>
          <p:cNvSpPr>
            <a:spLocks noChangeArrowheads="1"/>
          </p:cNvSpPr>
          <p:nvPr/>
        </p:nvSpPr>
        <p:spPr bwMode="auto">
          <a:xfrm>
            <a:off x="7319963" y="1524000"/>
            <a:ext cx="26987"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24" name="Line 51"/>
          <p:cNvSpPr>
            <a:spLocks noChangeShapeType="1"/>
          </p:cNvSpPr>
          <p:nvPr/>
        </p:nvSpPr>
        <p:spPr bwMode="auto">
          <a:xfrm>
            <a:off x="7319963" y="1524000"/>
            <a:ext cx="269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5" name="Line 52"/>
          <p:cNvSpPr>
            <a:spLocks noChangeShapeType="1"/>
          </p:cNvSpPr>
          <p:nvPr/>
        </p:nvSpPr>
        <p:spPr bwMode="auto">
          <a:xfrm>
            <a:off x="7319963" y="1524000"/>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6" name="Line 54"/>
          <p:cNvSpPr>
            <a:spLocks noChangeShapeType="1"/>
          </p:cNvSpPr>
          <p:nvPr/>
        </p:nvSpPr>
        <p:spPr bwMode="auto">
          <a:xfrm>
            <a:off x="7346950" y="1524000"/>
            <a:ext cx="113982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27" name="Rectangle 55"/>
          <p:cNvSpPr>
            <a:spLocks noChangeArrowheads="1"/>
          </p:cNvSpPr>
          <p:nvPr/>
        </p:nvSpPr>
        <p:spPr bwMode="auto">
          <a:xfrm>
            <a:off x="422275" y="2360613"/>
            <a:ext cx="2159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17</a:t>
            </a:r>
            <a:endParaRPr lang="en-US" altLang="zh-CN" sz="1800"/>
          </a:p>
        </p:txBody>
      </p:sp>
      <p:grpSp>
        <p:nvGrpSpPr>
          <p:cNvPr id="204828" name="Group 57"/>
          <p:cNvGrpSpPr>
            <a:grpSpLocks/>
          </p:cNvGrpSpPr>
          <p:nvPr/>
        </p:nvGrpSpPr>
        <p:grpSpPr bwMode="auto">
          <a:xfrm>
            <a:off x="1617663" y="2184400"/>
            <a:ext cx="401637" cy="627063"/>
            <a:chOff x="1019" y="1376"/>
            <a:chExt cx="253" cy="395"/>
          </a:xfrm>
        </p:grpSpPr>
        <p:sp>
          <p:nvSpPr>
            <p:cNvPr id="204887" name="Line 58"/>
            <p:cNvSpPr>
              <a:spLocks noChangeShapeType="1"/>
            </p:cNvSpPr>
            <p:nvPr/>
          </p:nvSpPr>
          <p:spPr bwMode="auto">
            <a:xfrm>
              <a:off x="1184" y="1569"/>
              <a:ext cx="88"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88" name="Rectangle 59"/>
            <p:cNvSpPr>
              <a:spLocks noChangeArrowheads="1"/>
            </p:cNvSpPr>
            <p:nvPr/>
          </p:nvSpPr>
          <p:spPr bwMode="auto">
            <a:xfrm>
              <a:off x="1192" y="1589"/>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4889" name="Rectangle 60"/>
            <p:cNvSpPr>
              <a:spLocks noChangeArrowheads="1"/>
            </p:cNvSpPr>
            <p:nvPr/>
          </p:nvSpPr>
          <p:spPr bwMode="auto">
            <a:xfrm>
              <a:off x="1192" y="137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7</a:t>
              </a:r>
              <a:endParaRPr lang="en-US" altLang="zh-CN" sz="1800"/>
            </a:p>
          </p:txBody>
        </p:sp>
        <p:sp>
          <p:nvSpPr>
            <p:cNvPr id="204890" name="Rectangle 61"/>
            <p:cNvSpPr>
              <a:spLocks noChangeArrowheads="1"/>
            </p:cNvSpPr>
            <p:nvPr/>
          </p:nvSpPr>
          <p:spPr bwMode="auto">
            <a:xfrm>
              <a:off x="1019" y="1471"/>
              <a:ext cx="1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54</a:t>
              </a:r>
              <a:endParaRPr lang="en-US" altLang="zh-CN" sz="1800"/>
            </a:p>
          </p:txBody>
        </p:sp>
      </p:grpSp>
      <p:sp>
        <p:nvSpPr>
          <p:cNvPr id="204829" name="Rectangle 63"/>
          <p:cNvSpPr>
            <a:spLocks noChangeArrowheads="1"/>
          </p:cNvSpPr>
          <p:nvPr/>
        </p:nvSpPr>
        <p:spPr bwMode="auto">
          <a:xfrm>
            <a:off x="2757488" y="236061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0.978</a:t>
            </a:r>
            <a:endParaRPr lang="en-US" altLang="zh-CN" sz="1800"/>
          </a:p>
        </p:txBody>
      </p:sp>
      <p:sp>
        <p:nvSpPr>
          <p:cNvPr id="204830" name="Rectangle 65"/>
          <p:cNvSpPr>
            <a:spLocks noChangeArrowheads="1"/>
          </p:cNvSpPr>
          <p:nvPr/>
        </p:nvSpPr>
        <p:spPr bwMode="auto">
          <a:xfrm>
            <a:off x="3925888" y="2360613"/>
            <a:ext cx="5937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11,300</a:t>
            </a:r>
            <a:endParaRPr lang="en-US" altLang="zh-CN" sz="1800"/>
          </a:p>
        </p:txBody>
      </p:sp>
      <p:sp>
        <p:nvSpPr>
          <p:cNvPr id="204831" name="Rectangle 67"/>
          <p:cNvSpPr>
            <a:spLocks noChangeArrowheads="1"/>
          </p:cNvSpPr>
          <p:nvPr/>
        </p:nvSpPr>
        <p:spPr bwMode="auto">
          <a:xfrm>
            <a:off x="5092700" y="236061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620.1</a:t>
            </a:r>
            <a:endParaRPr lang="en-US" altLang="zh-CN" sz="1800"/>
          </a:p>
        </p:txBody>
      </p:sp>
      <p:sp>
        <p:nvSpPr>
          <p:cNvPr id="204832" name="Rectangle 69"/>
          <p:cNvSpPr>
            <a:spLocks noChangeArrowheads="1"/>
          </p:cNvSpPr>
          <p:nvPr/>
        </p:nvSpPr>
        <p:spPr bwMode="auto">
          <a:xfrm>
            <a:off x="6261100" y="2360613"/>
            <a:ext cx="5937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5127.0</a:t>
            </a:r>
            <a:endParaRPr lang="en-US" altLang="zh-CN" sz="1800"/>
          </a:p>
        </p:txBody>
      </p:sp>
      <p:sp>
        <p:nvSpPr>
          <p:cNvPr id="204833" name="Rectangle 71"/>
          <p:cNvSpPr>
            <a:spLocks noChangeArrowheads="1"/>
          </p:cNvSpPr>
          <p:nvPr/>
        </p:nvSpPr>
        <p:spPr bwMode="auto">
          <a:xfrm>
            <a:off x="7431088" y="2360613"/>
            <a:ext cx="2698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4.9</a:t>
            </a:r>
            <a:endParaRPr lang="en-US" altLang="zh-CN" sz="1800"/>
          </a:p>
        </p:txBody>
      </p:sp>
      <p:sp>
        <p:nvSpPr>
          <p:cNvPr id="204834" name="Rectangle 73"/>
          <p:cNvSpPr>
            <a:spLocks noChangeArrowheads="1"/>
          </p:cNvSpPr>
          <p:nvPr/>
        </p:nvSpPr>
        <p:spPr bwMode="auto">
          <a:xfrm>
            <a:off x="422275" y="2976563"/>
            <a:ext cx="2159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18</a:t>
            </a:r>
            <a:endParaRPr lang="en-US" altLang="zh-CN" sz="1800"/>
          </a:p>
        </p:txBody>
      </p:sp>
      <p:grpSp>
        <p:nvGrpSpPr>
          <p:cNvPr id="204835" name="Group 75"/>
          <p:cNvGrpSpPr>
            <a:grpSpLocks/>
          </p:cNvGrpSpPr>
          <p:nvPr/>
        </p:nvGrpSpPr>
        <p:grpSpPr bwMode="auto">
          <a:xfrm>
            <a:off x="1617663" y="2803525"/>
            <a:ext cx="392112" cy="625475"/>
            <a:chOff x="1019" y="1766"/>
            <a:chExt cx="247" cy="394"/>
          </a:xfrm>
        </p:grpSpPr>
        <p:sp>
          <p:nvSpPr>
            <p:cNvPr id="204883" name="Line 76"/>
            <p:cNvSpPr>
              <a:spLocks noChangeShapeType="1"/>
            </p:cNvSpPr>
            <p:nvPr/>
          </p:nvSpPr>
          <p:spPr bwMode="auto">
            <a:xfrm>
              <a:off x="1184" y="1957"/>
              <a:ext cx="8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84" name="Rectangle 77"/>
            <p:cNvSpPr>
              <a:spLocks noChangeArrowheads="1"/>
            </p:cNvSpPr>
            <p:nvPr/>
          </p:nvSpPr>
          <p:spPr bwMode="auto">
            <a:xfrm>
              <a:off x="1189" y="1978"/>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4885" name="Rectangle 78"/>
            <p:cNvSpPr>
              <a:spLocks noChangeArrowheads="1"/>
            </p:cNvSpPr>
            <p:nvPr/>
          </p:nvSpPr>
          <p:spPr bwMode="auto">
            <a:xfrm>
              <a:off x="1190" y="176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a:t>
              </a:r>
              <a:endParaRPr lang="en-US" altLang="zh-CN" sz="1800"/>
            </a:p>
          </p:txBody>
        </p:sp>
        <p:sp>
          <p:nvSpPr>
            <p:cNvPr id="204886" name="Rectangle 79"/>
            <p:cNvSpPr>
              <a:spLocks noChangeArrowheads="1"/>
            </p:cNvSpPr>
            <p:nvPr/>
          </p:nvSpPr>
          <p:spPr bwMode="auto">
            <a:xfrm>
              <a:off x="1019" y="1861"/>
              <a:ext cx="1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54</a:t>
              </a:r>
              <a:endParaRPr lang="en-US" altLang="zh-CN" sz="1800"/>
            </a:p>
          </p:txBody>
        </p:sp>
      </p:grpSp>
      <p:sp>
        <p:nvSpPr>
          <p:cNvPr id="204836" name="Rectangle 81"/>
          <p:cNvSpPr>
            <a:spLocks noChangeArrowheads="1"/>
          </p:cNvSpPr>
          <p:nvPr/>
        </p:nvSpPr>
        <p:spPr bwMode="auto">
          <a:xfrm>
            <a:off x="2757488" y="297656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0.990</a:t>
            </a:r>
            <a:endParaRPr lang="en-US" altLang="zh-CN" sz="1800"/>
          </a:p>
        </p:txBody>
      </p:sp>
      <p:sp>
        <p:nvSpPr>
          <p:cNvPr id="204837" name="Rectangle 83"/>
          <p:cNvSpPr>
            <a:spLocks noChangeArrowheads="1"/>
          </p:cNvSpPr>
          <p:nvPr/>
        </p:nvSpPr>
        <p:spPr bwMode="auto">
          <a:xfrm>
            <a:off x="3925888" y="2976563"/>
            <a:ext cx="485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1,200</a:t>
            </a:r>
            <a:endParaRPr lang="en-US" altLang="zh-CN" sz="1800"/>
          </a:p>
        </p:txBody>
      </p:sp>
      <p:sp>
        <p:nvSpPr>
          <p:cNvPr id="204838" name="Rectangle 85"/>
          <p:cNvSpPr>
            <a:spLocks noChangeArrowheads="1"/>
          </p:cNvSpPr>
          <p:nvPr/>
        </p:nvSpPr>
        <p:spPr bwMode="auto">
          <a:xfrm>
            <a:off x="5092700" y="2976563"/>
            <a:ext cx="3778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65.6</a:t>
            </a:r>
            <a:endParaRPr lang="en-US" altLang="zh-CN" sz="1800"/>
          </a:p>
        </p:txBody>
      </p:sp>
      <p:sp>
        <p:nvSpPr>
          <p:cNvPr id="204839" name="Rectangle 87"/>
          <p:cNvSpPr>
            <a:spLocks noChangeArrowheads="1"/>
          </p:cNvSpPr>
          <p:nvPr/>
        </p:nvSpPr>
        <p:spPr bwMode="auto">
          <a:xfrm>
            <a:off x="6261100" y="2976563"/>
            <a:ext cx="5937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5197.5</a:t>
            </a:r>
            <a:endParaRPr lang="en-US" altLang="zh-CN" sz="1800"/>
          </a:p>
        </p:txBody>
      </p:sp>
      <p:sp>
        <p:nvSpPr>
          <p:cNvPr id="204840" name="Rectangle 89"/>
          <p:cNvSpPr>
            <a:spLocks noChangeArrowheads="1"/>
          </p:cNvSpPr>
          <p:nvPr/>
        </p:nvSpPr>
        <p:spPr bwMode="auto">
          <a:xfrm>
            <a:off x="7431088" y="2976563"/>
            <a:ext cx="2698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5.0</a:t>
            </a:r>
            <a:endParaRPr lang="en-US" altLang="zh-CN" sz="1800"/>
          </a:p>
        </p:txBody>
      </p:sp>
      <p:sp>
        <p:nvSpPr>
          <p:cNvPr id="204841" name="Rectangle 91"/>
          <p:cNvSpPr>
            <a:spLocks noChangeArrowheads="1"/>
          </p:cNvSpPr>
          <p:nvPr/>
        </p:nvSpPr>
        <p:spPr bwMode="auto">
          <a:xfrm>
            <a:off x="422275" y="3594100"/>
            <a:ext cx="215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19</a:t>
            </a:r>
            <a:endParaRPr lang="en-US" altLang="zh-CN" sz="1800"/>
          </a:p>
        </p:txBody>
      </p:sp>
      <p:grpSp>
        <p:nvGrpSpPr>
          <p:cNvPr id="204842" name="Group 93"/>
          <p:cNvGrpSpPr>
            <a:grpSpLocks/>
          </p:cNvGrpSpPr>
          <p:nvPr/>
        </p:nvGrpSpPr>
        <p:grpSpPr bwMode="auto">
          <a:xfrm>
            <a:off x="1617663" y="3419475"/>
            <a:ext cx="396875" cy="625475"/>
            <a:chOff x="1019" y="2154"/>
            <a:chExt cx="250" cy="394"/>
          </a:xfrm>
        </p:grpSpPr>
        <p:sp>
          <p:nvSpPr>
            <p:cNvPr id="204879" name="Line 94"/>
            <p:cNvSpPr>
              <a:spLocks noChangeShapeType="1"/>
            </p:cNvSpPr>
            <p:nvPr/>
          </p:nvSpPr>
          <p:spPr bwMode="auto">
            <a:xfrm>
              <a:off x="1182" y="2345"/>
              <a:ext cx="87"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80" name="Rectangle 95"/>
            <p:cNvSpPr>
              <a:spLocks noChangeArrowheads="1"/>
            </p:cNvSpPr>
            <p:nvPr/>
          </p:nvSpPr>
          <p:spPr bwMode="auto">
            <a:xfrm>
              <a:off x="1189" y="236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8</a:t>
              </a:r>
              <a:endParaRPr lang="en-US" altLang="zh-CN" sz="1800"/>
            </a:p>
          </p:txBody>
        </p:sp>
        <p:sp>
          <p:nvSpPr>
            <p:cNvPr id="204881" name="Rectangle 96"/>
            <p:cNvSpPr>
              <a:spLocks noChangeArrowheads="1"/>
            </p:cNvSpPr>
            <p:nvPr/>
          </p:nvSpPr>
          <p:spPr bwMode="auto">
            <a:xfrm>
              <a:off x="1189" y="2154"/>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7</a:t>
              </a:r>
              <a:endParaRPr lang="en-US" altLang="zh-CN" sz="1800"/>
            </a:p>
          </p:txBody>
        </p:sp>
        <p:sp>
          <p:nvSpPr>
            <p:cNvPr id="204882" name="Rectangle 97"/>
            <p:cNvSpPr>
              <a:spLocks noChangeArrowheads="1"/>
            </p:cNvSpPr>
            <p:nvPr/>
          </p:nvSpPr>
          <p:spPr bwMode="auto">
            <a:xfrm>
              <a:off x="1019" y="2249"/>
              <a:ext cx="1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55</a:t>
              </a:r>
              <a:endParaRPr lang="en-US" altLang="zh-CN" sz="1800"/>
            </a:p>
          </p:txBody>
        </p:sp>
      </p:grpSp>
      <p:sp>
        <p:nvSpPr>
          <p:cNvPr id="204843" name="Rectangle 99"/>
          <p:cNvSpPr>
            <a:spLocks noChangeArrowheads="1"/>
          </p:cNvSpPr>
          <p:nvPr/>
        </p:nvSpPr>
        <p:spPr bwMode="auto">
          <a:xfrm>
            <a:off x="2757488" y="3594100"/>
            <a:ext cx="4857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4844" name="Rectangle 101"/>
          <p:cNvSpPr>
            <a:spLocks noChangeArrowheads="1"/>
          </p:cNvSpPr>
          <p:nvPr/>
        </p:nvSpPr>
        <p:spPr bwMode="auto">
          <a:xfrm>
            <a:off x="3925888" y="3594100"/>
            <a:ext cx="4857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4845" name="Rectangle 103"/>
          <p:cNvSpPr>
            <a:spLocks noChangeArrowheads="1"/>
          </p:cNvSpPr>
          <p:nvPr/>
        </p:nvSpPr>
        <p:spPr bwMode="auto">
          <a:xfrm>
            <a:off x="5092700" y="3594100"/>
            <a:ext cx="37782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55.9</a:t>
            </a:r>
            <a:endParaRPr lang="en-US" altLang="zh-CN" sz="1800"/>
          </a:p>
        </p:txBody>
      </p:sp>
      <p:sp>
        <p:nvSpPr>
          <p:cNvPr id="204846" name="Rectangle 105"/>
          <p:cNvSpPr>
            <a:spLocks noChangeArrowheads="1"/>
          </p:cNvSpPr>
          <p:nvPr/>
        </p:nvSpPr>
        <p:spPr bwMode="auto">
          <a:xfrm>
            <a:off x="6261100" y="3594100"/>
            <a:ext cx="59372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5258.3</a:t>
            </a:r>
            <a:endParaRPr lang="en-US" altLang="zh-CN" sz="1800"/>
          </a:p>
        </p:txBody>
      </p:sp>
      <p:sp>
        <p:nvSpPr>
          <p:cNvPr id="204847" name="Rectangle 107"/>
          <p:cNvSpPr>
            <a:spLocks noChangeArrowheads="1"/>
          </p:cNvSpPr>
          <p:nvPr/>
        </p:nvSpPr>
        <p:spPr bwMode="auto">
          <a:xfrm>
            <a:off x="7431088" y="3594100"/>
            <a:ext cx="2698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5.1</a:t>
            </a:r>
            <a:endParaRPr lang="en-US" altLang="zh-CN" sz="1800"/>
          </a:p>
        </p:txBody>
      </p:sp>
      <p:sp>
        <p:nvSpPr>
          <p:cNvPr id="204848" name="Rectangle 109"/>
          <p:cNvSpPr>
            <a:spLocks noChangeArrowheads="1"/>
          </p:cNvSpPr>
          <p:nvPr/>
        </p:nvSpPr>
        <p:spPr bwMode="auto">
          <a:xfrm>
            <a:off x="422275" y="4210050"/>
            <a:ext cx="215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20</a:t>
            </a:r>
            <a:endParaRPr lang="en-US" altLang="zh-CN" sz="1800"/>
          </a:p>
        </p:txBody>
      </p:sp>
      <p:grpSp>
        <p:nvGrpSpPr>
          <p:cNvPr id="204849" name="Group 111"/>
          <p:cNvGrpSpPr>
            <a:grpSpLocks/>
          </p:cNvGrpSpPr>
          <p:nvPr/>
        </p:nvGrpSpPr>
        <p:grpSpPr bwMode="auto">
          <a:xfrm>
            <a:off x="1617663" y="4035425"/>
            <a:ext cx="404812" cy="625475"/>
            <a:chOff x="1019" y="2542"/>
            <a:chExt cx="255" cy="394"/>
          </a:xfrm>
        </p:grpSpPr>
        <p:sp>
          <p:nvSpPr>
            <p:cNvPr id="204875" name="Line 112"/>
            <p:cNvSpPr>
              <a:spLocks noChangeShapeType="1"/>
            </p:cNvSpPr>
            <p:nvPr/>
          </p:nvSpPr>
          <p:spPr bwMode="auto">
            <a:xfrm>
              <a:off x="1186" y="2734"/>
              <a:ext cx="88"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76" name="Rectangle 113"/>
            <p:cNvSpPr>
              <a:spLocks noChangeArrowheads="1"/>
            </p:cNvSpPr>
            <p:nvPr/>
          </p:nvSpPr>
          <p:spPr bwMode="auto">
            <a:xfrm>
              <a:off x="1196" y="2754"/>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4</a:t>
              </a:r>
              <a:endParaRPr lang="en-US" altLang="zh-CN" sz="1800"/>
            </a:p>
          </p:txBody>
        </p:sp>
        <p:sp>
          <p:nvSpPr>
            <p:cNvPr id="204877" name="Rectangle 114"/>
            <p:cNvSpPr>
              <a:spLocks noChangeArrowheads="1"/>
            </p:cNvSpPr>
            <p:nvPr/>
          </p:nvSpPr>
          <p:spPr bwMode="auto">
            <a:xfrm>
              <a:off x="1194" y="2542"/>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1</a:t>
              </a:r>
              <a:endParaRPr lang="en-US" altLang="zh-CN" sz="1800"/>
            </a:p>
          </p:txBody>
        </p:sp>
        <p:sp>
          <p:nvSpPr>
            <p:cNvPr id="204878" name="Rectangle 115"/>
            <p:cNvSpPr>
              <a:spLocks noChangeArrowheads="1"/>
            </p:cNvSpPr>
            <p:nvPr/>
          </p:nvSpPr>
          <p:spPr bwMode="auto">
            <a:xfrm>
              <a:off x="1019" y="2637"/>
              <a:ext cx="1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900">
                  <a:latin typeface="Times New Roman" panose="02020603050405020304" pitchFamily="18" charset="0"/>
                </a:rPr>
                <a:t>57</a:t>
              </a:r>
              <a:endParaRPr lang="en-US" altLang="zh-CN" sz="1800"/>
            </a:p>
          </p:txBody>
        </p:sp>
      </p:grpSp>
      <p:sp>
        <p:nvSpPr>
          <p:cNvPr id="204850" name="Rectangle 117"/>
          <p:cNvSpPr>
            <a:spLocks noChangeArrowheads="1"/>
          </p:cNvSpPr>
          <p:nvPr/>
        </p:nvSpPr>
        <p:spPr bwMode="auto">
          <a:xfrm>
            <a:off x="2757488" y="4210050"/>
            <a:ext cx="4857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1.000</a:t>
            </a:r>
            <a:endParaRPr lang="en-US" altLang="zh-CN" sz="1800"/>
          </a:p>
        </p:txBody>
      </p:sp>
      <p:sp>
        <p:nvSpPr>
          <p:cNvPr id="204851" name="Rectangle 119"/>
          <p:cNvSpPr>
            <a:spLocks noChangeArrowheads="1"/>
          </p:cNvSpPr>
          <p:nvPr/>
        </p:nvSpPr>
        <p:spPr bwMode="auto">
          <a:xfrm>
            <a:off x="3925888" y="4210050"/>
            <a:ext cx="1079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a:t>
            </a:r>
            <a:endParaRPr lang="en-US" altLang="zh-CN" sz="1800"/>
          </a:p>
        </p:txBody>
      </p:sp>
      <p:sp>
        <p:nvSpPr>
          <p:cNvPr id="204852" name="Rectangle 121"/>
          <p:cNvSpPr>
            <a:spLocks noChangeArrowheads="1"/>
          </p:cNvSpPr>
          <p:nvPr/>
        </p:nvSpPr>
        <p:spPr bwMode="auto">
          <a:xfrm>
            <a:off x="5092700" y="4210050"/>
            <a:ext cx="2698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0.0</a:t>
            </a:r>
            <a:endParaRPr lang="en-US" altLang="zh-CN" sz="1800"/>
          </a:p>
        </p:txBody>
      </p:sp>
      <p:sp>
        <p:nvSpPr>
          <p:cNvPr id="204853" name="Rectangle 123"/>
          <p:cNvSpPr>
            <a:spLocks noChangeArrowheads="1"/>
          </p:cNvSpPr>
          <p:nvPr/>
        </p:nvSpPr>
        <p:spPr bwMode="auto">
          <a:xfrm>
            <a:off x="6261100" y="4210050"/>
            <a:ext cx="59372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700">
                <a:latin typeface="Times New Roman" panose="02020603050405020304" pitchFamily="18" charset="0"/>
              </a:rPr>
              <a:t>5263.4</a:t>
            </a:r>
            <a:endParaRPr lang="en-US" altLang="zh-CN" sz="1800"/>
          </a:p>
        </p:txBody>
      </p:sp>
      <p:sp>
        <p:nvSpPr>
          <p:cNvPr id="204854" name="Rectangle 134"/>
          <p:cNvSpPr>
            <a:spLocks noChangeArrowheads="1"/>
          </p:cNvSpPr>
          <p:nvPr/>
        </p:nvSpPr>
        <p:spPr bwMode="auto">
          <a:xfrm>
            <a:off x="2640013" y="4638675"/>
            <a:ext cx="26987"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55" name="Line 135"/>
          <p:cNvSpPr>
            <a:spLocks noChangeShapeType="1"/>
          </p:cNvSpPr>
          <p:nvPr/>
        </p:nvSpPr>
        <p:spPr bwMode="auto">
          <a:xfrm>
            <a:off x="2640013" y="4638675"/>
            <a:ext cx="269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56" name="Line 136"/>
          <p:cNvSpPr>
            <a:spLocks noChangeShapeType="1"/>
          </p:cNvSpPr>
          <p:nvPr/>
        </p:nvSpPr>
        <p:spPr bwMode="auto">
          <a:xfrm>
            <a:off x="2640013" y="4638675"/>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57" name="Line 140"/>
          <p:cNvSpPr>
            <a:spLocks noChangeShapeType="1"/>
          </p:cNvSpPr>
          <p:nvPr/>
        </p:nvSpPr>
        <p:spPr bwMode="auto">
          <a:xfrm>
            <a:off x="3808413" y="4638675"/>
            <a:ext cx="269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58" name="Line 141"/>
          <p:cNvSpPr>
            <a:spLocks noChangeShapeType="1"/>
          </p:cNvSpPr>
          <p:nvPr/>
        </p:nvSpPr>
        <p:spPr bwMode="auto">
          <a:xfrm>
            <a:off x="3808413" y="4638675"/>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59" name="Rectangle 144"/>
          <p:cNvSpPr>
            <a:spLocks noChangeArrowheads="1"/>
          </p:cNvSpPr>
          <p:nvPr/>
        </p:nvSpPr>
        <p:spPr bwMode="auto">
          <a:xfrm>
            <a:off x="4975225" y="4638675"/>
            <a:ext cx="28575"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60" name="Line 145"/>
          <p:cNvSpPr>
            <a:spLocks noChangeShapeType="1"/>
          </p:cNvSpPr>
          <p:nvPr/>
        </p:nvSpPr>
        <p:spPr bwMode="auto">
          <a:xfrm>
            <a:off x="4975225" y="4638675"/>
            <a:ext cx="2857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1" name="Line 146"/>
          <p:cNvSpPr>
            <a:spLocks noChangeShapeType="1"/>
          </p:cNvSpPr>
          <p:nvPr/>
        </p:nvSpPr>
        <p:spPr bwMode="auto">
          <a:xfrm>
            <a:off x="4975225" y="4638675"/>
            <a:ext cx="1588"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2" name="Rectangle 149"/>
          <p:cNvSpPr>
            <a:spLocks noChangeArrowheads="1"/>
          </p:cNvSpPr>
          <p:nvPr/>
        </p:nvSpPr>
        <p:spPr bwMode="auto">
          <a:xfrm>
            <a:off x="6143625" y="4638675"/>
            <a:ext cx="26988"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63" name="Line 150"/>
          <p:cNvSpPr>
            <a:spLocks noChangeShapeType="1"/>
          </p:cNvSpPr>
          <p:nvPr/>
        </p:nvSpPr>
        <p:spPr bwMode="auto">
          <a:xfrm>
            <a:off x="6143625" y="4638675"/>
            <a:ext cx="269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4" name="Line 151"/>
          <p:cNvSpPr>
            <a:spLocks noChangeShapeType="1"/>
          </p:cNvSpPr>
          <p:nvPr/>
        </p:nvSpPr>
        <p:spPr bwMode="auto">
          <a:xfrm>
            <a:off x="6143625" y="4638675"/>
            <a:ext cx="1588"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5" name="Rectangle 154"/>
          <p:cNvSpPr>
            <a:spLocks noChangeArrowheads="1"/>
          </p:cNvSpPr>
          <p:nvPr/>
        </p:nvSpPr>
        <p:spPr bwMode="auto">
          <a:xfrm>
            <a:off x="7313613" y="4638675"/>
            <a:ext cx="26987"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66" name="Line 155"/>
          <p:cNvSpPr>
            <a:spLocks noChangeShapeType="1"/>
          </p:cNvSpPr>
          <p:nvPr/>
        </p:nvSpPr>
        <p:spPr bwMode="auto">
          <a:xfrm>
            <a:off x="7313613" y="4638675"/>
            <a:ext cx="269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7" name="Line 156"/>
          <p:cNvSpPr>
            <a:spLocks noChangeShapeType="1"/>
          </p:cNvSpPr>
          <p:nvPr/>
        </p:nvSpPr>
        <p:spPr bwMode="auto">
          <a:xfrm>
            <a:off x="7313613" y="4638675"/>
            <a:ext cx="1587" cy="28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68" name="Rectangle 157"/>
          <p:cNvSpPr>
            <a:spLocks noChangeArrowheads="1"/>
          </p:cNvSpPr>
          <p:nvPr/>
        </p:nvSpPr>
        <p:spPr bwMode="auto">
          <a:xfrm>
            <a:off x="7340600" y="4638675"/>
            <a:ext cx="1154113" cy="28575"/>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204869" name="Line 158"/>
          <p:cNvSpPr>
            <a:spLocks noChangeShapeType="1"/>
          </p:cNvSpPr>
          <p:nvPr/>
        </p:nvSpPr>
        <p:spPr bwMode="auto">
          <a:xfrm>
            <a:off x="7340600" y="4638675"/>
            <a:ext cx="1154113"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8000"/>
                </a:solidFill>
                <a:round/>
                <a:headEnd/>
                <a:tailEnd/>
              </a14:hiddenLine>
            </a:ext>
          </a:extLst>
        </p:spPr>
        <p:txBody>
          <a:bodyPr/>
          <a:lstStyle/>
          <a:p>
            <a:endParaRPr lang="zh-CN" altLang="en-US"/>
          </a:p>
        </p:txBody>
      </p:sp>
      <p:sp>
        <p:nvSpPr>
          <p:cNvPr id="204870" name="Line 160"/>
          <p:cNvSpPr>
            <a:spLocks noChangeShapeType="1"/>
          </p:cNvSpPr>
          <p:nvPr/>
        </p:nvSpPr>
        <p:spPr bwMode="auto">
          <a:xfrm>
            <a:off x="1835150" y="1844675"/>
            <a:ext cx="288925"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71" name="Line 161"/>
          <p:cNvSpPr>
            <a:spLocks noChangeShapeType="1"/>
          </p:cNvSpPr>
          <p:nvPr/>
        </p:nvSpPr>
        <p:spPr bwMode="auto">
          <a:xfrm>
            <a:off x="1863725" y="2492375"/>
            <a:ext cx="2159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72" name="Line 162"/>
          <p:cNvSpPr>
            <a:spLocks noChangeShapeType="1"/>
          </p:cNvSpPr>
          <p:nvPr/>
        </p:nvSpPr>
        <p:spPr bwMode="auto">
          <a:xfrm>
            <a:off x="1863725" y="3113088"/>
            <a:ext cx="2159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73" name="Line 163"/>
          <p:cNvSpPr>
            <a:spLocks noChangeShapeType="1"/>
          </p:cNvSpPr>
          <p:nvPr/>
        </p:nvSpPr>
        <p:spPr bwMode="auto">
          <a:xfrm>
            <a:off x="1833563" y="3716338"/>
            <a:ext cx="288925"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74" name="Line 164"/>
          <p:cNvSpPr>
            <a:spLocks noChangeShapeType="1"/>
          </p:cNvSpPr>
          <p:nvPr/>
        </p:nvSpPr>
        <p:spPr bwMode="auto">
          <a:xfrm>
            <a:off x="1865313" y="4365625"/>
            <a:ext cx="2159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eaLnBrk="1" hangingPunct="1">
              <a:defRPr/>
            </a:pPr>
            <a:r>
              <a:rPr lang="zh-CN" altLang="en-US" sz="2400" smtClean="0">
                <a:solidFill>
                  <a:schemeClr val="tx1"/>
                </a:solidFill>
                <a:latin typeface="隶书" pitchFamily="49" charset="-122"/>
                <a:ea typeface="隶书" pitchFamily="49" charset="-122"/>
              </a:rPr>
              <a:t>表4-7   </a:t>
            </a:r>
            <a:r>
              <a:rPr lang="en-US" altLang="zh-CN" sz="2400" smtClean="0">
                <a:solidFill>
                  <a:schemeClr val="tx1"/>
                </a:solidFill>
                <a:latin typeface="隶书" pitchFamily="49" charset="-122"/>
                <a:ea typeface="隶书" pitchFamily="49" charset="-122"/>
              </a:rPr>
              <a:t>Delta</a:t>
            </a:r>
            <a:r>
              <a:rPr lang="zh-CN" altLang="en-US" sz="2400" smtClean="0">
                <a:solidFill>
                  <a:schemeClr val="tx1"/>
                </a:solidFill>
                <a:latin typeface="隶书" pitchFamily="49" charset="-122"/>
                <a:ea typeface="隶书" pitchFamily="49" charset="-122"/>
              </a:rPr>
              <a:t>对冲的模拟；期权接近于虚值期权状态；对冲成本＝$256,600</a:t>
            </a:r>
          </a:p>
        </p:txBody>
      </p:sp>
      <p:graphicFrame>
        <p:nvGraphicFramePr>
          <p:cNvPr id="568551" name="Group 231"/>
          <p:cNvGraphicFramePr>
            <a:graphicFrameLocks noGrp="1"/>
          </p:cNvGraphicFramePr>
          <p:nvPr>
            <p:ph idx="1"/>
          </p:nvPr>
        </p:nvGraphicFramePr>
        <p:xfrm>
          <a:off x="457200" y="1600200"/>
          <a:ext cx="8229600" cy="4525965"/>
        </p:xfrm>
        <a:graphic>
          <a:graphicData uri="http://schemas.openxmlformats.org/drawingml/2006/table">
            <a:tbl>
              <a:tblPr/>
              <a:tblGrid>
                <a:gridCol w="788988"/>
                <a:gridCol w="1036637"/>
                <a:gridCol w="781050"/>
                <a:gridCol w="996950"/>
                <a:gridCol w="1708150"/>
                <a:gridCol w="1570038"/>
                <a:gridCol w="1347787"/>
              </a:tblGrid>
              <a:tr h="1000124">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Times New Roman" pitchFamily="18" charset="0"/>
                          <a:ea typeface="宋体" pitchFamily="2" charset="-122"/>
                        </a:rPr>
                        <a:t>周次</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Times New Roman" pitchFamily="18" charset="0"/>
                          <a:ea typeface="宋体" pitchFamily="2" charset="-122"/>
                        </a:rPr>
                        <a:t>股票价格</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Delta</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Times New Roman" pitchFamily="18" charset="0"/>
                          <a:ea typeface="宋体" pitchFamily="2" charset="-122"/>
                        </a:rPr>
                        <a:t>购买的股票数</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Times New Roman" pitchFamily="18" charset="0"/>
                          <a:ea typeface="宋体" pitchFamily="2" charset="-122"/>
                        </a:rPr>
                        <a:t>购买股票的成本（以</a:t>
                      </a: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$1000</a:t>
                      </a:r>
                      <a:r>
                        <a:rPr kumimoji="0" lang="zh-CN" altLang="en-US" sz="1600" b="0" i="0" u="none" strike="noStrike" cap="none" normalizeH="0" baseline="0" smtClean="0">
                          <a:ln>
                            <a:noFill/>
                          </a:ln>
                          <a:solidFill>
                            <a:schemeClr val="tx1"/>
                          </a:solidFill>
                          <a:effectLst/>
                          <a:latin typeface="Times New Roman" pitchFamily="18" charset="0"/>
                          <a:ea typeface="宋体" pitchFamily="2" charset="-122"/>
                        </a:rPr>
                        <a:t>为单位）</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Times New Roman" pitchFamily="18" charset="0"/>
                          <a:ea typeface="宋体" pitchFamily="2" charset="-122"/>
                        </a:rPr>
                        <a:t>累计成本（包括利息，以</a:t>
                      </a: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$1000</a:t>
                      </a:r>
                      <a:r>
                        <a:rPr kumimoji="0" lang="zh-CN" altLang="en-US" sz="1600" b="0" i="0" u="none" strike="noStrike" cap="none" normalizeH="0" baseline="0" smtClean="0">
                          <a:ln>
                            <a:noFill/>
                          </a:ln>
                          <a:solidFill>
                            <a:schemeClr val="tx1"/>
                          </a:solidFill>
                          <a:effectLst/>
                          <a:latin typeface="Times New Roman" pitchFamily="18" charset="0"/>
                          <a:ea typeface="宋体" pitchFamily="2" charset="-122"/>
                        </a:rPr>
                        <a:t>为单位）</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Times New Roman" pitchFamily="18" charset="0"/>
                          <a:ea typeface="宋体" pitchFamily="2" charset="-122"/>
                        </a:rPr>
                        <a:t>利息成本（以</a:t>
                      </a: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$1000</a:t>
                      </a:r>
                      <a:r>
                        <a:rPr kumimoji="0" lang="zh-CN" altLang="en-US" sz="1600" b="0" i="0" u="none" strike="noStrike" cap="none" normalizeH="0" baseline="0" smtClean="0">
                          <a:ln>
                            <a:noFill/>
                          </a:ln>
                          <a:solidFill>
                            <a:schemeClr val="tx1"/>
                          </a:solidFill>
                          <a:effectLst/>
                          <a:latin typeface="Times New Roman" pitchFamily="18" charset="0"/>
                          <a:ea typeface="宋体" pitchFamily="2" charset="-122"/>
                        </a:rPr>
                        <a:t>为单位）</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49</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0.522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52,200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2,577.8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2,577.8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1</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49.75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0.568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4,600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228.9</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2,789.1</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2.7</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52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0.705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13,700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712.4</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3,504.2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3.4</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90525">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3</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50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0.579</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(12,600)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(630.0)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2,877.6</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4</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48.375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0.459</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(12,000)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(580.5)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2,299.8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48.25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0.433</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(1,600)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(77.2)</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2,224.8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2.1</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6</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48.75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0.475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3,200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156.0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2,383.0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2.3</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90525">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7</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49.625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0.540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6,500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322.6</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2,707.8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2.6</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92113">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8</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48.25</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0.420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(12,000)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(579.0)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2,131.4</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rPr>
                        <a:t>2.0</a:t>
                      </a:r>
                    </a:p>
                  </a:txBody>
                  <a:tcPr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3844" name="Group 388"/>
          <p:cNvGraphicFramePr>
            <a:graphicFrameLocks noGrp="1"/>
          </p:cNvGraphicFramePr>
          <p:nvPr/>
        </p:nvGraphicFramePr>
        <p:xfrm>
          <a:off x="755650" y="765175"/>
          <a:ext cx="7704138" cy="4789496"/>
        </p:xfrm>
        <a:graphic>
          <a:graphicData uri="http://schemas.openxmlformats.org/drawingml/2006/table">
            <a:tbl>
              <a:tblPr/>
              <a:tblGrid>
                <a:gridCol w="1100138"/>
                <a:gridCol w="1101725"/>
                <a:gridCol w="1100137"/>
                <a:gridCol w="1100138"/>
                <a:gridCol w="1100137"/>
                <a:gridCol w="1101725"/>
                <a:gridCol w="1100138"/>
              </a:tblGrid>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9</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48.250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0.410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(48.2)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2085.2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51.125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0.658</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24,800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1,267.9</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3,355.1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51.500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0.692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3,400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175.1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3,533.5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49.875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0.542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(15,000)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(748.1)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2,788.7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13</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49.875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0.538</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2,771.5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48.750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0.400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(13,800)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(672.7)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2,101.4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47.500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0.236</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(16,400)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(779.0)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1,324.4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1.3</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16</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48</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0.261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2,500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120.0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1,445.7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46.250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0.062</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(19,900)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(920.4)</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526.7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18</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48.125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0.183</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12,100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582.3</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1,109.5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1.1</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65727">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19</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46.625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0.007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(17,600)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(820.6)</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290.0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0.3</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766488">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48.125</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0.000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(700)</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(33.7)</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256.6</a:t>
                      </a: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effectLst>
                            <a:outerShdw blurRad="38100" dist="38100" dir="2700000" algn="tl">
                              <a:srgbClr val="000000"/>
                            </a:outerShdw>
                          </a:effectLst>
                          <a:latin typeface="Arial" pitchFamily="34" charset="0"/>
                          <a:ea typeface="宋体" pitchFamily="2" charset="-122"/>
                        </a:defRPr>
                      </a:lvl1pPr>
                      <a:lvl2pPr>
                        <a:spcBef>
                          <a:spcPct val="20000"/>
                        </a:spcBef>
                        <a:buClr>
                          <a:schemeClr val="tx2"/>
                        </a:buClr>
                        <a:buSzPct val="50000"/>
                        <a:buFont typeface="Wingdings" pitchFamily="2" charset="2"/>
                        <a:defRPr sz="2400">
                          <a:solidFill>
                            <a:schemeClr val="tx1"/>
                          </a:solidFill>
                          <a:effectLst>
                            <a:outerShdw blurRad="38100" dist="38100" dir="2700000" algn="tl">
                              <a:srgbClr val="000000"/>
                            </a:outerShdw>
                          </a:effectLst>
                          <a:latin typeface="Arial" pitchFamily="34" charset="0"/>
                          <a:ea typeface="宋体" pitchFamily="2" charset="-122"/>
                        </a:defRPr>
                      </a:lvl2pPr>
                      <a:lvl3pPr>
                        <a:spcBef>
                          <a:spcPct val="20000"/>
                        </a:spcBef>
                        <a:buClr>
                          <a:schemeClr val="accent2"/>
                        </a:buClr>
                        <a:defRPr sz="2000">
                          <a:solidFill>
                            <a:schemeClr val="tx1"/>
                          </a:solidFill>
                          <a:effectLst>
                            <a:outerShdw blurRad="38100" dist="38100" dir="2700000" algn="tl">
                              <a:srgbClr val="000000"/>
                            </a:outerShdw>
                          </a:effectLst>
                          <a:latin typeface="Arial" pitchFamily="34" charset="0"/>
                          <a:ea typeface="宋体" pitchFamily="2" charset="-122"/>
                        </a:defRPr>
                      </a:lvl3pPr>
                      <a:lvl4pPr>
                        <a:spcBef>
                          <a:spcPct val="20000"/>
                        </a:spcBef>
                        <a:buClr>
                          <a:schemeClr val="folHlink"/>
                        </a:buClr>
                        <a:buSzPct val="50000"/>
                        <a:buFont typeface="Wingdings" pitchFamily="2" charset="2"/>
                        <a:defRPr>
                          <a:solidFill>
                            <a:schemeClr val="tx1"/>
                          </a:solidFill>
                          <a:effectLst>
                            <a:outerShdw blurRad="38100" dist="38100" dir="2700000" algn="tl">
                              <a:srgbClr val="000000"/>
                            </a:outerShdw>
                          </a:effectLst>
                          <a:latin typeface="Arial" pitchFamily="34" charset="0"/>
                          <a:ea typeface="宋体" pitchFamily="2" charset="-122"/>
                        </a:defRPr>
                      </a:lvl4pPr>
                      <a:lvl5pPr>
                        <a:spcBef>
                          <a:spcPct val="20000"/>
                        </a:spcBef>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zh-CN" altLang="en-US" sz="1800" b="0"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宋体" pitchFamily="2" charset="-122"/>
                      </a:endParaRPr>
                    </a:p>
                  </a:txBody>
                  <a:tcPr marT="45704" marB="45704" anchor="ct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body" idx="1"/>
          </p:nvPr>
        </p:nvSpPr>
        <p:spPr>
          <a:xfrm>
            <a:off x="468313" y="333375"/>
            <a:ext cx="8305800" cy="5943600"/>
          </a:xfrm>
        </p:spPr>
        <p:txBody>
          <a:bodyPr/>
          <a:lstStyle/>
          <a:p>
            <a:pPr eaLnBrk="1" hangingPunct="1">
              <a:lnSpc>
                <a:spcPct val="110000"/>
              </a:lnSpc>
              <a:defRPr/>
            </a:pPr>
            <a:r>
              <a:rPr lang="zh-CN" altLang="en-US" sz="2800" b="1" smtClean="0"/>
              <a:t>裸期权头寸策略（ </a:t>
            </a:r>
            <a:r>
              <a:rPr lang="en-US" altLang="zh-CN" sz="2800" b="1" smtClean="0"/>
              <a:t>naked position）</a:t>
            </a:r>
          </a:p>
          <a:p>
            <a:pPr eaLnBrk="1" hangingPunct="1">
              <a:lnSpc>
                <a:spcPct val="110000"/>
              </a:lnSpc>
              <a:defRPr/>
            </a:pPr>
            <a:r>
              <a:rPr lang="zh-CN" altLang="en-US" sz="2800" b="1" smtClean="0"/>
              <a:t>如果看涨期权被执行，该金融机构不得不以当前的市场价格购买100,000股与该期权头寸对冲，其损失为股票价格超出执行价格部分的100,000倍。</a:t>
            </a:r>
          </a:p>
          <a:p>
            <a:pPr eaLnBrk="1" hangingPunct="1">
              <a:lnSpc>
                <a:spcPct val="110000"/>
              </a:lnSpc>
              <a:defRPr/>
            </a:pPr>
            <a:r>
              <a:rPr lang="zh-CN" altLang="en-US" sz="2800" b="1" smtClean="0"/>
              <a:t>例如，若20周末到期时股票价格为$60，金融机构的期权成本为100,000×($60-$50)=$1,000,000，这远远高出先前的期权费收入$300,000。</a:t>
            </a:r>
          </a:p>
          <a:p>
            <a:pPr eaLnBrk="1" hangingPunct="1">
              <a:lnSpc>
                <a:spcPct val="110000"/>
              </a:lnSpc>
              <a:defRPr/>
            </a:pPr>
            <a:r>
              <a:rPr lang="zh-CN" altLang="en-US" sz="2800" b="1" smtClean="0"/>
              <a:t>若20周末到期时股票价格低于$50，裸期权头寸策略将运行得很有效。</a:t>
            </a:r>
          </a:p>
          <a:p>
            <a:pPr eaLnBrk="1" hangingPunct="1">
              <a:lnSpc>
                <a:spcPct val="110000"/>
              </a:lnSpc>
              <a:defRPr/>
            </a:pPr>
            <a:r>
              <a:rPr lang="zh-CN" altLang="en-US" sz="2800" b="1" smtClean="0"/>
              <a:t>该期权不会被执行，金融机构分文无损，整个交易中金融机构净获利 $300,000。</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body" idx="1"/>
          </p:nvPr>
        </p:nvSpPr>
        <p:spPr>
          <a:xfrm>
            <a:off x="539750" y="404813"/>
            <a:ext cx="8153400" cy="5562600"/>
          </a:xfrm>
        </p:spPr>
        <p:txBody>
          <a:bodyPr/>
          <a:lstStyle/>
          <a:p>
            <a:pPr eaLnBrk="1" hangingPunct="1">
              <a:lnSpc>
                <a:spcPct val="90000"/>
              </a:lnSpc>
              <a:defRPr/>
            </a:pPr>
            <a:r>
              <a:rPr lang="zh-CN" altLang="en-US" b="1" smtClean="0"/>
              <a:t>抵补期权头寸策略（</a:t>
            </a:r>
            <a:r>
              <a:rPr lang="en-US" altLang="zh-CN" b="1" smtClean="0"/>
              <a:t>covered position）,  </a:t>
            </a:r>
            <a:r>
              <a:rPr lang="zh-CN" altLang="en-US" b="1" smtClean="0"/>
              <a:t>所做的就是在出售看涨期权的同时购买100,000股股票。</a:t>
            </a:r>
          </a:p>
          <a:p>
            <a:pPr eaLnBrk="1" hangingPunct="1">
              <a:lnSpc>
                <a:spcPct val="90000"/>
              </a:lnSpc>
              <a:defRPr/>
            </a:pPr>
            <a:r>
              <a:rPr lang="zh-CN" altLang="en-US" b="1" smtClean="0"/>
              <a:t>如果到期时该期权被执行，这个策略很有利，但在其余情况下，代价就会很昂贵。</a:t>
            </a:r>
          </a:p>
          <a:p>
            <a:pPr eaLnBrk="1" hangingPunct="1">
              <a:lnSpc>
                <a:spcPct val="90000"/>
              </a:lnSpc>
              <a:defRPr/>
            </a:pPr>
            <a:r>
              <a:rPr lang="zh-CN" altLang="en-US" b="1" smtClean="0"/>
              <a:t> 例如，如果股票价格降低到$40， 该机构在股票头寸上的损失将比$300,000高许多。</a:t>
            </a:r>
          </a:p>
          <a:p>
            <a:pPr eaLnBrk="1" hangingPunct="1">
              <a:lnSpc>
                <a:spcPct val="90000"/>
              </a:lnSpc>
              <a:defRPr/>
            </a:pPr>
            <a:r>
              <a:rPr lang="zh-CN" altLang="en-US" b="1" smtClean="0"/>
              <a:t>从看涨期权与看跌期权之间的平价关系，也可以看出出售一个抵补看涨期权头寸风险暴露与出售一个裸看跌期权头寸风险暴露是相同的。</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eaLnBrk="1" hangingPunct="1">
              <a:defRPr/>
            </a:pPr>
            <a:endParaRPr lang="zh-CN" altLang="en-US" smtClean="0"/>
          </a:p>
        </p:txBody>
      </p:sp>
      <p:sp>
        <p:nvSpPr>
          <p:cNvPr id="399363" name="Rectangle 3"/>
          <p:cNvSpPr>
            <a:spLocks noGrp="1" noChangeArrowheads="1"/>
          </p:cNvSpPr>
          <p:nvPr>
            <p:ph type="body" idx="1"/>
          </p:nvPr>
        </p:nvSpPr>
        <p:spPr/>
        <p:txBody>
          <a:bodyPr/>
          <a:lstStyle/>
          <a:p>
            <a:pPr eaLnBrk="1" hangingPunct="1">
              <a:lnSpc>
                <a:spcPct val="140000"/>
              </a:lnSpc>
              <a:defRPr/>
            </a:pPr>
            <a:r>
              <a:rPr lang="zh-CN" altLang="en-US" b="1" smtClean="0"/>
              <a:t>所以裸期权头寸和抵补期权头寸这两种策略都不是理想的套期保值方法。</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3"/>
          <p:cNvSpPr>
            <a:spLocks noChangeArrowheads="1"/>
          </p:cNvSpPr>
          <p:nvPr/>
        </p:nvSpPr>
        <p:spPr bwMode="auto">
          <a:xfrm>
            <a:off x="234950" y="260350"/>
            <a:ext cx="8909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latin typeface="Times New Roman" panose="02020603050405020304" pitchFamily="18" charset="0"/>
              </a:rPr>
              <a:t>（</a:t>
            </a:r>
            <a:r>
              <a:rPr lang="en-US" altLang="zh-CN" sz="2400" b="1">
                <a:latin typeface="Times New Roman" panose="02020603050405020304" pitchFamily="18" charset="0"/>
              </a:rPr>
              <a:t>2</a:t>
            </a:r>
            <a:r>
              <a:rPr lang="zh-CN" altLang="en-US" sz="2400" b="1">
                <a:latin typeface="Times New Roman" panose="02020603050405020304" pitchFamily="18" charset="0"/>
              </a:rPr>
              <a:t>）期权到期时间变化对看涨期权价格的影响</a:t>
            </a:r>
            <a:r>
              <a:rPr lang="en-US" altLang="zh-CN" sz="2400" b="1">
                <a:latin typeface="Times New Roman" panose="02020603050405020304" pitchFamily="18" charset="0"/>
              </a:rPr>
              <a:t>——</a:t>
            </a:r>
            <a:r>
              <a:rPr lang="zh-CN" altLang="en-US" sz="2400" b="1">
                <a:latin typeface="Times New Roman" panose="02020603050405020304" pitchFamily="18" charset="0"/>
              </a:rPr>
              <a:t>希塔（        ）</a:t>
            </a:r>
            <a:endParaRPr lang="zh-CN" altLang="en-US" sz="2400">
              <a:latin typeface="Times New Roman" panose="02020603050405020304" pitchFamily="18" charset="0"/>
            </a:endParaRPr>
          </a:p>
        </p:txBody>
      </p:sp>
      <p:sp>
        <p:nvSpPr>
          <p:cNvPr id="21197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aphicFrame>
        <p:nvGraphicFramePr>
          <p:cNvPr id="211972" name="Object 4"/>
          <p:cNvGraphicFramePr>
            <a:graphicFrameLocks noChangeAspect="1"/>
          </p:cNvGraphicFramePr>
          <p:nvPr/>
        </p:nvGraphicFramePr>
        <p:xfrm>
          <a:off x="8243888" y="260350"/>
          <a:ext cx="419100" cy="514350"/>
        </p:xfrm>
        <a:graphic>
          <a:graphicData uri="http://schemas.openxmlformats.org/presentationml/2006/ole">
            <mc:AlternateContent xmlns:mc="http://schemas.openxmlformats.org/markup-compatibility/2006">
              <mc:Choice xmlns:v="urn:schemas-microsoft-com:vml" Requires="v">
                <p:oleObj spid="_x0000_s212248" name="Equation" r:id="rId3" imgW="126725" imgH="177415" progId="Equation.DSMT4">
                  <p:embed/>
                </p:oleObj>
              </mc:Choice>
              <mc:Fallback>
                <p:oleObj name="Equation" r:id="rId3" imgW="126725" imgH="17741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3888" y="260350"/>
                        <a:ext cx="419100" cy="514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1973" name="Rectangle 6"/>
          <p:cNvSpPr>
            <a:spLocks noChangeArrowheads="1"/>
          </p:cNvSpPr>
          <p:nvPr/>
        </p:nvSpPr>
        <p:spPr bwMode="auto">
          <a:xfrm>
            <a:off x="395288" y="908050"/>
            <a:ext cx="828040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2698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98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98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98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9pPr>
          </a:lstStyle>
          <a:p>
            <a:pPr>
              <a:lnSpc>
                <a:spcPct val="180000"/>
              </a:lnSpc>
              <a:spcBef>
                <a:spcPct val="0"/>
              </a:spcBef>
              <a:buClrTx/>
              <a:buSzTx/>
              <a:buFontTx/>
              <a:buNone/>
            </a:pPr>
            <a:r>
              <a:rPr lang="zh-CN" altLang="en-US" sz="2400">
                <a:latin typeface="Times New Roman" panose="02020603050405020304" pitchFamily="18" charset="0"/>
              </a:rPr>
              <a:t>定义：</a:t>
            </a:r>
          </a:p>
          <a:p>
            <a:pPr>
              <a:lnSpc>
                <a:spcPct val="180000"/>
              </a:lnSpc>
              <a:spcBef>
                <a:spcPct val="0"/>
              </a:spcBef>
              <a:buClrTx/>
              <a:buSzTx/>
              <a:buFontTx/>
              <a:buNone/>
            </a:pPr>
            <a:r>
              <a:rPr lang="zh-CN" altLang="en-US" sz="2400">
                <a:latin typeface="Times New Roman" panose="02020603050405020304" pitchFamily="18" charset="0"/>
              </a:rPr>
              <a:t>  当到期日变化一个单位时（通常为一天的长度）期权费</a:t>
            </a:r>
          </a:p>
          <a:p>
            <a:pPr>
              <a:lnSpc>
                <a:spcPct val="180000"/>
              </a:lnSpc>
              <a:spcBef>
                <a:spcPct val="0"/>
              </a:spcBef>
              <a:buClrTx/>
              <a:buSzTx/>
              <a:buFontTx/>
              <a:buNone/>
            </a:pPr>
            <a:r>
              <a:rPr lang="zh-CN" altLang="en-US" sz="2400">
                <a:latin typeface="Times New Roman" panose="02020603050405020304" pitchFamily="18" charset="0"/>
              </a:rPr>
              <a:t>  的变化</a:t>
            </a:r>
          </a:p>
          <a:p>
            <a:pPr>
              <a:lnSpc>
                <a:spcPct val="180000"/>
              </a:lnSpc>
              <a:spcBef>
                <a:spcPct val="0"/>
              </a:spcBef>
              <a:buClrTx/>
              <a:buSzTx/>
              <a:buFont typeface="Wingdings" panose="05000000000000000000" pitchFamily="2" charset="2"/>
              <a:buChar char=""/>
            </a:pPr>
            <a:r>
              <a:rPr lang="zh-CN" altLang="en-US" sz="2400">
                <a:latin typeface="Times New Roman" panose="02020603050405020304" pitchFamily="18" charset="0"/>
              </a:rPr>
              <a:t>希塔定义了随着时间一天一天地流逝，期权的时间价值损失了多少，它是衡量时间衰减减的准确指标。</a:t>
            </a:r>
          </a:p>
          <a:p>
            <a:pPr>
              <a:lnSpc>
                <a:spcPct val="180000"/>
              </a:lnSpc>
              <a:spcBef>
                <a:spcPct val="0"/>
              </a:spcBef>
              <a:buClrTx/>
              <a:buSzTx/>
              <a:buFont typeface="Wingdings" panose="05000000000000000000" pitchFamily="2" charset="2"/>
              <a:buChar char=""/>
            </a:pPr>
            <a:r>
              <a:rPr lang="zh-CN" altLang="en-US" sz="2400">
                <a:latin typeface="Times New Roman" panose="02020603050405020304" pitchFamily="18" charset="0"/>
              </a:rPr>
              <a:t>不付红利股票的欧式看涨期权：</a:t>
            </a:r>
          </a:p>
          <a:p>
            <a:pPr>
              <a:lnSpc>
                <a:spcPct val="180000"/>
              </a:lnSpc>
              <a:spcBef>
                <a:spcPct val="0"/>
              </a:spcBef>
              <a:buClrTx/>
              <a:buSzTx/>
              <a:buFont typeface="Wingdings" panose="05000000000000000000" pitchFamily="2" charset="2"/>
              <a:buChar char=""/>
            </a:pPr>
            <a:r>
              <a:rPr lang="zh-CN" altLang="en-US" sz="2400">
                <a:latin typeface="Times New Roman" panose="02020603050405020304" pitchFamily="18" charset="0"/>
              </a:rPr>
              <a:t>不付红利股票的欧式看跌期权：</a:t>
            </a:r>
          </a:p>
        </p:txBody>
      </p:sp>
      <p:graphicFrame>
        <p:nvGraphicFramePr>
          <p:cNvPr id="211974" name="Object 7"/>
          <p:cNvGraphicFramePr>
            <a:graphicFrameLocks noChangeAspect="1"/>
          </p:cNvGraphicFramePr>
          <p:nvPr/>
        </p:nvGraphicFramePr>
        <p:xfrm>
          <a:off x="5148263" y="5084763"/>
          <a:ext cx="3524250" cy="704850"/>
        </p:xfrm>
        <a:graphic>
          <a:graphicData uri="http://schemas.openxmlformats.org/presentationml/2006/ole">
            <mc:AlternateContent xmlns:mc="http://schemas.openxmlformats.org/markup-compatibility/2006">
              <mc:Choice xmlns:v="urn:schemas-microsoft-com:vml" Requires="v">
                <p:oleObj spid="_x0000_s212249" name="Equation" r:id="rId5" imgW="2235200" imgH="431800" progId="Equation.DSMT4">
                  <p:embed/>
                </p:oleObj>
              </mc:Choice>
              <mc:Fallback>
                <p:oleObj name="Equation" r:id="rId5" imgW="2235200" imgH="4318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5084763"/>
                        <a:ext cx="3524250" cy="704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1975" name="Object 8"/>
          <p:cNvGraphicFramePr>
            <a:graphicFrameLocks noChangeAspect="1"/>
          </p:cNvGraphicFramePr>
          <p:nvPr/>
        </p:nvGraphicFramePr>
        <p:xfrm>
          <a:off x="5203825" y="4221163"/>
          <a:ext cx="3400425" cy="704850"/>
        </p:xfrm>
        <a:graphic>
          <a:graphicData uri="http://schemas.openxmlformats.org/presentationml/2006/ole">
            <mc:AlternateContent xmlns:mc="http://schemas.openxmlformats.org/markup-compatibility/2006">
              <mc:Choice xmlns:v="urn:schemas-microsoft-com:vml" Requires="v">
                <p:oleObj spid="_x0000_s212250" name="Equation" r:id="rId7" imgW="2146300" imgH="431800" progId="Equation.DSMT4">
                  <p:embed/>
                </p:oleObj>
              </mc:Choice>
              <mc:Fallback>
                <p:oleObj name="Equation" r:id="rId7" imgW="2146300" imgH="4318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3825" y="4221163"/>
                        <a:ext cx="3400425" cy="704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5"/>
          <p:cNvSpPr>
            <a:spLocks noChangeArrowheads="1"/>
          </p:cNvSpPr>
          <p:nvPr/>
        </p:nvSpPr>
        <p:spPr bwMode="auto">
          <a:xfrm>
            <a:off x="0" y="3100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aphicFrame>
        <p:nvGraphicFramePr>
          <p:cNvPr id="212995" name="Object 4"/>
          <p:cNvGraphicFramePr>
            <a:graphicFrameLocks noChangeAspect="1"/>
          </p:cNvGraphicFramePr>
          <p:nvPr/>
        </p:nvGraphicFramePr>
        <p:xfrm>
          <a:off x="1258888" y="836613"/>
          <a:ext cx="5619750" cy="657225"/>
        </p:xfrm>
        <a:graphic>
          <a:graphicData uri="http://schemas.openxmlformats.org/presentationml/2006/ole">
            <mc:AlternateContent xmlns:mc="http://schemas.openxmlformats.org/markup-compatibility/2006">
              <mc:Choice xmlns:v="urn:schemas-microsoft-com:vml" Requires="v">
                <p:oleObj spid="_x0000_s213365" name="Equation" r:id="rId3" imgW="3683000" imgH="457200" progId="Equation.DSMT4">
                  <p:embed/>
                </p:oleObj>
              </mc:Choice>
              <mc:Fallback>
                <p:oleObj name="Equation" r:id="rId3" imgW="3683000" imgH="457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836613"/>
                        <a:ext cx="5619750" cy="657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2835" name="Rectangle 3"/>
          <p:cNvSpPr>
            <a:spLocks noGrp="1" noChangeArrowheads="1"/>
          </p:cNvSpPr>
          <p:nvPr>
            <p:ph type="body" idx="1"/>
          </p:nvPr>
        </p:nvSpPr>
        <p:spPr>
          <a:xfrm>
            <a:off x="395288" y="144463"/>
            <a:ext cx="8229600" cy="5229225"/>
          </a:xfrm>
        </p:spPr>
        <p:txBody>
          <a:bodyPr/>
          <a:lstStyle/>
          <a:p>
            <a:pPr eaLnBrk="1" hangingPunct="1">
              <a:lnSpc>
                <a:spcPct val="150000"/>
              </a:lnSpc>
              <a:defRPr/>
            </a:pPr>
            <a:r>
              <a:rPr lang="zh-CN" altLang="en-US" sz="2800" dirty="0" smtClean="0"/>
              <a:t>基于支付红利率为</a:t>
            </a:r>
            <a:r>
              <a:rPr lang="en-US" altLang="zh-CN" sz="2800" dirty="0" smtClean="0"/>
              <a:t>q</a:t>
            </a:r>
            <a:r>
              <a:rPr lang="zh-CN" altLang="en-US" sz="2800" dirty="0" smtClean="0"/>
              <a:t>的股票指数的欧式看涨期权：</a:t>
            </a:r>
          </a:p>
          <a:p>
            <a:pPr eaLnBrk="1" hangingPunct="1">
              <a:lnSpc>
                <a:spcPct val="150000"/>
              </a:lnSpc>
              <a:defRPr/>
            </a:pPr>
            <a:r>
              <a:rPr lang="zh-CN" altLang="en-US" sz="2800" dirty="0" smtClean="0"/>
              <a:t> </a:t>
            </a:r>
          </a:p>
          <a:p>
            <a:pPr eaLnBrk="1" hangingPunct="1">
              <a:lnSpc>
                <a:spcPct val="150000"/>
              </a:lnSpc>
              <a:defRPr/>
            </a:pPr>
            <a:r>
              <a:rPr lang="zh-CN" altLang="en-US" sz="2800" dirty="0" smtClean="0"/>
              <a:t> 基于支付红利率为</a:t>
            </a:r>
            <a:r>
              <a:rPr lang="en-US" altLang="zh-CN" sz="2800" dirty="0" smtClean="0"/>
              <a:t>q</a:t>
            </a:r>
            <a:r>
              <a:rPr lang="zh-CN" altLang="en-US" sz="2800" dirty="0" smtClean="0"/>
              <a:t>的股票指数的欧式看跌期权：</a:t>
            </a:r>
          </a:p>
          <a:p>
            <a:pPr eaLnBrk="1" hangingPunct="1">
              <a:lnSpc>
                <a:spcPct val="150000"/>
              </a:lnSpc>
              <a:defRPr/>
            </a:pPr>
            <a:endParaRPr lang="zh-CN" altLang="en-US" sz="2800" dirty="0" smtClean="0"/>
          </a:p>
          <a:p>
            <a:pPr eaLnBrk="1" hangingPunct="1">
              <a:lnSpc>
                <a:spcPct val="150000"/>
              </a:lnSpc>
              <a:defRPr/>
            </a:pPr>
            <a:r>
              <a:rPr lang="zh-CN" altLang="en-US" sz="2800" dirty="0" smtClean="0"/>
              <a:t>将</a:t>
            </a:r>
            <a:r>
              <a:rPr lang="en-US" altLang="zh-CN" sz="2800" dirty="0" smtClean="0"/>
              <a:t>q</a:t>
            </a:r>
            <a:r>
              <a:rPr lang="zh-CN" altLang="en-US" sz="2800" dirty="0" smtClean="0"/>
              <a:t>换作</a:t>
            </a:r>
            <a:r>
              <a:rPr lang="en-US" altLang="zh-CN" sz="2800" i="1" dirty="0" err="1" smtClean="0"/>
              <a:t>rf</a:t>
            </a:r>
            <a:r>
              <a:rPr lang="zh-CN" altLang="en-US" sz="2800" dirty="0" smtClean="0"/>
              <a:t>，以上两方程式是欧式外汇看涨期权和看跌期权的        公式。</a:t>
            </a:r>
          </a:p>
          <a:p>
            <a:pPr eaLnBrk="1" hangingPunct="1">
              <a:lnSpc>
                <a:spcPct val="150000"/>
              </a:lnSpc>
              <a:defRPr/>
            </a:pPr>
            <a:r>
              <a:rPr lang="zh-CN" altLang="en-US" sz="2800" dirty="0" smtClean="0"/>
              <a:t>将</a:t>
            </a:r>
            <a:r>
              <a:rPr lang="en-US" altLang="zh-CN" sz="2800" dirty="0" smtClean="0"/>
              <a:t>q</a:t>
            </a:r>
            <a:r>
              <a:rPr lang="zh-CN" altLang="en-US" sz="2800" dirty="0" smtClean="0"/>
              <a:t>换作</a:t>
            </a:r>
            <a:r>
              <a:rPr lang="en-US" altLang="zh-CN" sz="2800" dirty="0" smtClean="0"/>
              <a:t>r</a:t>
            </a:r>
            <a:r>
              <a:rPr lang="zh-CN" altLang="en-US" sz="2800" dirty="0" smtClean="0"/>
              <a:t>，</a:t>
            </a:r>
            <a:r>
              <a:rPr lang="en-US" altLang="zh-CN" sz="2800" dirty="0" smtClean="0"/>
              <a:t>S</a:t>
            </a:r>
            <a:r>
              <a:rPr lang="zh-CN" altLang="en-US" sz="2800" dirty="0" smtClean="0"/>
              <a:t>换作</a:t>
            </a:r>
            <a:r>
              <a:rPr lang="en-US" altLang="zh-CN" sz="2800" dirty="0" smtClean="0"/>
              <a:t>F</a:t>
            </a:r>
            <a:r>
              <a:rPr lang="zh-CN" altLang="en-US" sz="2800" dirty="0" smtClean="0"/>
              <a:t>，可得欧式期货期权的     公式。</a:t>
            </a:r>
          </a:p>
        </p:txBody>
      </p:sp>
      <p:sp>
        <p:nvSpPr>
          <p:cNvPr id="21299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aphicFrame>
        <p:nvGraphicFramePr>
          <p:cNvPr id="212998" name="Object 6"/>
          <p:cNvGraphicFramePr>
            <a:graphicFrameLocks noChangeAspect="1"/>
          </p:cNvGraphicFramePr>
          <p:nvPr/>
        </p:nvGraphicFramePr>
        <p:xfrm>
          <a:off x="900113" y="2420938"/>
          <a:ext cx="6840537" cy="685800"/>
        </p:xfrm>
        <a:graphic>
          <a:graphicData uri="http://schemas.openxmlformats.org/presentationml/2006/ole">
            <mc:AlternateContent xmlns:mc="http://schemas.openxmlformats.org/markup-compatibility/2006">
              <mc:Choice xmlns:v="urn:schemas-microsoft-com:vml" Requires="v">
                <p:oleObj spid="_x0000_s213366" name="Equation" r:id="rId5" imgW="3886200" imgH="457200" progId="Equation.DSMT4">
                  <p:embed/>
                </p:oleObj>
              </mc:Choice>
              <mc:Fallback>
                <p:oleObj name="Equation" r:id="rId5" imgW="3886200" imgH="457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420938"/>
                        <a:ext cx="6840537"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2999" name="Rectangle 9"/>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aphicFrame>
        <p:nvGraphicFramePr>
          <p:cNvPr id="213000" name="Object 8"/>
          <p:cNvGraphicFramePr>
            <a:graphicFrameLocks noChangeAspect="1"/>
          </p:cNvGraphicFramePr>
          <p:nvPr/>
        </p:nvGraphicFramePr>
        <p:xfrm>
          <a:off x="2771775" y="3789363"/>
          <a:ext cx="392113" cy="587375"/>
        </p:xfrm>
        <a:graphic>
          <a:graphicData uri="http://schemas.openxmlformats.org/presentationml/2006/ole">
            <mc:AlternateContent xmlns:mc="http://schemas.openxmlformats.org/markup-compatibility/2006">
              <mc:Choice xmlns:v="urn:schemas-microsoft-com:vml" Requires="v">
                <p:oleObj spid="_x0000_s213367" name="Equation" r:id="rId7" imgW="126725" imgH="177415" progId="Equation.DSMT4">
                  <p:embed/>
                </p:oleObj>
              </mc:Choice>
              <mc:Fallback>
                <p:oleObj name="Equation" r:id="rId7" imgW="126725" imgH="177415"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3789363"/>
                        <a:ext cx="392113" cy="587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01" name="Rectangle 11"/>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aphicFrame>
        <p:nvGraphicFramePr>
          <p:cNvPr id="213002" name="Object 10"/>
          <p:cNvGraphicFramePr>
            <a:graphicFrameLocks noChangeAspect="1"/>
          </p:cNvGraphicFramePr>
          <p:nvPr/>
        </p:nvGraphicFramePr>
        <p:xfrm>
          <a:off x="7451725" y="4652963"/>
          <a:ext cx="295275" cy="442912"/>
        </p:xfrm>
        <a:graphic>
          <a:graphicData uri="http://schemas.openxmlformats.org/presentationml/2006/ole">
            <mc:AlternateContent xmlns:mc="http://schemas.openxmlformats.org/markup-compatibility/2006">
              <mc:Choice xmlns:v="urn:schemas-microsoft-com:vml" Requires="v">
                <p:oleObj spid="_x0000_s213368" name="Equation" r:id="rId9" imgW="126725" imgH="177415" progId="Equation.DSMT4">
                  <p:embed/>
                </p:oleObj>
              </mc:Choice>
              <mc:Fallback>
                <p:oleObj name="Equation" r:id="rId9" imgW="126725" imgH="177415"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1725" y="4652963"/>
                        <a:ext cx="295275" cy="442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a:defRPr/>
            </a:pPr>
            <a:endParaRPr lang="zh-CN" altLang="en-US" smtClean="0"/>
          </a:p>
        </p:txBody>
      </p:sp>
      <p:sp>
        <p:nvSpPr>
          <p:cNvPr id="22531" name="内容占位符 2"/>
          <p:cNvSpPr>
            <a:spLocks noGrp="1"/>
          </p:cNvSpPr>
          <p:nvPr>
            <p:ph idx="1"/>
          </p:nvPr>
        </p:nvSpPr>
        <p:spPr/>
        <p:txBody>
          <a:bodyPr/>
          <a:lstStyle/>
          <a:p>
            <a:pPr>
              <a:defRPr/>
            </a:pPr>
            <a:r>
              <a:rPr lang="zh-CN" altLang="en-US" smtClean="0"/>
              <a:t>订金并非一个规范的法律概念，实际上它具有预付款的性质，是当事人的一种支付手段，并不具备担保性质。商品房交易中，如买家不履行合同义务，并不表示他丧失了请求返还订金的权利；反之，若开发商不履行义务亦不须双倍返还订金，但这并不意味着合同违约方无须承担违约责任。</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018" name="Object 3"/>
          <p:cNvGraphicFramePr>
            <a:graphicFrameLocks noChangeAspect="1"/>
          </p:cNvGraphicFramePr>
          <p:nvPr>
            <p:extLst>
              <p:ext uri="{D42A27DB-BD31-4B8C-83A1-F6EECF244321}">
                <p14:modId xmlns:p14="http://schemas.microsoft.com/office/powerpoint/2010/main" val="333730608"/>
              </p:ext>
            </p:extLst>
          </p:nvPr>
        </p:nvGraphicFramePr>
        <p:xfrm>
          <a:off x="1143074" y="3527425"/>
          <a:ext cx="2636838" cy="581025"/>
        </p:xfrm>
        <a:graphic>
          <a:graphicData uri="http://schemas.openxmlformats.org/presentationml/2006/ole">
            <mc:AlternateContent xmlns:mc="http://schemas.openxmlformats.org/markup-compatibility/2006">
              <mc:Choice xmlns:v="urn:schemas-microsoft-com:vml" Requires="v">
                <p:oleObj spid="_x0000_s214204" name="Equation" r:id="rId3" imgW="1155600" imgH="253800" progId="Equation.DSMT4">
                  <p:embed/>
                </p:oleObj>
              </mc:Choice>
              <mc:Fallback>
                <p:oleObj name="Equation" r:id="rId3" imgW="1155600" imgH="253800" progId="Equation.DSMT4">
                  <p:embed/>
                  <p:pic>
                    <p:nvPicPr>
                      <p:cNvPr id="0" name="Object 3"/>
                      <p:cNvPicPr>
                        <a:picLocks noChangeAspect="1" noChangeArrowheads="1"/>
                      </p:cNvPicPr>
                      <p:nvPr/>
                    </p:nvPicPr>
                    <p:blipFill>
                      <a:blip r:embed="rId4"/>
                      <a:srcRect/>
                      <a:stretch>
                        <a:fillRect/>
                      </a:stretch>
                    </p:blipFill>
                    <p:spPr bwMode="auto">
                      <a:xfrm>
                        <a:off x="1143074" y="3527425"/>
                        <a:ext cx="2636838" cy="581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4019" name="Object 2"/>
          <p:cNvGraphicFramePr>
            <a:graphicFrameLocks noChangeAspect="1"/>
          </p:cNvGraphicFramePr>
          <p:nvPr>
            <p:extLst>
              <p:ext uri="{D42A27DB-BD31-4B8C-83A1-F6EECF244321}">
                <p14:modId xmlns:p14="http://schemas.microsoft.com/office/powerpoint/2010/main" val="3621665311"/>
              </p:ext>
            </p:extLst>
          </p:nvPr>
        </p:nvGraphicFramePr>
        <p:xfrm>
          <a:off x="1115616" y="4856163"/>
          <a:ext cx="3316287" cy="541337"/>
        </p:xfrm>
        <a:graphic>
          <a:graphicData uri="http://schemas.openxmlformats.org/presentationml/2006/ole">
            <mc:AlternateContent xmlns:mc="http://schemas.openxmlformats.org/markup-compatibility/2006">
              <mc:Choice xmlns:v="urn:schemas-microsoft-com:vml" Requires="v">
                <p:oleObj spid="_x0000_s214205" name="Equation" r:id="rId5" imgW="1549080" imgH="253800" progId="Equation.DSMT4">
                  <p:embed/>
                </p:oleObj>
              </mc:Choice>
              <mc:Fallback>
                <p:oleObj name="Equation" r:id="rId5" imgW="1549080" imgH="253800" progId="Equation.DSMT4">
                  <p:embed/>
                  <p:pic>
                    <p:nvPicPr>
                      <p:cNvPr id="0" name="Object 2"/>
                      <p:cNvPicPr>
                        <a:picLocks noChangeAspect="1" noChangeArrowheads="1"/>
                      </p:cNvPicPr>
                      <p:nvPr/>
                    </p:nvPicPr>
                    <p:blipFill>
                      <a:blip r:embed="rId6"/>
                      <a:srcRect/>
                      <a:stretch>
                        <a:fillRect/>
                      </a:stretch>
                    </p:blipFill>
                    <p:spPr bwMode="auto">
                      <a:xfrm>
                        <a:off x="1115616" y="4856163"/>
                        <a:ext cx="3316287" cy="5413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14020" name="Rectangle 4"/>
              <p:cNvSpPr>
                <a:spLocks noChangeArrowheads="1"/>
              </p:cNvSpPr>
              <p:nvPr/>
            </p:nvSpPr>
            <p:spPr bwMode="auto">
              <a:xfrm>
                <a:off x="771525" y="750743"/>
                <a:ext cx="7600950" cy="2603790"/>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2698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98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98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98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9pPr>
              </a:lstStyle>
              <a:p>
                <a:pPr>
                  <a:lnSpc>
                    <a:spcPct val="170000"/>
                  </a:lnSpc>
                  <a:spcBef>
                    <a:spcPct val="0"/>
                  </a:spcBef>
                  <a:buClrTx/>
                  <a:buSzTx/>
                  <a:buFontTx/>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）价格变动率变化对看涨期权的影响</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维加</a:t>
                </a:r>
                <a:r>
                  <a:rPr lang="zh-CN" altLang="en-US" sz="2400" b="1" dirty="0" smtClean="0">
                    <a:latin typeface="Times New Roman" panose="02020603050405020304" pitchFamily="18" charset="0"/>
                  </a:rPr>
                  <a:t>（</a:t>
                </a:r>
                <a14:m>
                  <m:oMath xmlns:m="http://schemas.openxmlformats.org/officeDocument/2006/math">
                    <m:r>
                      <a:rPr lang="zh-CN" altLang="en-US" sz="2400" b="1" i="1" smtClean="0">
                        <a:latin typeface="Cambria Math" panose="02040503050406030204" pitchFamily="18" charset="0"/>
                      </a:rPr>
                      <m:t>𝝊</m:t>
                    </m:r>
                  </m:oMath>
                </a14:m>
                <a:r>
                  <a:rPr lang="zh-CN" altLang="en-US" sz="2400" b="1" dirty="0" smtClean="0">
                    <a:latin typeface="Times New Roman" panose="02020603050405020304" pitchFamily="18" charset="0"/>
                  </a:rPr>
                  <a:t>）</a:t>
                </a:r>
                <a:endParaRPr lang="zh-CN" altLang="en-US" sz="1100" dirty="0">
                  <a:latin typeface="Times New Roman" panose="02020603050405020304" pitchFamily="18" charset="0"/>
                </a:endParaRPr>
              </a:p>
              <a:p>
                <a:pPr>
                  <a:lnSpc>
                    <a:spcPct val="170000"/>
                  </a:lnSpc>
                  <a:spcBef>
                    <a:spcPct val="0"/>
                  </a:spcBef>
                  <a:buClrTx/>
                  <a:buSzTx/>
                  <a:buFont typeface="Wingdings" panose="05000000000000000000" pitchFamily="2" charset="2"/>
                  <a:buChar char=""/>
                </a:pPr>
                <a:r>
                  <a:rPr lang="zh-CN" altLang="en-US" sz="2400" dirty="0">
                    <a:latin typeface="Times New Roman" panose="02020603050405020304" pitchFamily="18" charset="0"/>
                  </a:rPr>
                  <a:t>定义：</a:t>
                </a:r>
                <a:endParaRPr lang="zh-CN" altLang="en-US" sz="1100" dirty="0">
                  <a:latin typeface="Times New Roman" panose="02020603050405020304" pitchFamily="18" charset="0"/>
                </a:endParaRPr>
              </a:p>
              <a:p>
                <a:pPr>
                  <a:lnSpc>
                    <a:spcPct val="170000"/>
                  </a:lnSpc>
                  <a:spcBef>
                    <a:spcPct val="0"/>
                  </a:spcBef>
                  <a:buClrTx/>
                  <a:buSzTx/>
                  <a:buFontTx/>
                  <a:buNone/>
                </a:pPr>
                <a:r>
                  <a:rPr lang="zh-CN" altLang="en-US" sz="2400" dirty="0">
                    <a:latin typeface="Times New Roman" panose="02020603050405020304" pitchFamily="18" charset="0"/>
                  </a:rPr>
                  <a:t>当变动率变化一个单位时（通常为</a:t>
                </a:r>
                <a:r>
                  <a:rPr lang="en-US" altLang="zh-CN" sz="2400" dirty="0">
                    <a:latin typeface="Times New Roman" panose="02020603050405020304" pitchFamily="18" charset="0"/>
                  </a:rPr>
                  <a:t>1%</a:t>
                </a:r>
                <a:r>
                  <a:rPr lang="zh-CN" altLang="en-US" sz="2400" dirty="0">
                    <a:latin typeface="Times New Roman" panose="02020603050405020304" pitchFamily="18" charset="0"/>
                  </a:rPr>
                  <a:t>）期权费的变化。</a:t>
                </a:r>
                <a:endParaRPr lang="zh-CN" altLang="en-US" sz="1100" dirty="0">
                  <a:latin typeface="Times New Roman" panose="02020603050405020304" pitchFamily="18" charset="0"/>
                </a:endParaRPr>
              </a:p>
              <a:p>
                <a:pPr>
                  <a:lnSpc>
                    <a:spcPct val="170000"/>
                  </a:lnSpc>
                  <a:spcBef>
                    <a:spcPct val="0"/>
                  </a:spcBef>
                  <a:buClrTx/>
                  <a:buSzTx/>
                  <a:buFont typeface="Wingdings" panose="05000000000000000000" pitchFamily="2" charset="2"/>
                  <a:buChar char=""/>
                </a:pPr>
                <a:r>
                  <a:rPr lang="zh-CN" altLang="en-US" sz="2400" dirty="0">
                    <a:latin typeface="Times New Roman" panose="02020603050405020304" pitchFamily="18" charset="0"/>
                  </a:rPr>
                  <a:t>不付红利股票的欧式期权</a:t>
                </a:r>
              </a:p>
            </p:txBody>
          </p:sp>
        </mc:Choice>
        <mc:Fallback xmlns="">
          <p:sp>
            <p:nvSpPr>
              <p:cNvPr id="214020" name="Rectangle 4"/>
              <p:cNvSpPr>
                <a:spLocks noRot="1" noChangeAspect="1" noMove="1" noResize="1" noEditPoints="1" noAdjustHandles="1" noChangeArrowheads="1" noChangeShapeType="1" noTextEdit="1"/>
              </p:cNvSpPr>
              <p:nvPr/>
            </p:nvSpPr>
            <p:spPr bwMode="auto">
              <a:xfrm>
                <a:off x="771525" y="750743"/>
                <a:ext cx="7600950" cy="2603790"/>
              </a:xfrm>
              <a:prstGeom prst="rect">
                <a:avLst/>
              </a:prstGeom>
              <a:blipFill rotWithShape="0">
                <a:blip r:embed="rId7"/>
                <a:stretch>
                  <a:fillRect l="-1284" r="-1284" b="-1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14021" name="Rectangle 5"/>
          <p:cNvSpPr>
            <a:spLocks noChangeArrowheads="1"/>
          </p:cNvSpPr>
          <p:nvPr/>
        </p:nvSpPr>
        <p:spPr bwMode="auto">
          <a:xfrm>
            <a:off x="755650" y="4221163"/>
            <a:ext cx="6964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连续支付红利率为</a:t>
            </a:r>
            <a:r>
              <a:rPr lang="en-US" altLang="zh-CN" sz="2400" i="1">
                <a:latin typeface="Times New Roman" panose="02020603050405020304" pitchFamily="18" charset="0"/>
              </a:rPr>
              <a:t>q</a:t>
            </a:r>
            <a:r>
              <a:rPr lang="zh-CN" altLang="en-US" sz="2400">
                <a:latin typeface="Times New Roman" panose="02020603050405020304" pitchFamily="18" charset="0"/>
              </a:rPr>
              <a:t>的股票或股票指数的欧式期权</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42" name="Object 1093"/>
          <p:cNvGraphicFramePr>
            <a:graphicFrameLocks noChangeAspect="1"/>
          </p:cNvGraphicFramePr>
          <p:nvPr/>
        </p:nvGraphicFramePr>
        <p:xfrm>
          <a:off x="6659563" y="981075"/>
          <a:ext cx="495300" cy="561975"/>
        </p:xfrm>
        <a:graphic>
          <a:graphicData uri="http://schemas.openxmlformats.org/presentationml/2006/ole">
            <mc:AlternateContent xmlns:mc="http://schemas.openxmlformats.org/markup-compatibility/2006">
              <mc:Choice xmlns:v="urn:schemas-microsoft-com:vml" Requires="v">
                <p:oleObj spid="_x0000_s215320" name="Equation" r:id="rId3" imgW="152268" imgH="164957" progId="Equation.DSMT4">
                  <p:embed/>
                </p:oleObj>
              </mc:Choice>
              <mc:Fallback>
                <p:oleObj name="Equation" r:id="rId3" imgW="152268" imgH="164957" progId="Equation.DSMT4">
                  <p:embed/>
                  <p:pic>
                    <p:nvPicPr>
                      <p:cNvPr id="0" name="Object 10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981075"/>
                        <a:ext cx="495300" cy="561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3" name="Object 1092"/>
          <p:cNvGraphicFramePr>
            <a:graphicFrameLocks noChangeAspect="1"/>
          </p:cNvGraphicFramePr>
          <p:nvPr/>
        </p:nvGraphicFramePr>
        <p:xfrm>
          <a:off x="1476375" y="3573463"/>
          <a:ext cx="4038600" cy="561975"/>
        </p:xfrm>
        <a:graphic>
          <a:graphicData uri="http://schemas.openxmlformats.org/presentationml/2006/ole">
            <mc:AlternateContent xmlns:mc="http://schemas.openxmlformats.org/markup-compatibility/2006">
              <mc:Choice xmlns:v="urn:schemas-microsoft-com:vml" Requires="v">
                <p:oleObj spid="_x0000_s215321" name="Equation" r:id="rId5" imgW="1676400" imgH="241300" progId="Equation.DSMT4">
                  <p:embed/>
                </p:oleObj>
              </mc:Choice>
              <mc:Fallback>
                <p:oleObj name="Equation" r:id="rId5" imgW="1676400" imgH="241300" progId="Equation.DSMT4">
                  <p:embed/>
                  <p:pic>
                    <p:nvPicPr>
                      <p:cNvPr id="0" name="Object 10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3573463"/>
                        <a:ext cx="4038600" cy="561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4" name="Object 1091"/>
          <p:cNvGraphicFramePr>
            <a:graphicFrameLocks noChangeAspect="1"/>
          </p:cNvGraphicFramePr>
          <p:nvPr/>
        </p:nvGraphicFramePr>
        <p:xfrm>
          <a:off x="1476375" y="5300663"/>
          <a:ext cx="4608513" cy="598487"/>
        </p:xfrm>
        <a:graphic>
          <a:graphicData uri="http://schemas.openxmlformats.org/presentationml/2006/ole">
            <mc:AlternateContent xmlns:mc="http://schemas.openxmlformats.org/markup-compatibility/2006">
              <mc:Choice xmlns:v="urn:schemas-microsoft-com:vml" Requires="v">
                <p:oleObj spid="_x0000_s215322" name="Equation" r:id="rId7" imgW="1854200" imgH="241300" progId="Equation.DSMT4">
                  <p:embed/>
                </p:oleObj>
              </mc:Choice>
              <mc:Fallback>
                <p:oleObj name="Equation" r:id="rId7" imgW="1854200" imgH="241300" progId="Equation.DSMT4">
                  <p:embed/>
                  <p:pic>
                    <p:nvPicPr>
                      <p:cNvPr id="0" name="Object 10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5300663"/>
                        <a:ext cx="4608513" cy="598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45" name="Rectangle 1094"/>
          <p:cNvSpPr>
            <a:spLocks noChangeArrowheads="1"/>
          </p:cNvSpPr>
          <p:nvPr/>
        </p:nvSpPr>
        <p:spPr bwMode="auto">
          <a:xfrm>
            <a:off x="1076325" y="1006475"/>
            <a:ext cx="6481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latin typeface="Times New Roman" panose="02020603050405020304" pitchFamily="18" charset="0"/>
              </a:rPr>
              <a:t>（</a:t>
            </a:r>
            <a:r>
              <a:rPr lang="en-US" altLang="zh-CN" sz="2400" b="1">
                <a:latin typeface="Times New Roman" panose="02020603050405020304" pitchFamily="18" charset="0"/>
              </a:rPr>
              <a:t>4</a:t>
            </a:r>
            <a:r>
              <a:rPr lang="zh-CN" altLang="en-US" sz="2400" b="1">
                <a:latin typeface="Times New Roman" panose="02020603050405020304" pitchFamily="18" charset="0"/>
              </a:rPr>
              <a:t>）利率变化对看涨期的影响</a:t>
            </a:r>
            <a:r>
              <a:rPr lang="en-US" altLang="zh-CN" sz="2400" b="1">
                <a:latin typeface="Times New Roman" panose="02020603050405020304" pitchFamily="18" charset="0"/>
              </a:rPr>
              <a:t>——</a:t>
            </a:r>
            <a:r>
              <a:rPr lang="zh-CN" altLang="en-US" sz="2400" b="1">
                <a:latin typeface="Times New Roman" panose="02020603050405020304" pitchFamily="18" charset="0"/>
              </a:rPr>
              <a:t>罗（           </a:t>
            </a:r>
            <a:r>
              <a:rPr lang="en-US" altLang="zh-CN" sz="2400" b="1">
                <a:latin typeface="Times New Roman" panose="02020603050405020304" pitchFamily="18" charset="0"/>
              </a:rPr>
              <a:t>)</a:t>
            </a:r>
            <a:endParaRPr lang="en-US" altLang="zh-CN" sz="2400">
              <a:latin typeface="Times New Roman" panose="02020603050405020304" pitchFamily="18" charset="0"/>
            </a:endParaRPr>
          </a:p>
        </p:txBody>
      </p:sp>
      <p:sp>
        <p:nvSpPr>
          <p:cNvPr id="215046" name="Rectangle 1095"/>
          <p:cNvSpPr>
            <a:spLocks noChangeArrowheads="1"/>
          </p:cNvSpPr>
          <p:nvPr/>
        </p:nvSpPr>
        <p:spPr bwMode="auto">
          <a:xfrm>
            <a:off x="1076325" y="1484313"/>
            <a:ext cx="6991350" cy="206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tabLst>
                <a:tab pos="40005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40005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40005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40005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40005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40005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40005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40005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400050" algn="l"/>
              </a:tabLst>
              <a:defRPr sz="2000">
                <a:solidFill>
                  <a:schemeClr val="tx1"/>
                </a:solidFill>
                <a:latin typeface="Arial" panose="020B0604020202020204" pitchFamily="34" charset="0"/>
                <a:ea typeface="宋体" panose="02010600030101010101" pitchFamily="2" charset="-122"/>
              </a:defRPr>
            </a:lvl9pPr>
          </a:lstStyle>
          <a:p>
            <a:pPr>
              <a:lnSpc>
                <a:spcPct val="180000"/>
              </a:lnSpc>
              <a:spcBef>
                <a:spcPct val="0"/>
              </a:spcBef>
              <a:buClrTx/>
              <a:buSzTx/>
              <a:buFontTx/>
              <a:buNone/>
            </a:pPr>
            <a:r>
              <a:rPr lang="zh-CN" altLang="en-US" sz="2400">
                <a:latin typeface="Times New Roman" panose="02020603050405020304" pitchFamily="18" charset="0"/>
              </a:rPr>
              <a:t>定义：</a:t>
            </a:r>
            <a:endParaRPr lang="zh-CN" altLang="en-US" sz="1100">
              <a:latin typeface="Times New Roman" panose="02020603050405020304" pitchFamily="18" charset="0"/>
            </a:endParaRPr>
          </a:p>
          <a:p>
            <a:pPr>
              <a:lnSpc>
                <a:spcPct val="180000"/>
              </a:lnSpc>
              <a:spcBef>
                <a:spcPct val="0"/>
              </a:spcBef>
              <a:buClrTx/>
              <a:buSzTx/>
              <a:buFontTx/>
              <a:buNone/>
            </a:pPr>
            <a:r>
              <a:rPr lang="zh-CN" altLang="en-US" sz="2400">
                <a:latin typeface="Times New Roman" panose="02020603050405020304" pitchFamily="18" charset="0"/>
              </a:rPr>
              <a:t>当利率变化一个单位时（通常为</a:t>
            </a:r>
            <a:r>
              <a:rPr lang="en-US" altLang="zh-CN" sz="2400">
                <a:latin typeface="Times New Roman" panose="02020603050405020304" pitchFamily="18" charset="0"/>
              </a:rPr>
              <a:t>1%</a:t>
            </a:r>
            <a:r>
              <a:rPr lang="zh-CN" altLang="en-US" sz="2400">
                <a:latin typeface="Times New Roman" panose="02020603050405020304" pitchFamily="18" charset="0"/>
              </a:rPr>
              <a:t>）期权费的变化</a:t>
            </a:r>
            <a:endParaRPr lang="zh-CN" altLang="en-US" sz="1100">
              <a:latin typeface="Times New Roman" panose="02020603050405020304" pitchFamily="18" charset="0"/>
            </a:endParaRPr>
          </a:p>
          <a:p>
            <a:pPr>
              <a:lnSpc>
                <a:spcPct val="180000"/>
              </a:lnSpc>
              <a:spcBef>
                <a:spcPct val="0"/>
              </a:spcBef>
              <a:buClrTx/>
              <a:buSzTx/>
              <a:buFont typeface="Wingdings" panose="05000000000000000000" pitchFamily="2" charset="2"/>
              <a:buChar char=""/>
            </a:pPr>
            <a:r>
              <a:rPr lang="zh-CN" altLang="en-US" sz="2400">
                <a:latin typeface="Times New Roman" panose="02020603050405020304" pitchFamily="18" charset="0"/>
              </a:rPr>
              <a:t>不付红利股票的欧式看涨期权：   </a:t>
            </a:r>
          </a:p>
        </p:txBody>
      </p:sp>
      <p:sp>
        <p:nvSpPr>
          <p:cNvPr id="215047" name="Rectangle 1096"/>
          <p:cNvSpPr>
            <a:spLocks noChangeArrowheads="1"/>
          </p:cNvSpPr>
          <p:nvPr/>
        </p:nvSpPr>
        <p:spPr bwMode="auto">
          <a:xfrm>
            <a:off x="1076325" y="4505325"/>
            <a:ext cx="50593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tabLst>
                <a:tab pos="2000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000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000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000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000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000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000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000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00025" algn="l"/>
              </a:tabLst>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400">
                <a:latin typeface="Times New Roman" panose="02020603050405020304" pitchFamily="18" charset="0"/>
              </a:rPr>
              <a:t> 不支付红利股票的欧式看跌期权：</a:t>
            </a:r>
            <a:endParaRPr lang="zh-CN" altLang="en-US" sz="1100">
              <a:latin typeface="Times New Roman" panose="02020603050405020304" pitchFamily="18" charset="0"/>
            </a:endParaRPr>
          </a:p>
          <a:p>
            <a:pPr>
              <a:spcBef>
                <a:spcPct val="0"/>
              </a:spcBef>
              <a:buClrTx/>
              <a:buSzTx/>
              <a:buFontTx/>
              <a:buNone/>
            </a:pPr>
            <a:r>
              <a:rPr lang="zh-CN" altLang="en-US" sz="2400">
                <a:latin typeface="Times New Roman" panose="02020603050405020304" pitchFamily="18" charset="0"/>
              </a:rPr>
              <a:t>     </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Line 2"/>
          <p:cNvSpPr>
            <a:spLocks noChangeShapeType="1"/>
          </p:cNvSpPr>
          <p:nvPr/>
        </p:nvSpPr>
        <p:spPr bwMode="auto">
          <a:xfrm>
            <a:off x="2133600" y="1219200"/>
            <a:ext cx="1588" cy="25908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6067" name="Line 3"/>
          <p:cNvSpPr>
            <a:spLocks noChangeShapeType="1"/>
          </p:cNvSpPr>
          <p:nvPr/>
        </p:nvSpPr>
        <p:spPr bwMode="auto">
          <a:xfrm>
            <a:off x="2133600" y="3810000"/>
            <a:ext cx="47244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6068" name="Line 4"/>
          <p:cNvSpPr>
            <a:spLocks noChangeShapeType="1"/>
          </p:cNvSpPr>
          <p:nvPr/>
        </p:nvSpPr>
        <p:spPr bwMode="auto">
          <a:xfrm>
            <a:off x="2286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69" name="Line 5"/>
          <p:cNvSpPr>
            <a:spLocks noChangeShapeType="1"/>
          </p:cNvSpPr>
          <p:nvPr/>
        </p:nvSpPr>
        <p:spPr bwMode="auto">
          <a:xfrm>
            <a:off x="2667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0" name="Line 6"/>
          <p:cNvSpPr>
            <a:spLocks noChangeShapeType="1"/>
          </p:cNvSpPr>
          <p:nvPr/>
        </p:nvSpPr>
        <p:spPr bwMode="auto">
          <a:xfrm>
            <a:off x="3048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1" name="Line 7"/>
          <p:cNvSpPr>
            <a:spLocks noChangeShapeType="1"/>
          </p:cNvSpPr>
          <p:nvPr/>
        </p:nvSpPr>
        <p:spPr bwMode="auto">
          <a:xfrm>
            <a:off x="3429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2" name="Line 8"/>
          <p:cNvSpPr>
            <a:spLocks noChangeShapeType="1"/>
          </p:cNvSpPr>
          <p:nvPr/>
        </p:nvSpPr>
        <p:spPr bwMode="auto">
          <a:xfrm>
            <a:off x="3810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3" name="Line 9"/>
          <p:cNvSpPr>
            <a:spLocks noChangeShapeType="1"/>
          </p:cNvSpPr>
          <p:nvPr/>
        </p:nvSpPr>
        <p:spPr bwMode="auto">
          <a:xfrm>
            <a:off x="4953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4" name="Line 10"/>
          <p:cNvSpPr>
            <a:spLocks noChangeShapeType="1"/>
          </p:cNvSpPr>
          <p:nvPr/>
        </p:nvSpPr>
        <p:spPr bwMode="auto">
          <a:xfrm>
            <a:off x="6096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5" name="Line 11"/>
          <p:cNvSpPr>
            <a:spLocks noChangeShapeType="1"/>
          </p:cNvSpPr>
          <p:nvPr/>
        </p:nvSpPr>
        <p:spPr bwMode="auto">
          <a:xfrm>
            <a:off x="5715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6" name="Line 12"/>
          <p:cNvSpPr>
            <a:spLocks noChangeShapeType="1"/>
          </p:cNvSpPr>
          <p:nvPr/>
        </p:nvSpPr>
        <p:spPr bwMode="auto">
          <a:xfrm>
            <a:off x="5334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7" name="Line 13"/>
          <p:cNvSpPr>
            <a:spLocks noChangeShapeType="1"/>
          </p:cNvSpPr>
          <p:nvPr/>
        </p:nvSpPr>
        <p:spPr bwMode="auto">
          <a:xfrm>
            <a:off x="4572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8" name="Line 14"/>
          <p:cNvSpPr>
            <a:spLocks noChangeShapeType="1"/>
          </p:cNvSpPr>
          <p:nvPr/>
        </p:nvSpPr>
        <p:spPr bwMode="auto">
          <a:xfrm>
            <a:off x="4191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79" name="Line 15"/>
          <p:cNvSpPr>
            <a:spLocks noChangeShapeType="1"/>
          </p:cNvSpPr>
          <p:nvPr/>
        </p:nvSpPr>
        <p:spPr bwMode="auto">
          <a:xfrm>
            <a:off x="6858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0" name="Line 16"/>
          <p:cNvSpPr>
            <a:spLocks noChangeShapeType="1"/>
          </p:cNvSpPr>
          <p:nvPr/>
        </p:nvSpPr>
        <p:spPr bwMode="auto">
          <a:xfrm>
            <a:off x="6477000" y="3733800"/>
            <a:ext cx="1588"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1" name="Line 17"/>
          <p:cNvSpPr>
            <a:spLocks noChangeShapeType="1"/>
          </p:cNvSpPr>
          <p:nvPr/>
        </p:nvSpPr>
        <p:spPr bwMode="auto">
          <a:xfrm>
            <a:off x="2133600" y="12192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2" name="Line 18"/>
          <p:cNvSpPr>
            <a:spLocks noChangeShapeType="1"/>
          </p:cNvSpPr>
          <p:nvPr/>
        </p:nvSpPr>
        <p:spPr bwMode="auto">
          <a:xfrm>
            <a:off x="2133600" y="16002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3" name="Line 19"/>
          <p:cNvSpPr>
            <a:spLocks noChangeShapeType="1"/>
          </p:cNvSpPr>
          <p:nvPr/>
        </p:nvSpPr>
        <p:spPr bwMode="auto">
          <a:xfrm>
            <a:off x="2133600" y="19050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4" name="Line 20"/>
          <p:cNvSpPr>
            <a:spLocks noChangeShapeType="1"/>
          </p:cNvSpPr>
          <p:nvPr/>
        </p:nvSpPr>
        <p:spPr bwMode="auto">
          <a:xfrm>
            <a:off x="2133600" y="22860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5" name="Line 21"/>
          <p:cNvSpPr>
            <a:spLocks noChangeShapeType="1"/>
          </p:cNvSpPr>
          <p:nvPr/>
        </p:nvSpPr>
        <p:spPr bwMode="auto">
          <a:xfrm>
            <a:off x="2133600" y="26670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6" name="Line 22"/>
          <p:cNvSpPr>
            <a:spLocks noChangeShapeType="1"/>
          </p:cNvSpPr>
          <p:nvPr/>
        </p:nvSpPr>
        <p:spPr bwMode="auto">
          <a:xfrm>
            <a:off x="2133600" y="30480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7" name="Line 23"/>
          <p:cNvSpPr>
            <a:spLocks noChangeShapeType="1"/>
          </p:cNvSpPr>
          <p:nvPr/>
        </p:nvSpPr>
        <p:spPr bwMode="auto">
          <a:xfrm>
            <a:off x="2133600" y="3429000"/>
            <a:ext cx="76200" cy="158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088" name="Text Box 24"/>
          <p:cNvSpPr txBox="1">
            <a:spLocks noChangeArrowheads="1"/>
          </p:cNvSpPr>
          <p:nvPr/>
        </p:nvSpPr>
        <p:spPr bwMode="auto">
          <a:xfrm rot="-5400000">
            <a:off x="1987550" y="40005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1.4000</a:t>
            </a:r>
          </a:p>
        </p:txBody>
      </p:sp>
      <p:sp>
        <p:nvSpPr>
          <p:cNvPr id="216089" name="Text Box 25"/>
          <p:cNvSpPr txBox="1">
            <a:spLocks noChangeArrowheads="1"/>
          </p:cNvSpPr>
          <p:nvPr/>
        </p:nvSpPr>
        <p:spPr bwMode="auto">
          <a:xfrm rot="-5400000">
            <a:off x="24066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1.4500</a:t>
            </a:r>
          </a:p>
        </p:txBody>
      </p:sp>
      <p:sp>
        <p:nvSpPr>
          <p:cNvPr id="216090" name="Text Box 26"/>
          <p:cNvSpPr txBox="1">
            <a:spLocks noChangeArrowheads="1"/>
          </p:cNvSpPr>
          <p:nvPr/>
        </p:nvSpPr>
        <p:spPr bwMode="auto">
          <a:xfrm rot="-5400000">
            <a:off x="27876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1.5000</a:t>
            </a:r>
          </a:p>
        </p:txBody>
      </p:sp>
      <p:sp>
        <p:nvSpPr>
          <p:cNvPr id="216091" name="Text Box 27"/>
          <p:cNvSpPr txBox="1">
            <a:spLocks noChangeArrowheads="1"/>
          </p:cNvSpPr>
          <p:nvPr/>
        </p:nvSpPr>
        <p:spPr bwMode="auto">
          <a:xfrm rot="-5400000">
            <a:off x="3092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1.5500</a:t>
            </a:r>
          </a:p>
        </p:txBody>
      </p:sp>
      <p:sp>
        <p:nvSpPr>
          <p:cNvPr id="216092" name="Text Box 28"/>
          <p:cNvSpPr txBox="1">
            <a:spLocks noChangeArrowheads="1"/>
          </p:cNvSpPr>
          <p:nvPr/>
        </p:nvSpPr>
        <p:spPr bwMode="auto">
          <a:xfrm rot="-5400000">
            <a:off x="3473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1.6000</a:t>
            </a:r>
          </a:p>
        </p:txBody>
      </p:sp>
      <p:sp>
        <p:nvSpPr>
          <p:cNvPr id="216093" name="Text Box 29"/>
          <p:cNvSpPr txBox="1">
            <a:spLocks noChangeArrowheads="1"/>
          </p:cNvSpPr>
          <p:nvPr/>
        </p:nvSpPr>
        <p:spPr bwMode="auto">
          <a:xfrm rot="-5400000">
            <a:off x="3854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1.6500</a:t>
            </a:r>
          </a:p>
        </p:txBody>
      </p:sp>
      <p:sp>
        <p:nvSpPr>
          <p:cNvPr id="216094" name="Text Box 30"/>
          <p:cNvSpPr txBox="1">
            <a:spLocks noChangeArrowheads="1"/>
          </p:cNvSpPr>
          <p:nvPr/>
        </p:nvSpPr>
        <p:spPr bwMode="auto">
          <a:xfrm rot="-5400000">
            <a:off x="4235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1.7000</a:t>
            </a:r>
          </a:p>
        </p:txBody>
      </p:sp>
      <p:sp>
        <p:nvSpPr>
          <p:cNvPr id="216095" name="Text Box 31"/>
          <p:cNvSpPr txBox="1">
            <a:spLocks noChangeArrowheads="1"/>
          </p:cNvSpPr>
          <p:nvPr/>
        </p:nvSpPr>
        <p:spPr bwMode="auto">
          <a:xfrm rot="-5400000">
            <a:off x="4616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1.7500</a:t>
            </a:r>
          </a:p>
        </p:txBody>
      </p:sp>
      <p:sp>
        <p:nvSpPr>
          <p:cNvPr id="216096" name="Text Box 32"/>
          <p:cNvSpPr txBox="1">
            <a:spLocks noChangeArrowheads="1"/>
          </p:cNvSpPr>
          <p:nvPr/>
        </p:nvSpPr>
        <p:spPr bwMode="auto">
          <a:xfrm rot="-5400000">
            <a:off x="5027613" y="3998913"/>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1.8000</a:t>
            </a:r>
          </a:p>
        </p:txBody>
      </p:sp>
      <p:sp>
        <p:nvSpPr>
          <p:cNvPr id="216097" name="Text Box 33"/>
          <p:cNvSpPr txBox="1">
            <a:spLocks noChangeArrowheads="1"/>
          </p:cNvSpPr>
          <p:nvPr/>
        </p:nvSpPr>
        <p:spPr bwMode="auto">
          <a:xfrm rot="-5400000">
            <a:off x="5378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1.8500</a:t>
            </a:r>
          </a:p>
        </p:txBody>
      </p:sp>
      <p:sp>
        <p:nvSpPr>
          <p:cNvPr id="216098" name="Text Box 34"/>
          <p:cNvSpPr txBox="1">
            <a:spLocks noChangeArrowheads="1"/>
          </p:cNvSpPr>
          <p:nvPr/>
        </p:nvSpPr>
        <p:spPr bwMode="auto">
          <a:xfrm rot="-5400000">
            <a:off x="5756275" y="3997325"/>
            <a:ext cx="6794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1.9000</a:t>
            </a:r>
          </a:p>
        </p:txBody>
      </p:sp>
      <p:sp>
        <p:nvSpPr>
          <p:cNvPr id="216099" name="Text Box 35"/>
          <p:cNvSpPr txBox="1">
            <a:spLocks noChangeArrowheads="1"/>
          </p:cNvSpPr>
          <p:nvPr/>
        </p:nvSpPr>
        <p:spPr bwMode="auto">
          <a:xfrm rot="-5400000">
            <a:off x="6140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1.9500</a:t>
            </a:r>
          </a:p>
        </p:txBody>
      </p:sp>
      <p:sp>
        <p:nvSpPr>
          <p:cNvPr id="216100" name="Text Box 36"/>
          <p:cNvSpPr txBox="1">
            <a:spLocks noChangeArrowheads="1"/>
          </p:cNvSpPr>
          <p:nvPr/>
        </p:nvSpPr>
        <p:spPr bwMode="auto">
          <a:xfrm rot="-5400000">
            <a:off x="6521450" y="39941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2.0000</a:t>
            </a:r>
          </a:p>
        </p:txBody>
      </p:sp>
      <p:sp>
        <p:nvSpPr>
          <p:cNvPr id="216101" name="Text Box 37"/>
          <p:cNvSpPr txBox="1">
            <a:spLocks noChangeArrowheads="1"/>
          </p:cNvSpPr>
          <p:nvPr/>
        </p:nvSpPr>
        <p:spPr bwMode="auto">
          <a:xfrm>
            <a:off x="1454150" y="36957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16102" name="Text Box 38"/>
          <p:cNvSpPr txBox="1">
            <a:spLocks noChangeArrowheads="1"/>
          </p:cNvSpPr>
          <p:nvPr/>
        </p:nvSpPr>
        <p:spPr bwMode="auto">
          <a:xfrm>
            <a:off x="1416050" y="3276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216103" name="Text Box 39"/>
          <p:cNvSpPr txBox="1">
            <a:spLocks noChangeArrowheads="1"/>
          </p:cNvSpPr>
          <p:nvPr/>
        </p:nvSpPr>
        <p:spPr bwMode="auto">
          <a:xfrm>
            <a:off x="1447800" y="2895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16104" name="Text Box 40"/>
          <p:cNvSpPr txBox="1">
            <a:spLocks noChangeArrowheads="1"/>
          </p:cNvSpPr>
          <p:nvPr/>
        </p:nvSpPr>
        <p:spPr bwMode="auto">
          <a:xfrm>
            <a:off x="1492250" y="25527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216105" name="Text Box 41"/>
          <p:cNvSpPr txBox="1">
            <a:spLocks noChangeArrowheads="1"/>
          </p:cNvSpPr>
          <p:nvPr/>
        </p:nvSpPr>
        <p:spPr bwMode="auto">
          <a:xfrm>
            <a:off x="1447800" y="2133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0.2000</a:t>
            </a:r>
          </a:p>
        </p:txBody>
      </p:sp>
      <p:sp>
        <p:nvSpPr>
          <p:cNvPr id="216106" name="Text Box 42"/>
          <p:cNvSpPr txBox="1">
            <a:spLocks noChangeArrowheads="1"/>
          </p:cNvSpPr>
          <p:nvPr/>
        </p:nvSpPr>
        <p:spPr bwMode="auto">
          <a:xfrm>
            <a:off x="1492250" y="1752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0.2500</a:t>
            </a:r>
          </a:p>
        </p:txBody>
      </p:sp>
      <p:sp>
        <p:nvSpPr>
          <p:cNvPr id="216107" name="Text Box 43"/>
          <p:cNvSpPr txBox="1">
            <a:spLocks noChangeArrowheads="1"/>
          </p:cNvSpPr>
          <p:nvPr/>
        </p:nvSpPr>
        <p:spPr bwMode="auto">
          <a:xfrm>
            <a:off x="1492250" y="14859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0.3000</a:t>
            </a:r>
          </a:p>
        </p:txBody>
      </p:sp>
      <p:sp>
        <p:nvSpPr>
          <p:cNvPr id="216108" name="Text Box 44"/>
          <p:cNvSpPr txBox="1">
            <a:spLocks noChangeArrowheads="1"/>
          </p:cNvSpPr>
          <p:nvPr/>
        </p:nvSpPr>
        <p:spPr bwMode="auto">
          <a:xfrm>
            <a:off x="1530350" y="1066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0.3500</a:t>
            </a:r>
          </a:p>
        </p:txBody>
      </p:sp>
      <p:sp>
        <p:nvSpPr>
          <p:cNvPr id="216109" name="Text Box 45"/>
          <p:cNvSpPr txBox="1">
            <a:spLocks noChangeArrowheads="1"/>
          </p:cNvSpPr>
          <p:nvPr/>
        </p:nvSpPr>
        <p:spPr bwMode="auto">
          <a:xfrm>
            <a:off x="4716463" y="4652963"/>
            <a:ext cx="25114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对应资产价格(美元 / 马克)</a:t>
            </a:r>
          </a:p>
        </p:txBody>
      </p:sp>
      <p:sp>
        <p:nvSpPr>
          <p:cNvPr id="216110" name="Text Box 46"/>
          <p:cNvSpPr txBox="1">
            <a:spLocks noChangeArrowheads="1"/>
          </p:cNvSpPr>
          <p:nvPr/>
        </p:nvSpPr>
        <p:spPr bwMode="auto">
          <a:xfrm>
            <a:off x="971550" y="1628775"/>
            <a:ext cx="428625" cy="119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价值 ( 马克 )</a:t>
            </a:r>
          </a:p>
        </p:txBody>
      </p:sp>
      <p:sp>
        <p:nvSpPr>
          <p:cNvPr id="216111" name="Freeform 47"/>
          <p:cNvSpPr>
            <a:spLocks/>
          </p:cNvSpPr>
          <p:nvPr/>
        </p:nvSpPr>
        <p:spPr bwMode="auto">
          <a:xfrm>
            <a:off x="2667000" y="1371600"/>
            <a:ext cx="4038600" cy="2489200"/>
          </a:xfrm>
          <a:custGeom>
            <a:avLst/>
            <a:gdLst>
              <a:gd name="T0" fmla="*/ 0 w 2544"/>
              <a:gd name="T1" fmla="*/ 2147483646 h 1568"/>
              <a:gd name="T2" fmla="*/ 2147483646 w 2544"/>
              <a:gd name="T3" fmla="*/ 2147483646 h 1568"/>
              <a:gd name="T4" fmla="*/ 2147483646 w 2544"/>
              <a:gd name="T5" fmla="*/ 0 h 1568"/>
              <a:gd name="T6" fmla="*/ 0 60000 65536"/>
              <a:gd name="T7" fmla="*/ 0 60000 65536"/>
              <a:gd name="T8" fmla="*/ 0 60000 65536"/>
            </a:gdLst>
            <a:ahLst/>
            <a:cxnLst>
              <a:cxn ang="T6">
                <a:pos x="T0" y="T1"/>
              </a:cxn>
              <a:cxn ang="T7">
                <a:pos x="T2" y="T3"/>
              </a:cxn>
              <a:cxn ang="T8">
                <a:pos x="T4" y="T5"/>
              </a:cxn>
            </a:cxnLst>
            <a:rect l="0" t="0" r="r" b="b"/>
            <a:pathLst>
              <a:path w="2544" h="1568">
                <a:moveTo>
                  <a:pt x="0" y="1536"/>
                </a:moveTo>
                <a:cubicBezTo>
                  <a:pt x="165" y="1499"/>
                  <a:pt x="568" y="1568"/>
                  <a:pt x="992" y="1312"/>
                </a:cubicBezTo>
                <a:cubicBezTo>
                  <a:pt x="1416" y="1056"/>
                  <a:pt x="2221" y="273"/>
                  <a:pt x="2544" y="0"/>
                </a:cubicBezTo>
              </a:path>
            </a:pathLst>
          </a:custGeom>
          <a:noFill/>
          <a:ln w="19050"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112" name="Freeform 48"/>
          <p:cNvSpPr>
            <a:spLocks/>
          </p:cNvSpPr>
          <p:nvPr/>
        </p:nvSpPr>
        <p:spPr bwMode="auto">
          <a:xfrm>
            <a:off x="3429000" y="1600200"/>
            <a:ext cx="3352800" cy="2222500"/>
          </a:xfrm>
          <a:custGeom>
            <a:avLst/>
            <a:gdLst>
              <a:gd name="T0" fmla="*/ 0 w 2112"/>
              <a:gd name="T1" fmla="*/ 2147483646 h 1400"/>
              <a:gd name="T2" fmla="*/ 2147483646 w 2112"/>
              <a:gd name="T3" fmla="*/ 2147483646 h 1400"/>
              <a:gd name="T4" fmla="*/ 2147483646 w 2112"/>
              <a:gd name="T5" fmla="*/ 0 h 1400"/>
              <a:gd name="T6" fmla="*/ 0 60000 65536"/>
              <a:gd name="T7" fmla="*/ 0 60000 65536"/>
              <a:gd name="T8" fmla="*/ 0 60000 65536"/>
            </a:gdLst>
            <a:ahLst/>
            <a:cxnLst>
              <a:cxn ang="T6">
                <a:pos x="T0" y="T1"/>
              </a:cxn>
              <a:cxn ang="T7">
                <a:pos x="T2" y="T3"/>
              </a:cxn>
              <a:cxn ang="T8">
                <a:pos x="T4" y="T5"/>
              </a:cxn>
            </a:cxnLst>
            <a:rect l="0" t="0" r="r" b="b"/>
            <a:pathLst>
              <a:path w="2112" h="1400">
                <a:moveTo>
                  <a:pt x="0" y="1392"/>
                </a:moveTo>
                <a:cubicBezTo>
                  <a:pt x="170" y="1355"/>
                  <a:pt x="669" y="1400"/>
                  <a:pt x="1021" y="1168"/>
                </a:cubicBezTo>
                <a:cubicBezTo>
                  <a:pt x="1373" y="936"/>
                  <a:pt x="1885" y="243"/>
                  <a:pt x="2112" y="0"/>
                </a:cubicBezTo>
              </a:path>
            </a:pathLst>
          </a:custGeom>
          <a:noFill/>
          <a:ln w="19050"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113" name="Line 49"/>
          <p:cNvSpPr>
            <a:spLocks noChangeShapeType="1"/>
          </p:cNvSpPr>
          <p:nvPr/>
        </p:nvSpPr>
        <p:spPr bwMode="auto">
          <a:xfrm>
            <a:off x="6096000" y="3048000"/>
            <a:ext cx="381000" cy="15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114" name="Line 50"/>
          <p:cNvSpPr>
            <a:spLocks noChangeShapeType="1"/>
          </p:cNvSpPr>
          <p:nvPr/>
        </p:nvSpPr>
        <p:spPr bwMode="auto">
          <a:xfrm>
            <a:off x="6096000" y="3352800"/>
            <a:ext cx="381000" cy="1588"/>
          </a:xfrm>
          <a:prstGeom prst="line">
            <a:avLst/>
          </a:prstGeom>
          <a:noFill/>
          <a:ln w="1905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6115" name="Text Box 51"/>
          <p:cNvSpPr txBox="1">
            <a:spLocks noChangeArrowheads="1"/>
          </p:cNvSpPr>
          <p:nvPr/>
        </p:nvSpPr>
        <p:spPr bwMode="auto">
          <a:xfrm>
            <a:off x="6581775" y="2857500"/>
            <a:ext cx="6286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270天</a:t>
            </a:r>
          </a:p>
        </p:txBody>
      </p:sp>
      <p:sp>
        <p:nvSpPr>
          <p:cNvPr id="216116" name="Text Box 52"/>
          <p:cNvSpPr txBox="1">
            <a:spLocks noChangeArrowheads="1"/>
          </p:cNvSpPr>
          <p:nvPr/>
        </p:nvSpPr>
        <p:spPr bwMode="auto">
          <a:xfrm>
            <a:off x="6588125" y="3162300"/>
            <a:ext cx="5397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30天</a:t>
            </a:r>
          </a:p>
        </p:txBody>
      </p:sp>
      <p:sp>
        <p:nvSpPr>
          <p:cNvPr id="216117" name="Text Box 53"/>
          <p:cNvSpPr txBox="1">
            <a:spLocks noChangeArrowheads="1"/>
          </p:cNvSpPr>
          <p:nvPr/>
        </p:nvSpPr>
        <p:spPr bwMode="auto">
          <a:xfrm>
            <a:off x="2778125" y="33385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=0.12</a:t>
            </a:r>
          </a:p>
        </p:txBody>
      </p:sp>
      <p:sp>
        <p:nvSpPr>
          <p:cNvPr id="216118" name="Text Box 54"/>
          <p:cNvSpPr txBox="1">
            <a:spLocks noChangeArrowheads="1"/>
          </p:cNvSpPr>
          <p:nvPr/>
        </p:nvSpPr>
        <p:spPr bwMode="auto">
          <a:xfrm>
            <a:off x="2092325" y="34147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=0.03</a:t>
            </a:r>
          </a:p>
        </p:txBody>
      </p:sp>
      <p:sp>
        <p:nvSpPr>
          <p:cNvPr id="216119" name="Text Box 55"/>
          <p:cNvSpPr txBox="1">
            <a:spLocks noChangeArrowheads="1"/>
          </p:cNvSpPr>
          <p:nvPr/>
        </p:nvSpPr>
        <p:spPr bwMode="auto">
          <a:xfrm>
            <a:off x="3311525" y="33385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=0.33</a:t>
            </a:r>
          </a:p>
        </p:txBody>
      </p:sp>
      <p:sp>
        <p:nvSpPr>
          <p:cNvPr id="216120" name="Text Box 56"/>
          <p:cNvSpPr txBox="1">
            <a:spLocks noChangeArrowheads="1"/>
          </p:cNvSpPr>
          <p:nvPr/>
        </p:nvSpPr>
        <p:spPr bwMode="auto">
          <a:xfrm>
            <a:off x="3997325" y="27289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=0.60</a:t>
            </a:r>
          </a:p>
        </p:txBody>
      </p:sp>
      <p:sp>
        <p:nvSpPr>
          <p:cNvPr id="216121" name="Text Box 57"/>
          <p:cNvSpPr txBox="1">
            <a:spLocks noChangeArrowheads="1"/>
          </p:cNvSpPr>
          <p:nvPr/>
        </p:nvSpPr>
        <p:spPr bwMode="auto">
          <a:xfrm>
            <a:off x="3997325" y="34147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=0.02</a:t>
            </a:r>
          </a:p>
        </p:txBody>
      </p:sp>
      <p:sp>
        <p:nvSpPr>
          <p:cNvPr id="216122" name="Text Box 58"/>
          <p:cNvSpPr txBox="1">
            <a:spLocks noChangeArrowheads="1"/>
          </p:cNvSpPr>
          <p:nvPr/>
        </p:nvSpPr>
        <p:spPr bwMode="auto">
          <a:xfrm>
            <a:off x="4911725" y="34147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=0.54</a:t>
            </a:r>
          </a:p>
        </p:txBody>
      </p:sp>
      <p:sp>
        <p:nvSpPr>
          <p:cNvPr id="216123" name="Text Box 59"/>
          <p:cNvSpPr txBox="1">
            <a:spLocks noChangeArrowheads="1"/>
          </p:cNvSpPr>
          <p:nvPr/>
        </p:nvSpPr>
        <p:spPr bwMode="auto">
          <a:xfrm>
            <a:off x="5445125" y="28813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=0.98</a:t>
            </a:r>
          </a:p>
        </p:txBody>
      </p:sp>
      <p:sp>
        <p:nvSpPr>
          <p:cNvPr id="216124" name="Text Box 60"/>
          <p:cNvSpPr txBox="1">
            <a:spLocks noChangeArrowheads="1"/>
          </p:cNvSpPr>
          <p:nvPr/>
        </p:nvSpPr>
        <p:spPr bwMode="auto">
          <a:xfrm>
            <a:off x="5978525" y="24241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=1.00</a:t>
            </a:r>
          </a:p>
        </p:txBody>
      </p:sp>
      <p:sp>
        <p:nvSpPr>
          <p:cNvPr id="216125" name="Text Box 61"/>
          <p:cNvSpPr txBox="1">
            <a:spLocks noChangeArrowheads="1"/>
          </p:cNvSpPr>
          <p:nvPr/>
        </p:nvSpPr>
        <p:spPr bwMode="auto">
          <a:xfrm>
            <a:off x="6283325" y="16621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=1.00</a:t>
            </a:r>
          </a:p>
        </p:txBody>
      </p:sp>
      <p:sp>
        <p:nvSpPr>
          <p:cNvPr id="216126" name="Text Box 62"/>
          <p:cNvSpPr txBox="1">
            <a:spLocks noChangeArrowheads="1"/>
          </p:cNvSpPr>
          <p:nvPr/>
        </p:nvSpPr>
        <p:spPr bwMode="auto">
          <a:xfrm>
            <a:off x="5445125" y="16621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=0.92</a:t>
            </a:r>
          </a:p>
        </p:txBody>
      </p:sp>
      <p:sp>
        <p:nvSpPr>
          <p:cNvPr id="216127" name="Text Box 63"/>
          <p:cNvSpPr txBox="1">
            <a:spLocks noChangeArrowheads="1"/>
          </p:cNvSpPr>
          <p:nvPr/>
        </p:nvSpPr>
        <p:spPr bwMode="auto">
          <a:xfrm>
            <a:off x="4759325" y="23479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=0.81</a:t>
            </a:r>
          </a:p>
        </p:txBody>
      </p:sp>
      <p:sp>
        <p:nvSpPr>
          <p:cNvPr id="216128" name="Text Box 64"/>
          <p:cNvSpPr txBox="1">
            <a:spLocks noChangeArrowheads="1"/>
          </p:cNvSpPr>
          <p:nvPr/>
        </p:nvSpPr>
        <p:spPr bwMode="auto">
          <a:xfrm>
            <a:off x="5956300" y="1204913"/>
            <a:ext cx="8175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 96</a:t>
            </a:r>
          </a:p>
        </p:txBody>
      </p:sp>
      <p:sp>
        <p:nvSpPr>
          <p:cNvPr id="216129" name="Text Box 65"/>
          <p:cNvSpPr txBox="1">
            <a:spLocks noChangeArrowheads="1"/>
          </p:cNvSpPr>
          <p:nvPr/>
        </p:nvSpPr>
        <p:spPr bwMode="auto">
          <a:xfrm>
            <a:off x="3387725" y="3567113"/>
            <a:ext cx="7731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δ"/>
            </a:pPr>
            <a:r>
              <a:rPr lang="zh-CN" altLang="en-US" sz="1400">
                <a:latin typeface="Times New Roman" panose="02020603050405020304" pitchFamily="18" charset="0"/>
              </a:rPr>
              <a:t>=0.00</a:t>
            </a:r>
          </a:p>
        </p:txBody>
      </p:sp>
      <p:sp>
        <p:nvSpPr>
          <p:cNvPr id="216130" name="Text Box 66"/>
          <p:cNvSpPr txBox="1">
            <a:spLocks noChangeArrowheads="1"/>
          </p:cNvSpPr>
          <p:nvPr/>
        </p:nvSpPr>
        <p:spPr bwMode="auto">
          <a:xfrm>
            <a:off x="2195513" y="5445125"/>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图4-31 显示得尔塔值的利润图</a:t>
            </a:r>
            <a:endParaRPr lang="zh-CN" altLang="en-US" sz="2000">
              <a:latin typeface="楷体_GB2312" pitchFamily="49" charset="-122"/>
              <a:ea typeface="楷体_GB2312" pitchFamily="49"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0" name="Group 59"/>
          <p:cNvGrpSpPr>
            <a:grpSpLocks/>
          </p:cNvGrpSpPr>
          <p:nvPr/>
        </p:nvGrpSpPr>
        <p:grpSpPr bwMode="auto">
          <a:xfrm>
            <a:off x="1835150" y="1125538"/>
            <a:ext cx="5783263" cy="3587750"/>
            <a:chOff x="802" y="792"/>
            <a:chExt cx="3643" cy="2260"/>
          </a:xfrm>
        </p:grpSpPr>
        <p:sp>
          <p:nvSpPr>
            <p:cNvPr id="217092" name="Line 2"/>
            <p:cNvSpPr>
              <a:spLocks noChangeShapeType="1"/>
            </p:cNvSpPr>
            <p:nvPr/>
          </p:nvSpPr>
          <p:spPr bwMode="auto">
            <a:xfrm>
              <a:off x="1488" y="1392"/>
              <a:ext cx="1" cy="1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7093" name="Line 3"/>
            <p:cNvSpPr>
              <a:spLocks noChangeShapeType="1"/>
            </p:cNvSpPr>
            <p:nvPr/>
          </p:nvSpPr>
          <p:spPr bwMode="auto">
            <a:xfrm>
              <a:off x="1488" y="2592"/>
              <a:ext cx="2400"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7094" name="Line 4"/>
            <p:cNvSpPr>
              <a:spLocks noChangeShapeType="1"/>
            </p:cNvSpPr>
            <p:nvPr/>
          </p:nvSpPr>
          <p:spPr bwMode="auto">
            <a:xfrm>
              <a:off x="158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095" name="Line 5"/>
            <p:cNvSpPr>
              <a:spLocks noChangeShapeType="1"/>
            </p:cNvSpPr>
            <p:nvPr/>
          </p:nvSpPr>
          <p:spPr bwMode="auto">
            <a:xfrm>
              <a:off x="182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096" name="Line 6"/>
            <p:cNvSpPr>
              <a:spLocks noChangeShapeType="1"/>
            </p:cNvSpPr>
            <p:nvPr/>
          </p:nvSpPr>
          <p:spPr bwMode="auto">
            <a:xfrm>
              <a:off x="206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097" name="Line 7"/>
            <p:cNvSpPr>
              <a:spLocks noChangeShapeType="1"/>
            </p:cNvSpPr>
            <p:nvPr/>
          </p:nvSpPr>
          <p:spPr bwMode="auto">
            <a:xfrm>
              <a:off x="230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098" name="Line 8"/>
            <p:cNvSpPr>
              <a:spLocks noChangeShapeType="1"/>
            </p:cNvSpPr>
            <p:nvPr/>
          </p:nvSpPr>
          <p:spPr bwMode="auto">
            <a:xfrm>
              <a:off x="254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099" name="Line 9"/>
            <p:cNvSpPr>
              <a:spLocks noChangeShapeType="1"/>
            </p:cNvSpPr>
            <p:nvPr/>
          </p:nvSpPr>
          <p:spPr bwMode="auto">
            <a:xfrm>
              <a:off x="326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0" name="Line 10"/>
            <p:cNvSpPr>
              <a:spLocks noChangeShapeType="1"/>
            </p:cNvSpPr>
            <p:nvPr/>
          </p:nvSpPr>
          <p:spPr bwMode="auto">
            <a:xfrm>
              <a:off x="374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1" name="Line 11"/>
            <p:cNvSpPr>
              <a:spLocks noChangeShapeType="1"/>
            </p:cNvSpPr>
            <p:nvPr/>
          </p:nvSpPr>
          <p:spPr bwMode="auto">
            <a:xfrm>
              <a:off x="350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2" name="Line 12"/>
            <p:cNvSpPr>
              <a:spLocks noChangeShapeType="1"/>
            </p:cNvSpPr>
            <p:nvPr/>
          </p:nvSpPr>
          <p:spPr bwMode="auto">
            <a:xfrm>
              <a:off x="302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3" name="Line 13"/>
            <p:cNvSpPr>
              <a:spLocks noChangeShapeType="1"/>
            </p:cNvSpPr>
            <p:nvPr/>
          </p:nvSpPr>
          <p:spPr bwMode="auto">
            <a:xfrm>
              <a:off x="2784" y="2544"/>
              <a:ext cx="1" cy="48"/>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4" name="Line 14"/>
            <p:cNvSpPr>
              <a:spLocks noChangeShapeType="1"/>
            </p:cNvSpPr>
            <p:nvPr/>
          </p:nvSpPr>
          <p:spPr bwMode="auto">
            <a:xfrm>
              <a:off x="1488" y="1392"/>
              <a:ext cx="48"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5" name="Line 15"/>
            <p:cNvSpPr>
              <a:spLocks noChangeShapeType="1"/>
            </p:cNvSpPr>
            <p:nvPr/>
          </p:nvSpPr>
          <p:spPr bwMode="auto">
            <a:xfrm>
              <a:off x="1488" y="1632"/>
              <a:ext cx="48"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6" name="Line 16"/>
            <p:cNvSpPr>
              <a:spLocks noChangeShapeType="1"/>
            </p:cNvSpPr>
            <p:nvPr/>
          </p:nvSpPr>
          <p:spPr bwMode="auto">
            <a:xfrm>
              <a:off x="1488" y="1872"/>
              <a:ext cx="48"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7" name="Line 17"/>
            <p:cNvSpPr>
              <a:spLocks noChangeShapeType="1"/>
            </p:cNvSpPr>
            <p:nvPr/>
          </p:nvSpPr>
          <p:spPr bwMode="auto">
            <a:xfrm>
              <a:off x="1488" y="2112"/>
              <a:ext cx="48"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8" name="Line 18"/>
            <p:cNvSpPr>
              <a:spLocks noChangeShapeType="1"/>
            </p:cNvSpPr>
            <p:nvPr/>
          </p:nvSpPr>
          <p:spPr bwMode="auto">
            <a:xfrm>
              <a:off x="1488" y="2352"/>
              <a:ext cx="48" cy="1"/>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09" name="Text Box 19"/>
            <p:cNvSpPr txBox="1">
              <a:spLocks noChangeArrowheads="1"/>
            </p:cNvSpPr>
            <p:nvPr/>
          </p:nvSpPr>
          <p:spPr bwMode="auto">
            <a:xfrm>
              <a:off x="1084" y="2472"/>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17110" name="Text Box 20"/>
            <p:cNvSpPr txBox="1">
              <a:spLocks noChangeArrowheads="1"/>
            </p:cNvSpPr>
            <p:nvPr/>
          </p:nvSpPr>
          <p:spPr bwMode="auto">
            <a:xfrm>
              <a:off x="1060" y="2256"/>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0.0200</a:t>
              </a:r>
            </a:p>
          </p:txBody>
        </p:sp>
        <p:sp>
          <p:nvSpPr>
            <p:cNvPr id="217111" name="Text Box 21"/>
            <p:cNvSpPr txBox="1">
              <a:spLocks noChangeArrowheads="1"/>
            </p:cNvSpPr>
            <p:nvPr/>
          </p:nvSpPr>
          <p:spPr bwMode="auto">
            <a:xfrm>
              <a:off x="1108" y="2016"/>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0.0400</a:t>
              </a:r>
            </a:p>
          </p:txBody>
        </p:sp>
        <p:sp>
          <p:nvSpPr>
            <p:cNvPr id="217112" name="Text Box 22"/>
            <p:cNvSpPr txBox="1">
              <a:spLocks noChangeArrowheads="1"/>
            </p:cNvSpPr>
            <p:nvPr/>
          </p:nvSpPr>
          <p:spPr bwMode="auto">
            <a:xfrm>
              <a:off x="1084" y="1752"/>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0.0600</a:t>
              </a:r>
            </a:p>
          </p:txBody>
        </p:sp>
        <p:sp>
          <p:nvSpPr>
            <p:cNvPr id="217113" name="Text Box 23"/>
            <p:cNvSpPr txBox="1">
              <a:spLocks noChangeArrowheads="1"/>
            </p:cNvSpPr>
            <p:nvPr/>
          </p:nvSpPr>
          <p:spPr bwMode="auto">
            <a:xfrm>
              <a:off x="1036" y="1512"/>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0.0800</a:t>
              </a:r>
            </a:p>
          </p:txBody>
        </p:sp>
        <p:sp>
          <p:nvSpPr>
            <p:cNvPr id="217114" name="Text Box 24"/>
            <p:cNvSpPr txBox="1">
              <a:spLocks noChangeArrowheads="1"/>
            </p:cNvSpPr>
            <p:nvPr/>
          </p:nvSpPr>
          <p:spPr bwMode="auto">
            <a:xfrm>
              <a:off x="1084" y="1272"/>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17115" name="Text Box 25"/>
            <p:cNvSpPr txBox="1">
              <a:spLocks noChangeArrowheads="1"/>
            </p:cNvSpPr>
            <p:nvPr/>
          </p:nvSpPr>
          <p:spPr bwMode="auto">
            <a:xfrm>
              <a:off x="1466" y="2640"/>
              <a:ext cx="2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a:t>
              </a:r>
            </a:p>
          </p:txBody>
        </p:sp>
        <p:sp>
          <p:nvSpPr>
            <p:cNvPr id="217116" name="Text Box 26"/>
            <p:cNvSpPr txBox="1">
              <a:spLocks noChangeArrowheads="1"/>
            </p:cNvSpPr>
            <p:nvPr/>
          </p:nvSpPr>
          <p:spPr bwMode="auto">
            <a:xfrm>
              <a:off x="1682" y="2640"/>
              <a:ext cx="2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240</a:t>
              </a:r>
            </a:p>
          </p:txBody>
        </p:sp>
        <p:sp>
          <p:nvSpPr>
            <p:cNvPr id="217117" name="Text Box 27"/>
            <p:cNvSpPr txBox="1">
              <a:spLocks noChangeArrowheads="1"/>
            </p:cNvSpPr>
            <p:nvPr/>
          </p:nvSpPr>
          <p:spPr bwMode="auto">
            <a:xfrm>
              <a:off x="1920" y="2640"/>
              <a:ext cx="2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210</a:t>
              </a:r>
            </a:p>
          </p:txBody>
        </p:sp>
        <p:sp>
          <p:nvSpPr>
            <p:cNvPr id="217118" name="Text Box 28"/>
            <p:cNvSpPr txBox="1">
              <a:spLocks noChangeArrowheads="1"/>
            </p:cNvSpPr>
            <p:nvPr/>
          </p:nvSpPr>
          <p:spPr bwMode="auto">
            <a:xfrm>
              <a:off x="2160" y="2640"/>
              <a:ext cx="2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180</a:t>
              </a:r>
            </a:p>
          </p:txBody>
        </p:sp>
        <p:sp>
          <p:nvSpPr>
            <p:cNvPr id="217119" name="Text Box 29"/>
            <p:cNvSpPr txBox="1">
              <a:spLocks noChangeArrowheads="1"/>
            </p:cNvSpPr>
            <p:nvPr/>
          </p:nvSpPr>
          <p:spPr bwMode="auto">
            <a:xfrm>
              <a:off x="2400" y="2640"/>
              <a:ext cx="2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150</a:t>
              </a:r>
            </a:p>
          </p:txBody>
        </p:sp>
        <p:sp>
          <p:nvSpPr>
            <p:cNvPr id="217120" name="Text Box 30"/>
            <p:cNvSpPr txBox="1">
              <a:spLocks noChangeArrowheads="1"/>
            </p:cNvSpPr>
            <p:nvPr/>
          </p:nvSpPr>
          <p:spPr bwMode="auto">
            <a:xfrm>
              <a:off x="2642" y="2640"/>
              <a:ext cx="2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120</a:t>
              </a:r>
            </a:p>
          </p:txBody>
        </p:sp>
        <p:sp>
          <p:nvSpPr>
            <p:cNvPr id="217121" name="Text Box 31"/>
            <p:cNvSpPr txBox="1">
              <a:spLocks noChangeArrowheads="1"/>
            </p:cNvSpPr>
            <p:nvPr/>
          </p:nvSpPr>
          <p:spPr bwMode="auto">
            <a:xfrm>
              <a:off x="2934" y="2664"/>
              <a:ext cx="2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90</a:t>
              </a:r>
            </a:p>
          </p:txBody>
        </p:sp>
        <p:sp>
          <p:nvSpPr>
            <p:cNvPr id="217122" name="Text Box 32"/>
            <p:cNvSpPr txBox="1">
              <a:spLocks noChangeArrowheads="1"/>
            </p:cNvSpPr>
            <p:nvPr/>
          </p:nvSpPr>
          <p:spPr bwMode="auto">
            <a:xfrm>
              <a:off x="3150" y="2664"/>
              <a:ext cx="2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60</a:t>
              </a:r>
            </a:p>
          </p:txBody>
        </p:sp>
        <p:sp>
          <p:nvSpPr>
            <p:cNvPr id="217123" name="Text Box 33"/>
            <p:cNvSpPr txBox="1">
              <a:spLocks noChangeArrowheads="1"/>
            </p:cNvSpPr>
            <p:nvPr/>
          </p:nvSpPr>
          <p:spPr bwMode="auto">
            <a:xfrm>
              <a:off x="3414" y="2664"/>
              <a:ext cx="2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a:t>
              </a:r>
            </a:p>
          </p:txBody>
        </p:sp>
        <p:sp>
          <p:nvSpPr>
            <p:cNvPr id="217124" name="Text Box 34"/>
            <p:cNvSpPr txBox="1">
              <a:spLocks noChangeArrowheads="1"/>
            </p:cNvSpPr>
            <p:nvPr/>
          </p:nvSpPr>
          <p:spPr bwMode="auto">
            <a:xfrm>
              <a:off x="3706" y="2664"/>
              <a:ext cx="1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a:t>
              </a:r>
            </a:p>
          </p:txBody>
        </p:sp>
        <p:sp>
          <p:nvSpPr>
            <p:cNvPr id="217125" name="Line 35"/>
            <p:cNvSpPr>
              <a:spLocks noChangeShapeType="1"/>
            </p:cNvSpPr>
            <p:nvPr/>
          </p:nvSpPr>
          <p:spPr bwMode="auto">
            <a:xfrm>
              <a:off x="1536" y="2448"/>
              <a:ext cx="1728" cy="144"/>
            </a:xfrm>
            <a:prstGeom prst="line">
              <a:avLst/>
            </a:prstGeom>
            <a:noFill/>
            <a:ln w="19050">
              <a:solidFill>
                <a:schemeClr val="tx2"/>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26" name="Line 36"/>
            <p:cNvSpPr>
              <a:spLocks noChangeShapeType="1"/>
            </p:cNvSpPr>
            <p:nvPr/>
          </p:nvSpPr>
          <p:spPr bwMode="auto">
            <a:xfrm>
              <a:off x="1536" y="2208"/>
              <a:ext cx="2208" cy="38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27" name="Freeform 37"/>
            <p:cNvSpPr>
              <a:spLocks/>
            </p:cNvSpPr>
            <p:nvPr/>
          </p:nvSpPr>
          <p:spPr bwMode="auto">
            <a:xfrm>
              <a:off x="1440" y="1680"/>
              <a:ext cx="2400" cy="912"/>
            </a:xfrm>
            <a:custGeom>
              <a:avLst/>
              <a:gdLst>
                <a:gd name="T0" fmla="*/ 0 w 2303"/>
                <a:gd name="T1" fmla="*/ 0 h 912"/>
                <a:gd name="T2" fmla="*/ 3308 w 2303"/>
                <a:gd name="T3" fmla="*/ 525 h 912"/>
                <a:gd name="T4" fmla="*/ 3774 w 2303"/>
                <a:gd name="T5" fmla="*/ 912 h 912"/>
                <a:gd name="T6" fmla="*/ 0 60000 65536"/>
                <a:gd name="T7" fmla="*/ 0 60000 65536"/>
                <a:gd name="T8" fmla="*/ 0 60000 65536"/>
              </a:gdLst>
              <a:ahLst/>
              <a:cxnLst>
                <a:cxn ang="T6">
                  <a:pos x="T0" y="T1"/>
                </a:cxn>
                <a:cxn ang="T7">
                  <a:pos x="T2" y="T3"/>
                </a:cxn>
                <a:cxn ang="T8">
                  <a:pos x="T4" y="T5"/>
                </a:cxn>
              </a:cxnLst>
              <a:rect l="0" t="0" r="r" b="b"/>
              <a:pathLst>
                <a:path w="2303" h="912">
                  <a:moveTo>
                    <a:pt x="0" y="0"/>
                  </a:moveTo>
                  <a:cubicBezTo>
                    <a:pt x="322" y="87"/>
                    <a:pt x="1567" y="373"/>
                    <a:pt x="1935" y="525"/>
                  </a:cubicBezTo>
                  <a:cubicBezTo>
                    <a:pt x="2303" y="677"/>
                    <a:pt x="2151" y="832"/>
                    <a:pt x="2208" y="912"/>
                  </a:cubicBezTo>
                </a:path>
              </a:pathLst>
            </a:custGeom>
            <a:noFill/>
            <a:ln w="19050"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7128" name="Line 38"/>
            <p:cNvSpPr>
              <a:spLocks noChangeShapeType="1"/>
            </p:cNvSpPr>
            <p:nvPr/>
          </p:nvSpPr>
          <p:spPr bwMode="auto">
            <a:xfrm>
              <a:off x="3312" y="912"/>
              <a:ext cx="384" cy="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29" name="Line 39"/>
            <p:cNvSpPr>
              <a:spLocks noChangeShapeType="1"/>
            </p:cNvSpPr>
            <p:nvPr/>
          </p:nvSpPr>
          <p:spPr bwMode="auto">
            <a:xfrm>
              <a:off x="3312" y="1152"/>
              <a:ext cx="384" cy="1"/>
            </a:xfrm>
            <a:prstGeom prst="line">
              <a:avLst/>
            </a:prstGeom>
            <a:noFill/>
            <a:ln w="1905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30" name="Line 40"/>
            <p:cNvSpPr>
              <a:spLocks noChangeShapeType="1"/>
            </p:cNvSpPr>
            <p:nvPr/>
          </p:nvSpPr>
          <p:spPr bwMode="auto">
            <a:xfrm>
              <a:off x="3312" y="1392"/>
              <a:ext cx="432" cy="1"/>
            </a:xfrm>
            <a:prstGeom prst="line">
              <a:avLst/>
            </a:prstGeom>
            <a:noFill/>
            <a:ln w="19050">
              <a:solidFill>
                <a:schemeClr val="tx2"/>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31" name="Text Box 41"/>
            <p:cNvSpPr txBox="1">
              <a:spLocks noChangeArrowheads="1"/>
            </p:cNvSpPr>
            <p:nvPr/>
          </p:nvSpPr>
          <p:spPr bwMode="auto">
            <a:xfrm>
              <a:off x="3862" y="792"/>
              <a:ext cx="3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价内</a:t>
              </a:r>
            </a:p>
          </p:txBody>
        </p:sp>
        <p:sp>
          <p:nvSpPr>
            <p:cNvPr id="217132" name="Text Box 42"/>
            <p:cNvSpPr txBox="1">
              <a:spLocks noChangeArrowheads="1"/>
            </p:cNvSpPr>
            <p:nvPr/>
          </p:nvSpPr>
          <p:spPr bwMode="auto">
            <a:xfrm>
              <a:off x="3838" y="1056"/>
              <a:ext cx="3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平价</a:t>
              </a:r>
            </a:p>
          </p:txBody>
        </p:sp>
        <p:sp>
          <p:nvSpPr>
            <p:cNvPr id="217133" name="Text Box 43"/>
            <p:cNvSpPr txBox="1">
              <a:spLocks noChangeArrowheads="1"/>
            </p:cNvSpPr>
            <p:nvPr/>
          </p:nvSpPr>
          <p:spPr bwMode="auto">
            <a:xfrm>
              <a:off x="3862" y="1320"/>
              <a:ext cx="3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价外</a:t>
              </a:r>
            </a:p>
          </p:txBody>
        </p:sp>
        <p:sp>
          <p:nvSpPr>
            <p:cNvPr id="217134" name="Text Box 44"/>
            <p:cNvSpPr txBox="1">
              <a:spLocks noChangeArrowheads="1"/>
            </p:cNvSpPr>
            <p:nvPr/>
          </p:nvSpPr>
          <p:spPr bwMode="auto">
            <a:xfrm>
              <a:off x="1488" y="1906"/>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=-0.0001</a:t>
              </a:r>
            </a:p>
          </p:txBody>
        </p:sp>
        <p:sp>
          <p:nvSpPr>
            <p:cNvPr id="217135" name="Text Box 45"/>
            <p:cNvSpPr txBox="1">
              <a:spLocks noChangeArrowheads="1"/>
            </p:cNvSpPr>
            <p:nvPr/>
          </p:nvSpPr>
          <p:spPr bwMode="auto">
            <a:xfrm>
              <a:off x="1440" y="1379"/>
              <a:ext cx="6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=-0.0002</a:t>
              </a:r>
            </a:p>
          </p:txBody>
        </p:sp>
        <p:sp>
          <p:nvSpPr>
            <p:cNvPr id="217136" name="Text Box 46"/>
            <p:cNvSpPr txBox="1">
              <a:spLocks noChangeArrowheads="1"/>
            </p:cNvSpPr>
            <p:nvPr/>
          </p:nvSpPr>
          <p:spPr bwMode="auto">
            <a:xfrm>
              <a:off x="3696" y="1584"/>
              <a:ext cx="74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=-0.00036</a:t>
              </a:r>
            </a:p>
          </p:txBody>
        </p:sp>
        <p:sp>
          <p:nvSpPr>
            <p:cNvPr id="217137" name="Text Box 47"/>
            <p:cNvSpPr txBox="1">
              <a:spLocks noChangeArrowheads="1"/>
            </p:cNvSpPr>
            <p:nvPr/>
          </p:nvSpPr>
          <p:spPr bwMode="auto">
            <a:xfrm>
              <a:off x="1488" y="2180"/>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=-0.0001</a:t>
              </a:r>
            </a:p>
          </p:txBody>
        </p:sp>
        <p:sp>
          <p:nvSpPr>
            <p:cNvPr id="217138" name="Text Box 48"/>
            <p:cNvSpPr txBox="1">
              <a:spLocks noChangeArrowheads="1"/>
            </p:cNvSpPr>
            <p:nvPr/>
          </p:nvSpPr>
          <p:spPr bwMode="auto">
            <a:xfrm>
              <a:off x="2064" y="2276"/>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=-0.0001</a:t>
              </a:r>
            </a:p>
          </p:txBody>
        </p:sp>
        <p:sp>
          <p:nvSpPr>
            <p:cNvPr id="217139" name="Text Box 49"/>
            <p:cNvSpPr txBox="1">
              <a:spLocks noChangeArrowheads="1"/>
            </p:cNvSpPr>
            <p:nvPr/>
          </p:nvSpPr>
          <p:spPr bwMode="auto">
            <a:xfrm>
              <a:off x="3408" y="1940"/>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=-0.0003</a:t>
              </a:r>
            </a:p>
          </p:txBody>
        </p:sp>
        <p:sp>
          <p:nvSpPr>
            <p:cNvPr id="217140" name="Text Box 50"/>
            <p:cNvSpPr txBox="1">
              <a:spLocks noChangeArrowheads="1"/>
            </p:cNvSpPr>
            <p:nvPr/>
          </p:nvSpPr>
          <p:spPr bwMode="auto">
            <a:xfrm>
              <a:off x="3072" y="1796"/>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=-0.0003</a:t>
              </a:r>
            </a:p>
          </p:txBody>
        </p:sp>
        <p:sp>
          <p:nvSpPr>
            <p:cNvPr id="217141" name="Text Box 51"/>
            <p:cNvSpPr txBox="1">
              <a:spLocks noChangeArrowheads="1"/>
            </p:cNvSpPr>
            <p:nvPr/>
          </p:nvSpPr>
          <p:spPr bwMode="auto">
            <a:xfrm>
              <a:off x="2496" y="1700"/>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=-0.0002</a:t>
              </a:r>
            </a:p>
          </p:txBody>
        </p:sp>
        <p:sp>
          <p:nvSpPr>
            <p:cNvPr id="217142" name="Text Box 52"/>
            <p:cNvSpPr txBox="1">
              <a:spLocks noChangeArrowheads="1"/>
            </p:cNvSpPr>
            <p:nvPr/>
          </p:nvSpPr>
          <p:spPr bwMode="auto">
            <a:xfrm>
              <a:off x="2928" y="2180"/>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=-0.0001</a:t>
              </a:r>
            </a:p>
          </p:txBody>
        </p:sp>
        <p:sp>
          <p:nvSpPr>
            <p:cNvPr id="217143" name="Text Box 53"/>
            <p:cNvSpPr txBox="1">
              <a:spLocks noChangeArrowheads="1"/>
            </p:cNvSpPr>
            <p:nvPr/>
          </p:nvSpPr>
          <p:spPr bwMode="auto">
            <a:xfrm>
              <a:off x="2448" y="2036"/>
              <a:ext cx="6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θ"/>
              </a:pPr>
              <a:r>
                <a:rPr lang="zh-CN" altLang="en-US" sz="1400">
                  <a:latin typeface="Times New Roman" panose="02020603050405020304" pitchFamily="18" charset="0"/>
                </a:rPr>
                <a:t>=-0.0006</a:t>
              </a:r>
            </a:p>
          </p:txBody>
        </p:sp>
        <p:sp>
          <p:nvSpPr>
            <p:cNvPr id="217144" name="Line 54"/>
            <p:cNvSpPr>
              <a:spLocks noChangeShapeType="1"/>
            </p:cNvSpPr>
            <p:nvPr/>
          </p:nvSpPr>
          <p:spPr bwMode="auto">
            <a:xfrm>
              <a:off x="3024" y="2208"/>
              <a:ext cx="576" cy="96"/>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7145" name="Freeform 55"/>
            <p:cNvSpPr>
              <a:spLocks/>
            </p:cNvSpPr>
            <p:nvPr/>
          </p:nvSpPr>
          <p:spPr bwMode="auto">
            <a:xfrm>
              <a:off x="3744" y="1776"/>
              <a:ext cx="336" cy="672"/>
            </a:xfrm>
            <a:custGeom>
              <a:avLst/>
              <a:gdLst>
                <a:gd name="T0" fmla="*/ 0 w 432"/>
                <a:gd name="T1" fmla="*/ 672 h 672"/>
                <a:gd name="T2" fmla="*/ 8 w 432"/>
                <a:gd name="T3" fmla="*/ 488 h 672"/>
                <a:gd name="T4" fmla="*/ 16 w 432"/>
                <a:gd name="T5" fmla="*/ 0 h 672"/>
                <a:gd name="T6" fmla="*/ 0 60000 65536"/>
                <a:gd name="T7" fmla="*/ 0 60000 65536"/>
                <a:gd name="T8" fmla="*/ 0 60000 65536"/>
              </a:gdLst>
              <a:ahLst/>
              <a:cxnLst>
                <a:cxn ang="T6">
                  <a:pos x="T0" y="T1"/>
                </a:cxn>
                <a:cxn ang="T7">
                  <a:pos x="T2" y="T3"/>
                </a:cxn>
                <a:cxn ang="T8">
                  <a:pos x="T4" y="T5"/>
                </a:cxn>
              </a:cxnLst>
              <a:rect l="0" t="0" r="r" b="b"/>
              <a:pathLst>
                <a:path w="432" h="672">
                  <a:moveTo>
                    <a:pt x="0" y="672"/>
                  </a:moveTo>
                  <a:lnTo>
                    <a:pt x="208" y="488"/>
                  </a:lnTo>
                  <a:lnTo>
                    <a:pt x="432" y="0"/>
                  </a:ln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7146" name="Text Box 56"/>
            <p:cNvSpPr txBox="1">
              <a:spLocks noChangeArrowheads="1"/>
            </p:cNvSpPr>
            <p:nvPr/>
          </p:nvSpPr>
          <p:spPr bwMode="auto">
            <a:xfrm>
              <a:off x="802" y="1403"/>
              <a:ext cx="270" cy="1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时间价值（马克）</a:t>
              </a:r>
            </a:p>
          </p:txBody>
        </p:sp>
        <p:sp>
          <p:nvSpPr>
            <p:cNvPr id="217147" name="Text Box 57"/>
            <p:cNvSpPr txBox="1">
              <a:spLocks noChangeArrowheads="1"/>
            </p:cNvSpPr>
            <p:nvPr/>
          </p:nvSpPr>
          <p:spPr bwMode="auto">
            <a:xfrm>
              <a:off x="3152" y="2840"/>
              <a:ext cx="88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到期日（天）</a:t>
              </a:r>
            </a:p>
          </p:txBody>
        </p:sp>
      </p:grpSp>
      <p:sp>
        <p:nvSpPr>
          <p:cNvPr id="217091" name="Text Box 58"/>
          <p:cNvSpPr txBox="1">
            <a:spLocks noChangeArrowheads="1"/>
          </p:cNvSpPr>
          <p:nvPr/>
        </p:nvSpPr>
        <p:spPr bwMode="auto">
          <a:xfrm>
            <a:off x="2916238" y="5445125"/>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图4-32 时间衰减和希塔</a:t>
            </a:r>
            <a:endParaRPr lang="zh-CN" altLang="en-US" sz="2000">
              <a:latin typeface="楷体_GB2312" pitchFamily="49" charset="-122"/>
              <a:ea typeface="楷体_GB2312" pitchFamily="49"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Line 2"/>
          <p:cNvSpPr>
            <a:spLocks noChangeShapeType="1"/>
          </p:cNvSpPr>
          <p:nvPr/>
        </p:nvSpPr>
        <p:spPr bwMode="auto">
          <a:xfrm>
            <a:off x="2316163" y="1143000"/>
            <a:ext cx="0" cy="3048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15" name="Line 3"/>
          <p:cNvSpPr>
            <a:spLocks noChangeShapeType="1"/>
          </p:cNvSpPr>
          <p:nvPr/>
        </p:nvSpPr>
        <p:spPr bwMode="auto">
          <a:xfrm>
            <a:off x="2316163" y="4191000"/>
            <a:ext cx="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16" name="Line 4"/>
          <p:cNvSpPr>
            <a:spLocks noChangeShapeType="1"/>
          </p:cNvSpPr>
          <p:nvPr/>
        </p:nvSpPr>
        <p:spPr bwMode="auto">
          <a:xfrm>
            <a:off x="2316163" y="4191000"/>
            <a:ext cx="48768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17" name="Line 5"/>
          <p:cNvSpPr>
            <a:spLocks noChangeShapeType="1"/>
          </p:cNvSpPr>
          <p:nvPr/>
        </p:nvSpPr>
        <p:spPr bwMode="auto">
          <a:xfrm>
            <a:off x="25447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18" name="Line 6"/>
          <p:cNvSpPr>
            <a:spLocks noChangeShapeType="1"/>
          </p:cNvSpPr>
          <p:nvPr/>
        </p:nvSpPr>
        <p:spPr bwMode="auto">
          <a:xfrm>
            <a:off x="33067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19" name="Line 7"/>
          <p:cNvSpPr>
            <a:spLocks noChangeShapeType="1"/>
          </p:cNvSpPr>
          <p:nvPr/>
        </p:nvSpPr>
        <p:spPr bwMode="auto">
          <a:xfrm>
            <a:off x="39925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20" name="Line 8"/>
          <p:cNvSpPr>
            <a:spLocks noChangeShapeType="1"/>
          </p:cNvSpPr>
          <p:nvPr/>
        </p:nvSpPr>
        <p:spPr bwMode="auto">
          <a:xfrm>
            <a:off x="47545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21" name="Line 9"/>
          <p:cNvSpPr>
            <a:spLocks noChangeShapeType="1"/>
          </p:cNvSpPr>
          <p:nvPr/>
        </p:nvSpPr>
        <p:spPr bwMode="auto">
          <a:xfrm>
            <a:off x="55165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22" name="Line 10"/>
          <p:cNvSpPr>
            <a:spLocks noChangeShapeType="1"/>
          </p:cNvSpPr>
          <p:nvPr/>
        </p:nvSpPr>
        <p:spPr bwMode="auto">
          <a:xfrm>
            <a:off x="62785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23" name="Line 11"/>
          <p:cNvSpPr>
            <a:spLocks noChangeShapeType="1"/>
          </p:cNvSpPr>
          <p:nvPr/>
        </p:nvSpPr>
        <p:spPr bwMode="auto">
          <a:xfrm>
            <a:off x="7040563" y="40386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24" name="Text Box 12"/>
          <p:cNvSpPr txBox="1">
            <a:spLocks noChangeArrowheads="1"/>
          </p:cNvSpPr>
          <p:nvPr/>
        </p:nvSpPr>
        <p:spPr bwMode="auto">
          <a:xfrm>
            <a:off x="2408238" y="41910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a:t>
            </a:r>
          </a:p>
        </p:txBody>
      </p:sp>
      <p:sp>
        <p:nvSpPr>
          <p:cNvPr id="218125" name="Text Box 13"/>
          <p:cNvSpPr txBox="1">
            <a:spLocks noChangeArrowheads="1"/>
          </p:cNvSpPr>
          <p:nvPr/>
        </p:nvSpPr>
        <p:spPr bwMode="auto">
          <a:xfrm>
            <a:off x="3208338" y="42291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5</a:t>
            </a:r>
          </a:p>
        </p:txBody>
      </p:sp>
      <p:sp>
        <p:nvSpPr>
          <p:cNvPr id="218126" name="Text Box 14"/>
          <p:cNvSpPr txBox="1">
            <a:spLocks noChangeArrowheads="1"/>
          </p:cNvSpPr>
          <p:nvPr/>
        </p:nvSpPr>
        <p:spPr bwMode="auto">
          <a:xfrm>
            <a:off x="3887788" y="42672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10</a:t>
            </a:r>
          </a:p>
        </p:txBody>
      </p:sp>
      <p:sp>
        <p:nvSpPr>
          <p:cNvPr id="218127" name="Text Box 15"/>
          <p:cNvSpPr txBox="1">
            <a:spLocks noChangeArrowheads="1"/>
          </p:cNvSpPr>
          <p:nvPr/>
        </p:nvSpPr>
        <p:spPr bwMode="auto">
          <a:xfrm>
            <a:off x="4525963" y="41910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a:t>
            </a:r>
          </a:p>
        </p:txBody>
      </p:sp>
      <p:sp>
        <p:nvSpPr>
          <p:cNvPr id="218128" name="Text Box 16"/>
          <p:cNvSpPr txBox="1">
            <a:spLocks noChangeArrowheads="1"/>
          </p:cNvSpPr>
          <p:nvPr/>
        </p:nvSpPr>
        <p:spPr bwMode="auto">
          <a:xfrm>
            <a:off x="5335588" y="42672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20</a:t>
            </a:r>
          </a:p>
        </p:txBody>
      </p:sp>
      <p:sp>
        <p:nvSpPr>
          <p:cNvPr id="218129" name="Text Box 17"/>
          <p:cNvSpPr txBox="1">
            <a:spLocks noChangeArrowheads="1"/>
          </p:cNvSpPr>
          <p:nvPr/>
        </p:nvSpPr>
        <p:spPr bwMode="auto">
          <a:xfrm>
            <a:off x="6173788" y="42291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25</a:t>
            </a:r>
          </a:p>
        </p:txBody>
      </p:sp>
      <p:sp>
        <p:nvSpPr>
          <p:cNvPr id="218130" name="Text Box 18"/>
          <p:cNvSpPr txBox="1">
            <a:spLocks noChangeArrowheads="1"/>
          </p:cNvSpPr>
          <p:nvPr/>
        </p:nvSpPr>
        <p:spPr bwMode="auto">
          <a:xfrm>
            <a:off x="6897688" y="42672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a:t>
            </a:r>
          </a:p>
        </p:txBody>
      </p:sp>
      <p:sp>
        <p:nvSpPr>
          <p:cNvPr id="218131" name="Line 19"/>
          <p:cNvSpPr>
            <a:spLocks noChangeShapeType="1"/>
          </p:cNvSpPr>
          <p:nvPr/>
        </p:nvSpPr>
        <p:spPr bwMode="auto">
          <a:xfrm>
            <a:off x="2316163" y="34290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2" name="Line 20"/>
          <p:cNvSpPr>
            <a:spLocks noChangeShapeType="1"/>
          </p:cNvSpPr>
          <p:nvPr/>
        </p:nvSpPr>
        <p:spPr bwMode="auto">
          <a:xfrm>
            <a:off x="2316163" y="11430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3" name="Line 21"/>
          <p:cNvSpPr>
            <a:spLocks noChangeShapeType="1"/>
          </p:cNvSpPr>
          <p:nvPr/>
        </p:nvSpPr>
        <p:spPr bwMode="auto">
          <a:xfrm>
            <a:off x="2316163" y="19050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4" name="Line 22"/>
          <p:cNvSpPr>
            <a:spLocks noChangeShapeType="1"/>
          </p:cNvSpPr>
          <p:nvPr/>
        </p:nvSpPr>
        <p:spPr bwMode="auto">
          <a:xfrm>
            <a:off x="2316163" y="26670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5" name="Line 23"/>
          <p:cNvSpPr>
            <a:spLocks noChangeShapeType="1"/>
          </p:cNvSpPr>
          <p:nvPr/>
        </p:nvSpPr>
        <p:spPr bwMode="auto">
          <a:xfrm flipV="1">
            <a:off x="2544763" y="3505200"/>
            <a:ext cx="4572000" cy="609600"/>
          </a:xfrm>
          <a:prstGeom prst="line">
            <a:avLst/>
          </a:prstGeom>
          <a:noFill/>
          <a:ln w="952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6" name="Freeform 24"/>
          <p:cNvSpPr>
            <a:spLocks/>
          </p:cNvSpPr>
          <p:nvPr/>
        </p:nvSpPr>
        <p:spPr bwMode="auto">
          <a:xfrm>
            <a:off x="2544763" y="1371600"/>
            <a:ext cx="4191000" cy="2420938"/>
          </a:xfrm>
          <a:custGeom>
            <a:avLst/>
            <a:gdLst>
              <a:gd name="T0" fmla="*/ 0 w 2640"/>
              <a:gd name="T1" fmla="*/ 2147483646 h 1525"/>
              <a:gd name="T2" fmla="*/ 2147483646 w 2640"/>
              <a:gd name="T3" fmla="*/ 2147483646 h 1525"/>
              <a:gd name="T4" fmla="*/ 2147483646 w 2640"/>
              <a:gd name="T5" fmla="*/ 0 h 1525"/>
              <a:gd name="T6" fmla="*/ 0 60000 65536"/>
              <a:gd name="T7" fmla="*/ 0 60000 65536"/>
              <a:gd name="T8" fmla="*/ 0 60000 65536"/>
            </a:gdLst>
            <a:ahLst/>
            <a:cxnLst>
              <a:cxn ang="T6">
                <a:pos x="T0" y="T1"/>
              </a:cxn>
              <a:cxn ang="T7">
                <a:pos x="T2" y="T3"/>
              </a:cxn>
              <a:cxn ang="T8">
                <a:pos x="T4" y="T5"/>
              </a:cxn>
            </a:cxnLst>
            <a:rect l="0" t="0" r="r" b="b"/>
            <a:pathLst>
              <a:path w="2640" h="1525">
                <a:moveTo>
                  <a:pt x="0" y="1440"/>
                </a:moveTo>
                <a:cubicBezTo>
                  <a:pt x="115" y="1414"/>
                  <a:pt x="248" y="1525"/>
                  <a:pt x="688" y="1285"/>
                </a:cubicBezTo>
                <a:cubicBezTo>
                  <a:pt x="1128" y="1045"/>
                  <a:pt x="2233" y="268"/>
                  <a:pt x="2640" y="0"/>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37" name="Text Box 25"/>
          <p:cNvSpPr txBox="1">
            <a:spLocks noChangeArrowheads="1"/>
          </p:cNvSpPr>
          <p:nvPr/>
        </p:nvSpPr>
        <p:spPr bwMode="auto">
          <a:xfrm>
            <a:off x="1560513" y="4038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18138" name="Text Box 26"/>
          <p:cNvSpPr txBox="1">
            <a:spLocks noChangeArrowheads="1"/>
          </p:cNvSpPr>
          <p:nvPr/>
        </p:nvSpPr>
        <p:spPr bwMode="auto">
          <a:xfrm>
            <a:off x="1636713" y="33147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218139" name="Text Box 27"/>
          <p:cNvSpPr txBox="1">
            <a:spLocks noChangeArrowheads="1"/>
          </p:cNvSpPr>
          <p:nvPr/>
        </p:nvSpPr>
        <p:spPr bwMode="auto">
          <a:xfrm>
            <a:off x="1636713" y="24765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18140" name="Text Box 28"/>
          <p:cNvSpPr txBox="1">
            <a:spLocks noChangeArrowheads="1"/>
          </p:cNvSpPr>
          <p:nvPr/>
        </p:nvSpPr>
        <p:spPr bwMode="auto">
          <a:xfrm>
            <a:off x="1674813" y="1828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218141" name="Text Box 29"/>
          <p:cNvSpPr txBox="1">
            <a:spLocks noChangeArrowheads="1"/>
          </p:cNvSpPr>
          <p:nvPr/>
        </p:nvSpPr>
        <p:spPr bwMode="auto">
          <a:xfrm>
            <a:off x="1712913" y="990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0.2000</a:t>
            </a:r>
          </a:p>
        </p:txBody>
      </p:sp>
      <mc:AlternateContent xmlns:mc="http://schemas.openxmlformats.org/markup-compatibility/2006" xmlns:a14="http://schemas.microsoft.com/office/drawing/2010/main">
        <mc:Choice Requires="a14">
          <p:sp>
            <p:nvSpPr>
              <p:cNvPr id="218142" name="Text Box 30"/>
              <p:cNvSpPr txBox="1">
                <a:spLocks noChangeArrowheads="1"/>
              </p:cNvSpPr>
              <p:nvPr/>
            </p:nvSpPr>
            <p:spPr bwMode="auto">
              <a:xfrm>
                <a:off x="2719035" y="36942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smtClean="0">
                    <a:latin typeface="Times New Roman" panose="02020603050405020304" pitchFamily="18" charset="0"/>
                  </a:rPr>
                  <a:t>=</a:t>
                </a:r>
                <a:r>
                  <a:rPr lang="en-US" altLang="zh-CN" sz="1400" dirty="0">
                    <a:latin typeface="Times New Roman" panose="02020603050405020304" pitchFamily="18" charset="0"/>
                  </a:rPr>
                  <a:t>0.0019</a:t>
                </a:r>
              </a:p>
            </p:txBody>
          </p:sp>
        </mc:Choice>
        <mc:Fallback xmlns="">
          <p:sp>
            <p:nvSpPr>
              <p:cNvPr id="218142" name="Text Box 30"/>
              <p:cNvSpPr txBox="1">
                <a:spLocks noRot="1" noChangeAspect="1" noMove="1" noResize="1" noEditPoints="1" noAdjustHandles="1" noChangeArrowheads="1" noChangeShapeType="1" noTextEdit="1"/>
              </p:cNvSpPr>
              <p:nvPr/>
            </p:nvSpPr>
            <p:spPr bwMode="auto">
              <a:xfrm>
                <a:off x="2719035" y="3694212"/>
                <a:ext cx="873829" cy="307777"/>
              </a:xfrm>
              <a:prstGeom prst="rect">
                <a:avLst/>
              </a:prstGeom>
              <a:blipFill rotWithShape="0">
                <a:blip r:embed="rId2"/>
                <a:stretch>
                  <a:fillRect t="-2000" b="-22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3" name="Text Box 31"/>
              <p:cNvSpPr txBox="1">
                <a:spLocks noChangeArrowheads="1"/>
              </p:cNvSpPr>
              <p:nvPr/>
            </p:nvSpPr>
            <p:spPr bwMode="auto">
              <a:xfrm>
                <a:off x="3404835" y="35418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smtClean="0">
                    <a:latin typeface="Times New Roman" panose="02020603050405020304" pitchFamily="18" charset="0"/>
                  </a:rPr>
                  <a:t>=</a:t>
                </a:r>
                <a:r>
                  <a:rPr lang="en-US" altLang="zh-CN" sz="1400" dirty="0">
                    <a:latin typeface="Times New Roman" panose="02020603050405020304" pitchFamily="18" charset="0"/>
                  </a:rPr>
                  <a:t>0.0019</a:t>
                </a:r>
              </a:p>
            </p:txBody>
          </p:sp>
        </mc:Choice>
        <mc:Fallback xmlns="">
          <p:sp>
            <p:nvSpPr>
              <p:cNvPr id="218143" name="Text Box 31"/>
              <p:cNvSpPr txBox="1">
                <a:spLocks noRot="1" noChangeAspect="1" noMove="1" noResize="1" noEditPoints="1" noAdjustHandles="1" noChangeArrowheads="1" noChangeShapeType="1" noTextEdit="1"/>
              </p:cNvSpPr>
              <p:nvPr/>
            </p:nvSpPr>
            <p:spPr bwMode="auto">
              <a:xfrm>
                <a:off x="3404835" y="3541812"/>
                <a:ext cx="873829" cy="307777"/>
              </a:xfrm>
              <a:prstGeom prst="rect">
                <a:avLst/>
              </a:prstGeom>
              <a:blipFill rotWithShape="0">
                <a:blip r:embed="rId3"/>
                <a:stretch>
                  <a:fillRect t="-2000" b="-22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4" name="Text Box 32"/>
              <p:cNvSpPr txBox="1">
                <a:spLocks noChangeArrowheads="1"/>
              </p:cNvSpPr>
              <p:nvPr/>
            </p:nvSpPr>
            <p:spPr bwMode="auto">
              <a:xfrm>
                <a:off x="4128735" y="35037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smtClean="0">
                    <a:latin typeface="Times New Roman" panose="02020603050405020304" pitchFamily="18" charset="0"/>
                  </a:rPr>
                  <a:t>=</a:t>
                </a:r>
                <a:r>
                  <a:rPr lang="en-US" altLang="zh-CN" sz="1400" dirty="0">
                    <a:latin typeface="Times New Roman" panose="02020603050405020304" pitchFamily="18" charset="0"/>
                  </a:rPr>
                  <a:t>0.0019</a:t>
                </a:r>
              </a:p>
            </p:txBody>
          </p:sp>
        </mc:Choice>
        <mc:Fallback xmlns="">
          <p:sp>
            <p:nvSpPr>
              <p:cNvPr id="218144" name="Text Box 32"/>
              <p:cNvSpPr txBox="1">
                <a:spLocks noRot="1" noChangeAspect="1" noMove="1" noResize="1" noEditPoints="1" noAdjustHandles="1" noChangeArrowheads="1" noChangeShapeType="1" noTextEdit="1"/>
              </p:cNvSpPr>
              <p:nvPr/>
            </p:nvSpPr>
            <p:spPr bwMode="auto">
              <a:xfrm>
                <a:off x="4128735" y="3503712"/>
                <a:ext cx="873829" cy="307777"/>
              </a:xfrm>
              <a:prstGeom prst="rect">
                <a:avLst/>
              </a:prstGeom>
              <a:blipFill rotWithShape="0">
                <a:blip r:embed="rId4"/>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5" name="Text Box 33"/>
              <p:cNvSpPr txBox="1">
                <a:spLocks noChangeArrowheads="1"/>
              </p:cNvSpPr>
              <p:nvPr/>
            </p:nvSpPr>
            <p:spPr bwMode="auto">
              <a:xfrm>
                <a:off x="4928835" y="33513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smtClean="0">
                    <a:latin typeface="Times New Roman" panose="02020603050405020304" pitchFamily="18" charset="0"/>
                  </a:rPr>
                  <a:t>=</a:t>
                </a:r>
                <a:r>
                  <a:rPr lang="en-US" altLang="zh-CN" sz="1400" dirty="0">
                    <a:latin typeface="Times New Roman" panose="02020603050405020304" pitchFamily="18" charset="0"/>
                  </a:rPr>
                  <a:t>0.0019</a:t>
                </a:r>
              </a:p>
            </p:txBody>
          </p:sp>
        </mc:Choice>
        <mc:Fallback xmlns="">
          <p:sp>
            <p:nvSpPr>
              <p:cNvPr id="218145" name="Text Box 33"/>
              <p:cNvSpPr txBox="1">
                <a:spLocks noRot="1" noChangeAspect="1" noMove="1" noResize="1" noEditPoints="1" noAdjustHandles="1" noChangeArrowheads="1" noChangeShapeType="1" noTextEdit="1"/>
              </p:cNvSpPr>
              <p:nvPr/>
            </p:nvSpPr>
            <p:spPr bwMode="auto">
              <a:xfrm>
                <a:off x="4928835" y="3351312"/>
                <a:ext cx="873829" cy="307777"/>
              </a:xfrm>
              <a:prstGeom prst="rect">
                <a:avLst/>
              </a:prstGeom>
              <a:blipFill rotWithShape="0">
                <a:blip r:embed="rId5"/>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6" name="Text Box 34"/>
              <p:cNvSpPr txBox="1">
                <a:spLocks noChangeArrowheads="1"/>
              </p:cNvSpPr>
              <p:nvPr/>
            </p:nvSpPr>
            <p:spPr bwMode="auto">
              <a:xfrm>
                <a:off x="5728935" y="31608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smtClean="0">
                    <a:latin typeface="Times New Roman" panose="02020603050405020304" pitchFamily="18" charset="0"/>
                  </a:rPr>
                  <a:t>=0.0019</a:t>
                </a:r>
                <a:endParaRPr lang="en-US" altLang="zh-CN" sz="1400" dirty="0">
                  <a:latin typeface="Times New Roman" panose="02020603050405020304" pitchFamily="18" charset="0"/>
                </a:endParaRPr>
              </a:p>
            </p:txBody>
          </p:sp>
        </mc:Choice>
        <mc:Fallback xmlns="">
          <p:sp>
            <p:nvSpPr>
              <p:cNvPr id="218146" name="Text Box 34"/>
              <p:cNvSpPr txBox="1">
                <a:spLocks noRot="1" noChangeAspect="1" noMove="1" noResize="1" noEditPoints="1" noAdjustHandles="1" noChangeArrowheads="1" noChangeShapeType="1" noTextEdit="1"/>
              </p:cNvSpPr>
              <p:nvPr/>
            </p:nvSpPr>
            <p:spPr bwMode="auto">
              <a:xfrm>
                <a:off x="5728935" y="3160812"/>
                <a:ext cx="873829" cy="307777"/>
              </a:xfrm>
              <a:prstGeom prst="rect">
                <a:avLst/>
              </a:prstGeom>
              <a:blipFill rotWithShape="0">
                <a:blip r:embed="rId2"/>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7" name="Text Box 35"/>
              <p:cNvSpPr txBox="1">
                <a:spLocks noChangeArrowheads="1"/>
              </p:cNvSpPr>
              <p:nvPr/>
            </p:nvSpPr>
            <p:spPr bwMode="auto">
              <a:xfrm>
                <a:off x="6529035" y="29322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smtClean="0">
                    <a:latin typeface="Times New Roman" panose="02020603050405020304" pitchFamily="18" charset="0"/>
                  </a:rPr>
                  <a:t>=</a:t>
                </a:r>
                <a:r>
                  <a:rPr lang="en-US" altLang="zh-CN" sz="1400" dirty="0">
                    <a:latin typeface="Times New Roman" panose="02020603050405020304" pitchFamily="18" charset="0"/>
                  </a:rPr>
                  <a:t>0.0019</a:t>
                </a:r>
              </a:p>
            </p:txBody>
          </p:sp>
        </mc:Choice>
        <mc:Fallback xmlns="">
          <p:sp>
            <p:nvSpPr>
              <p:cNvPr id="218147" name="Text Box 35"/>
              <p:cNvSpPr txBox="1">
                <a:spLocks noRot="1" noChangeAspect="1" noMove="1" noResize="1" noEditPoints="1" noAdjustHandles="1" noChangeArrowheads="1" noChangeShapeType="1" noTextEdit="1"/>
              </p:cNvSpPr>
              <p:nvPr/>
            </p:nvSpPr>
            <p:spPr bwMode="auto">
              <a:xfrm>
                <a:off x="6529035" y="2932212"/>
                <a:ext cx="873829" cy="307777"/>
              </a:xfrm>
              <a:prstGeom prst="rect">
                <a:avLst/>
              </a:prstGeom>
              <a:blipFill rotWithShape="0">
                <a:blip r:embed="rId2"/>
                <a:stretch>
                  <a:fillRect t="-2000" b="-22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8" name="Text Box 36"/>
              <p:cNvSpPr txBox="1">
                <a:spLocks noChangeArrowheads="1"/>
              </p:cNvSpPr>
              <p:nvPr/>
            </p:nvSpPr>
            <p:spPr bwMode="auto">
              <a:xfrm>
                <a:off x="2528535" y="31989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smtClean="0">
                        <a:latin typeface="Cambria Math" panose="02040503050406030204" pitchFamily="18" charset="0"/>
                      </a:rPr>
                      <m:t>𝜐</m:t>
                    </m:r>
                  </m:oMath>
                </a14:m>
                <a:r>
                  <a:rPr lang="en-US" altLang="zh-CN" sz="1400" dirty="0" smtClean="0">
                    <a:latin typeface="Times New Roman" panose="02020603050405020304" pitchFamily="18" charset="0"/>
                  </a:rPr>
                  <a:t>=</a:t>
                </a:r>
                <a:r>
                  <a:rPr lang="en-US" altLang="zh-CN" sz="1400" dirty="0">
                    <a:latin typeface="Times New Roman" panose="02020603050405020304" pitchFamily="18" charset="0"/>
                  </a:rPr>
                  <a:t>0.0050</a:t>
                </a:r>
              </a:p>
            </p:txBody>
          </p:sp>
        </mc:Choice>
        <mc:Fallback xmlns="">
          <p:sp>
            <p:nvSpPr>
              <p:cNvPr id="218148" name="Text Box 36"/>
              <p:cNvSpPr txBox="1">
                <a:spLocks noRot="1" noChangeAspect="1" noMove="1" noResize="1" noEditPoints="1" noAdjustHandles="1" noChangeArrowheads="1" noChangeShapeType="1" noTextEdit="1"/>
              </p:cNvSpPr>
              <p:nvPr/>
            </p:nvSpPr>
            <p:spPr bwMode="auto">
              <a:xfrm>
                <a:off x="2528535" y="3198912"/>
                <a:ext cx="873829" cy="307777"/>
              </a:xfrm>
              <a:prstGeom prst="rect">
                <a:avLst/>
              </a:prstGeom>
              <a:blipFill rotWithShape="0">
                <a:blip r:embed="rId6"/>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49" name="Text Box 37"/>
              <p:cNvSpPr txBox="1">
                <a:spLocks noChangeArrowheads="1"/>
              </p:cNvSpPr>
              <p:nvPr/>
            </p:nvSpPr>
            <p:spPr bwMode="auto">
              <a:xfrm>
                <a:off x="3290535" y="28179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smtClean="0">
                    <a:latin typeface="Times New Roman" panose="02020603050405020304" pitchFamily="18" charset="0"/>
                  </a:rPr>
                  <a:t>=</a:t>
                </a:r>
                <a:r>
                  <a:rPr lang="en-US" altLang="zh-CN" sz="1400" dirty="0">
                    <a:latin typeface="Times New Roman" panose="02020603050405020304" pitchFamily="18" charset="0"/>
                  </a:rPr>
                  <a:t>0.0050</a:t>
                </a:r>
              </a:p>
            </p:txBody>
          </p:sp>
        </mc:Choice>
        <mc:Fallback xmlns="">
          <p:sp>
            <p:nvSpPr>
              <p:cNvPr id="218149" name="Text Box 37"/>
              <p:cNvSpPr txBox="1">
                <a:spLocks noRot="1" noChangeAspect="1" noMove="1" noResize="1" noEditPoints="1" noAdjustHandles="1" noChangeArrowheads="1" noChangeShapeType="1" noTextEdit="1"/>
              </p:cNvSpPr>
              <p:nvPr/>
            </p:nvSpPr>
            <p:spPr bwMode="auto">
              <a:xfrm>
                <a:off x="3290535" y="2817912"/>
                <a:ext cx="873829" cy="307777"/>
              </a:xfrm>
              <a:prstGeom prst="rect">
                <a:avLst/>
              </a:prstGeom>
              <a:blipFill rotWithShape="0">
                <a:blip r:embed="rId7"/>
                <a:stretch>
                  <a:fillRect t="-1961" b="-19608"/>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50" name="Text Box 38"/>
              <p:cNvSpPr txBox="1">
                <a:spLocks noChangeArrowheads="1"/>
              </p:cNvSpPr>
              <p:nvPr/>
            </p:nvSpPr>
            <p:spPr bwMode="auto">
              <a:xfrm>
                <a:off x="4014435" y="23607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smtClean="0">
                    <a:latin typeface="Times New Roman" panose="02020603050405020304" pitchFamily="18" charset="0"/>
                  </a:rPr>
                  <a:t>=</a:t>
                </a:r>
                <a:r>
                  <a:rPr lang="en-US" altLang="zh-CN" sz="1400" dirty="0">
                    <a:latin typeface="Times New Roman" panose="02020603050405020304" pitchFamily="18" charset="0"/>
                  </a:rPr>
                  <a:t>0.0050</a:t>
                </a:r>
              </a:p>
            </p:txBody>
          </p:sp>
        </mc:Choice>
        <mc:Fallback xmlns="">
          <p:sp>
            <p:nvSpPr>
              <p:cNvPr id="218150" name="Text Box 38"/>
              <p:cNvSpPr txBox="1">
                <a:spLocks noRot="1" noChangeAspect="1" noMove="1" noResize="1" noEditPoints="1" noAdjustHandles="1" noChangeArrowheads="1" noChangeShapeType="1" noTextEdit="1"/>
              </p:cNvSpPr>
              <p:nvPr/>
            </p:nvSpPr>
            <p:spPr bwMode="auto">
              <a:xfrm>
                <a:off x="4014435" y="2360712"/>
                <a:ext cx="873829" cy="307777"/>
              </a:xfrm>
              <a:prstGeom prst="rect">
                <a:avLst/>
              </a:prstGeom>
              <a:blipFill rotWithShape="0">
                <a:blip r:embed="rId7"/>
                <a:stretch>
                  <a:fillRect t="-1961" b="-19608"/>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51" name="Text Box 39"/>
              <p:cNvSpPr txBox="1">
                <a:spLocks noChangeArrowheads="1"/>
              </p:cNvSpPr>
              <p:nvPr/>
            </p:nvSpPr>
            <p:spPr bwMode="auto">
              <a:xfrm>
                <a:off x="4814535" y="18273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smtClean="0">
                    <a:latin typeface="Times New Roman" panose="02020603050405020304" pitchFamily="18" charset="0"/>
                  </a:rPr>
                  <a:t>=</a:t>
                </a:r>
                <a:r>
                  <a:rPr lang="en-US" altLang="zh-CN" sz="1400" dirty="0">
                    <a:latin typeface="Times New Roman" panose="02020603050405020304" pitchFamily="18" charset="0"/>
                  </a:rPr>
                  <a:t>0.0050</a:t>
                </a:r>
              </a:p>
            </p:txBody>
          </p:sp>
        </mc:Choice>
        <mc:Fallback xmlns="">
          <p:sp>
            <p:nvSpPr>
              <p:cNvPr id="218151" name="Text Box 39"/>
              <p:cNvSpPr txBox="1">
                <a:spLocks noRot="1" noChangeAspect="1" noMove="1" noResize="1" noEditPoints="1" noAdjustHandles="1" noChangeArrowheads="1" noChangeShapeType="1" noTextEdit="1"/>
              </p:cNvSpPr>
              <p:nvPr/>
            </p:nvSpPr>
            <p:spPr bwMode="auto">
              <a:xfrm>
                <a:off x="4814535" y="1827312"/>
                <a:ext cx="873829" cy="307777"/>
              </a:xfrm>
              <a:prstGeom prst="rect">
                <a:avLst/>
              </a:prstGeom>
              <a:blipFill rotWithShape="0">
                <a:blip r:embed="rId6"/>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52" name="Text Box 40"/>
              <p:cNvSpPr txBox="1">
                <a:spLocks noChangeArrowheads="1"/>
              </p:cNvSpPr>
              <p:nvPr/>
            </p:nvSpPr>
            <p:spPr bwMode="auto">
              <a:xfrm>
                <a:off x="5462235" y="14844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smtClean="0">
                    <a:latin typeface="Times New Roman" panose="02020603050405020304" pitchFamily="18" charset="0"/>
                  </a:rPr>
                  <a:t>=</a:t>
                </a:r>
                <a:r>
                  <a:rPr lang="en-US" altLang="zh-CN" sz="1400" dirty="0">
                    <a:latin typeface="Times New Roman" panose="02020603050405020304" pitchFamily="18" charset="0"/>
                  </a:rPr>
                  <a:t>0.0050</a:t>
                </a:r>
              </a:p>
            </p:txBody>
          </p:sp>
        </mc:Choice>
        <mc:Fallback xmlns="">
          <p:sp>
            <p:nvSpPr>
              <p:cNvPr id="218152" name="Text Box 40"/>
              <p:cNvSpPr txBox="1">
                <a:spLocks noRot="1" noChangeAspect="1" noMove="1" noResize="1" noEditPoints="1" noAdjustHandles="1" noChangeArrowheads="1" noChangeShapeType="1" noTextEdit="1"/>
              </p:cNvSpPr>
              <p:nvPr/>
            </p:nvSpPr>
            <p:spPr bwMode="auto">
              <a:xfrm>
                <a:off x="5462235" y="1484412"/>
                <a:ext cx="873829" cy="307777"/>
              </a:xfrm>
              <a:prstGeom prst="rect">
                <a:avLst/>
              </a:prstGeom>
              <a:blipFill rotWithShape="0">
                <a:blip r:embed="rId8"/>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53" name="Text Box 41"/>
              <p:cNvSpPr txBox="1">
                <a:spLocks noChangeArrowheads="1"/>
              </p:cNvSpPr>
              <p:nvPr/>
            </p:nvSpPr>
            <p:spPr bwMode="auto">
              <a:xfrm>
                <a:off x="6148035" y="1065312"/>
                <a:ext cx="873829" cy="30777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14:m>
                  <m:oMath xmlns:m="http://schemas.openxmlformats.org/officeDocument/2006/math">
                    <m:r>
                      <a:rPr lang="zh-CN" altLang="en-US" sz="1400" i="1">
                        <a:latin typeface="Cambria Math" panose="02040503050406030204" pitchFamily="18" charset="0"/>
                      </a:rPr>
                      <m:t>𝜐</m:t>
                    </m:r>
                  </m:oMath>
                </a14:m>
                <a:r>
                  <a:rPr lang="en-US" altLang="zh-CN" sz="1400" dirty="0" smtClean="0">
                    <a:latin typeface="Times New Roman" panose="02020603050405020304" pitchFamily="18" charset="0"/>
                  </a:rPr>
                  <a:t>=</a:t>
                </a:r>
                <a:r>
                  <a:rPr lang="en-US" altLang="zh-CN" sz="1400" dirty="0">
                    <a:latin typeface="Times New Roman" panose="02020603050405020304" pitchFamily="18" charset="0"/>
                  </a:rPr>
                  <a:t>0.0050</a:t>
                </a:r>
              </a:p>
            </p:txBody>
          </p:sp>
        </mc:Choice>
        <mc:Fallback xmlns="">
          <p:sp>
            <p:nvSpPr>
              <p:cNvPr id="218153" name="Text Box 41"/>
              <p:cNvSpPr txBox="1">
                <a:spLocks noRot="1" noChangeAspect="1" noMove="1" noResize="1" noEditPoints="1" noAdjustHandles="1" noChangeArrowheads="1" noChangeShapeType="1" noTextEdit="1"/>
              </p:cNvSpPr>
              <p:nvPr/>
            </p:nvSpPr>
            <p:spPr bwMode="auto">
              <a:xfrm>
                <a:off x="6148035" y="1065312"/>
                <a:ext cx="873829" cy="307777"/>
              </a:xfrm>
              <a:prstGeom prst="rect">
                <a:avLst/>
              </a:prstGeom>
              <a:blipFill rotWithShape="0">
                <a:blip r:embed="rId6"/>
                <a:stretch>
                  <a:fillRect t="-4000"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18154" name="Line 42"/>
          <p:cNvSpPr>
            <a:spLocks noChangeShapeType="1"/>
          </p:cNvSpPr>
          <p:nvPr/>
        </p:nvSpPr>
        <p:spPr bwMode="auto">
          <a:xfrm>
            <a:off x="2620963" y="1066800"/>
            <a:ext cx="533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55" name="Line 43"/>
          <p:cNvSpPr>
            <a:spLocks noChangeShapeType="1"/>
          </p:cNvSpPr>
          <p:nvPr/>
        </p:nvSpPr>
        <p:spPr bwMode="auto">
          <a:xfrm>
            <a:off x="2697163" y="1524000"/>
            <a:ext cx="457200" cy="0"/>
          </a:xfrm>
          <a:prstGeom prst="line">
            <a:avLst/>
          </a:prstGeom>
          <a:noFill/>
          <a:ln w="952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8156" name="Text Box 44"/>
          <p:cNvSpPr txBox="1">
            <a:spLocks noChangeArrowheads="1"/>
          </p:cNvSpPr>
          <p:nvPr/>
        </p:nvSpPr>
        <p:spPr bwMode="auto">
          <a:xfrm>
            <a:off x="3297238" y="914400"/>
            <a:ext cx="6286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270天</a:t>
            </a:r>
          </a:p>
        </p:txBody>
      </p:sp>
      <p:sp>
        <p:nvSpPr>
          <p:cNvPr id="218157" name="Text Box 45"/>
          <p:cNvSpPr txBox="1">
            <a:spLocks noChangeArrowheads="1"/>
          </p:cNvSpPr>
          <p:nvPr/>
        </p:nvSpPr>
        <p:spPr bwMode="auto">
          <a:xfrm>
            <a:off x="3417888" y="1409700"/>
            <a:ext cx="5397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30天</a:t>
            </a:r>
          </a:p>
        </p:txBody>
      </p:sp>
      <p:sp>
        <p:nvSpPr>
          <p:cNvPr id="218158" name="Text Box 46"/>
          <p:cNvSpPr txBox="1">
            <a:spLocks noChangeArrowheads="1"/>
          </p:cNvSpPr>
          <p:nvPr/>
        </p:nvSpPr>
        <p:spPr bwMode="auto">
          <a:xfrm>
            <a:off x="5862638" y="4724400"/>
            <a:ext cx="15176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变动率（%）</a:t>
            </a:r>
          </a:p>
        </p:txBody>
      </p:sp>
      <p:sp>
        <p:nvSpPr>
          <p:cNvPr id="218159" name="Text Box 47"/>
          <p:cNvSpPr txBox="1">
            <a:spLocks noChangeArrowheads="1"/>
          </p:cNvSpPr>
          <p:nvPr/>
        </p:nvSpPr>
        <p:spPr bwMode="auto">
          <a:xfrm>
            <a:off x="1057275" y="1858963"/>
            <a:ext cx="458788"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价值（马克）</a:t>
            </a:r>
          </a:p>
        </p:txBody>
      </p:sp>
      <p:sp>
        <p:nvSpPr>
          <p:cNvPr id="218160" name="Text Box 48"/>
          <p:cNvSpPr txBox="1">
            <a:spLocks noChangeArrowheads="1"/>
          </p:cNvSpPr>
          <p:nvPr/>
        </p:nvSpPr>
        <p:spPr bwMode="auto">
          <a:xfrm>
            <a:off x="2025650" y="5589588"/>
            <a:ext cx="506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图4-33对于变动率的敏感性</a:t>
            </a:r>
            <a:r>
              <a:rPr lang="zh-CN" altLang="en-US" sz="2400">
                <a:latin typeface="Times New Roman" panose="02020603050405020304" pitchFamily="18" charset="0"/>
                <a:ea typeface="楷体_GB2312" pitchFamily="49" charset="-122"/>
              </a:rPr>
              <a:t>——</a:t>
            </a:r>
            <a:r>
              <a:rPr lang="zh-CN" altLang="en-US" sz="2400">
                <a:latin typeface="楷体_GB2312" pitchFamily="49" charset="-122"/>
                <a:ea typeface="楷体_GB2312" pitchFamily="49" charset="-122"/>
              </a:rPr>
              <a:t>维加</a:t>
            </a:r>
            <a:endParaRPr lang="zh-CN" altLang="en-US" sz="2000">
              <a:latin typeface="楷体_GB2312" pitchFamily="49" charset="-122"/>
              <a:ea typeface="楷体_GB2312" pitchFamily="49"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Line 2"/>
          <p:cNvSpPr>
            <a:spLocks noChangeShapeType="1"/>
          </p:cNvSpPr>
          <p:nvPr/>
        </p:nvSpPr>
        <p:spPr bwMode="auto">
          <a:xfrm>
            <a:off x="1676400" y="1219200"/>
            <a:ext cx="685800" cy="1219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39" name="Line 3"/>
          <p:cNvSpPr>
            <a:spLocks noChangeShapeType="1"/>
          </p:cNvSpPr>
          <p:nvPr/>
        </p:nvSpPr>
        <p:spPr bwMode="auto">
          <a:xfrm>
            <a:off x="1524000" y="1143000"/>
            <a:ext cx="533400" cy="1295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0" name="Line 4"/>
          <p:cNvSpPr>
            <a:spLocks noChangeShapeType="1"/>
          </p:cNvSpPr>
          <p:nvPr/>
        </p:nvSpPr>
        <p:spPr bwMode="auto">
          <a:xfrm>
            <a:off x="2438400" y="4038600"/>
            <a:ext cx="4267200" cy="1588"/>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9141" name="Line 5"/>
          <p:cNvSpPr>
            <a:spLocks noChangeShapeType="1"/>
          </p:cNvSpPr>
          <p:nvPr/>
        </p:nvSpPr>
        <p:spPr bwMode="auto">
          <a:xfrm flipV="1">
            <a:off x="2438400" y="1752600"/>
            <a:ext cx="0" cy="2286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2" name="Line 6"/>
          <p:cNvSpPr>
            <a:spLocks noChangeShapeType="1"/>
          </p:cNvSpPr>
          <p:nvPr/>
        </p:nvSpPr>
        <p:spPr bwMode="auto">
          <a:xfrm>
            <a:off x="6477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3" name="Line 7"/>
          <p:cNvSpPr>
            <a:spLocks noChangeShapeType="1"/>
          </p:cNvSpPr>
          <p:nvPr/>
        </p:nvSpPr>
        <p:spPr bwMode="auto">
          <a:xfrm>
            <a:off x="6096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4" name="Line 8"/>
          <p:cNvSpPr>
            <a:spLocks noChangeShapeType="1"/>
          </p:cNvSpPr>
          <p:nvPr/>
        </p:nvSpPr>
        <p:spPr bwMode="auto">
          <a:xfrm>
            <a:off x="5715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5" name="Line 9"/>
          <p:cNvSpPr>
            <a:spLocks noChangeShapeType="1"/>
          </p:cNvSpPr>
          <p:nvPr/>
        </p:nvSpPr>
        <p:spPr bwMode="auto">
          <a:xfrm>
            <a:off x="5334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6" name="Line 10"/>
          <p:cNvSpPr>
            <a:spLocks noChangeShapeType="1"/>
          </p:cNvSpPr>
          <p:nvPr/>
        </p:nvSpPr>
        <p:spPr bwMode="auto">
          <a:xfrm>
            <a:off x="4953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7" name="Line 11"/>
          <p:cNvSpPr>
            <a:spLocks noChangeShapeType="1"/>
          </p:cNvSpPr>
          <p:nvPr/>
        </p:nvSpPr>
        <p:spPr bwMode="auto">
          <a:xfrm>
            <a:off x="4572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8" name="Line 12"/>
          <p:cNvSpPr>
            <a:spLocks noChangeShapeType="1"/>
          </p:cNvSpPr>
          <p:nvPr/>
        </p:nvSpPr>
        <p:spPr bwMode="auto">
          <a:xfrm>
            <a:off x="42672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49" name="Line 13"/>
          <p:cNvSpPr>
            <a:spLocks noChangeShapeType="1"/>
          </p:cNvSpPr>
          <p:nvPr/>
        </p:nvSpPr>
        <p:spPr bwMode="auto">
          <a:xfrm>
            <a:off x="38862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0" name="Line 14"/>
          <p:cNvSpPr>
            <a:spLocks noChangeShapeType="1"/>
          </p:cNvSpPr>
          <p:nvPr/>
        </p:nvSpPr>
        <p:spPr bwMode="auto">
          <a:xfrm>
            <a:off x="35052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1" name="Line 15"/>
          <p:cNvSpPr>
            <a:spLocks noChangeShapeType="1"/>
          </p:cNvSpPr>
          <p:nvPr/>
        </p:nvSpPr>
        <p:spPr bwMode="auto">
          <a:xfrm>
            <a:off x="31242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2" name="Line 16"/>
          <p:cNvSpPr>
            <a:spLocks noChangeShapeType="1"/>
          </p:cNvSpPr>
          <p:nvPr/>
        </p:nvSpPr>
        <p:spPr bwMode="auto">
          <a:xfrm>
            <a:off x="2667000" y="3962400"/>
            <a:ext cx="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3" name="Line 17"/>
          <p:cNvSpPr>
            <a:spLocks noChangeShapeType="1"/>
          </p:cNvSpPr>
          <p:nvPr/>
        </p:nvSpPr>
        <p:spPr bwMode="auto">
          <a:xfrm>
            <a:off x="2438400" y="17526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4" name="Line 18"/>
          <p:cNvSpPr>
            <a:spLocks noChangeShapeType="1"/>
          </p:cNvSpPr>
          <p:nvPr/>
        </p:nvSpPr>
        <p:spPr bwMode="auto">
          <a:xfrm>
            <a:off x="2438400" y="25146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5" name="Line 19"/>
          <p:cNvSpPr>
            <a:spLocks noChangeShapeType="1"/>
          </p:cNvSpPr>
          <p:nvPr/>
        </p:nvSpPr>
        <p:spPr bwMode="auto">
          <a:xfrm>
            <a:off x="2438400" y="32766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56" name="Text Box 20"/>
          <p:cNvSpPr txBox="1">
            <a:spLocks noChangeArrowheads="1"/>
          </p:cNvSpPr>
          <p:nvPr/>
        </p:nvSpPr>
        <p:spPr bwMode="auto">
          <a:xfrm>
            <a:off x="2568575"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a:t>
            </a:r>
          </a:p>
        </p:txBody>
      </p:sp>
      <p:sp>
        <p:nvSpPr>
          <p:cNvPr id="219157" name="Text Box 21"/>
          <p:cNvSpPr txBox="1">
            <a:spLocks noChangeArrowheads="1"/>
          </p:cNvSpPr>
          <p:nvPr/>
        </p:nvSpPr>
        <p:spPr bwMode="auto">
          <a:xfrm>
            <a:off x="2971800"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a:t>
            </a:r>
          </a:p>
        </p:txBody>
      </p:sp>
      <p:sp>
        <p:nvSpPr>
          <p:cNvPr id="219158" name="Text Box 22"/>
          <p:cNvSpPr txBox="1">
            <a:spLocks noChangeArrowheads="1"/>
          </p:cNvSpPr>
          <p:nvPr/>
        </p:nvSpPr>
        <p:spPr bwMode="auto">
          <a:xfrm>
            <a:off x="3406775" y="40005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a:t>
            </a:r>
          </a:p>
        </p:txBody>
      </p:sp>
      <p:sp>
        <p:nvSpPr>
          <p:cNvPr id="219159" name="Text Box 23"/>
          <p:cNvSpPr txBox="1">
            <a:spLocks noChangeArrowheads="1"/>
          </p:cNvSpPr>
          <p:nvPr/>
        </p:nvSpPr>
        <p:spPr bwMode="auto">
          <a:xfrm>
            <a:off x="3787775"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a:t>
            </a:r>
          </a:p>
        </p:txBody>
      </p:sp>
      <p:sp>
        <p:nvSpPr>
          <p:cNvPr id="219160" name="Text Box 24"/>
          <p:cNvSpPr txBox="1">
            <a:spLocks noChangeArrowheads="1"/>
          </p:cNvSpPr>
          <p:nvPr/>
        </p:nvSpPr>
        <p:spPr bwMode="auto">
          <a:xfrm>
            <a:off x="4114800"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4</a:t>
            </a:r>
          </a:p>
        </p:txBody>
      </p:sp>
      <p:sp>
        <p:nvSpPr>
          <p:cNvPr id="219161" name="Text Box 25"/>
          <p:cNvSpPr txBox="1">
            <a:spLocks noChangeArrowheads="1"/>
          </p:cNvSpPr>
          <p:nvPr/>
        </p:nvSpPr>
        <p:spPr bwMode="auto">
          <a:xfrm>
            <a:off x="4397375"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5</a:t>
            </a:r>
          </a:p>
        </p:txBody>
      </p:sp>
      <p:sp>
        <p:nvSpPr>
          <p:cNvPr id="219162" name="Text Box 26"/>
          <p:cNvSpPr txBox="1">
            <a:spLocks noChangeArrowheads="1"/>
          </p:cNvSpPr>
          <p:nvPr/>
        </p:nvSpPr>
        <p:spPr bwMode="auto">
          <a:xfrm>
            <a:off x="4816475" y="407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6</a:t>
            </a:r>
          </a:p>
        </p:txBody>
      </p:sp>
      <p:sp>
        <p:nvSpPr>
          <p:cNvPr id="219163" name="Text Box 27"/>
          <p:cNvSpPr txBox="1">
            <a:spLocks noChangeArrowheads="1"/>
          </p:cNvSpPr>
          <p:nvPr/>
        </p:nvSpPr>
        <p:spPr bwMode="auto">
          <a:xfrm>
            <a:off x="5197475" y="407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7</a:t>
            </a:r>
          </a:p>
        </p:txBody>
      </p:sp>
      <p:sp>
        <p:nvSpPr>
          <p:cNvPr id="219164" name="Text Box 28"/>
          <p:cNvSpPr txBox="1">
            <a:spLocks noChangeArrowheads="1"/>
          </p:cNvSpPr>
          <p:nvPr/>
        </p:nvSpPr>
        <p:spPr bwMode="auto">
          <a:xfrm>
            <a:off x="5616575" y="407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8</a:t>
            </a:r>
          </a:p>
        </p:txBody>
      </p:sp>
      <p:sp>
        <p:nvSpPr>
          <p:cNvPr id="219165" name="Text Box 29"/>
          <p:cNvSpPr txBox="1">
            <a:spLocks noChangeArrowheads="1"/>
          </p:cNvSpPr>
          <p:nvPr/>
        </p:nvSpPr>
        <p:spPr bwMode="auto">
          <a:xfrm>
            <a:off x="5943600" y="403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9</a:t>
            </a:r>
          </a:p>
        </p:txBody>
      </p:sp>
      <p:sp>
        <p:nvSpPr>
          <p:cNvPr id="219166" name="Text Box 30"/>
          <p:cNvSpPr txBox="1">
            <a:spLocks noChangeArrowheads="1"/>
          </p:cNvSpPr>
          <p:nvPr/>
        </p:nvSpPr>
        <p:spPr bwMode="auto">
          <a:xfrm>
            <a:off x="6334125" y="40767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10</a:t>
            </a:r>
          </a:p>
        </p:txBody>
      </p:sp>
      <p:sp>
        <p:nvSpPr>
          <p:cNvPr id="219167" name="Text Box 31"/>
          <p:cNvSpPr txBox="1">
            <a:spLocks noChangeArrowheads="1"/>
          </p:cNvSpPr>
          <p:nvPr/>
        </p:nvSpPr>
        <p:spPr bwMode="auto">
          <a:xfrm>
            <a:off x="1758950" y="3886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19168" name="Text Box 32"/>
          <p:cNvSpPr txBox="1">
            <a:spLocks noChangeArrowheads="1"/>
          </p:cNvSpPr>
          <p:nvPr/>
        </p:nvSpPr>
        <p:spPr bwMode="auto">
          <a:xfrm>
            <a:off x="172085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219169" name="Text Box 33"/>
          <p:cNvSpPr txBox="1">
            <a:spLocks noChangeArrowheads="1"/>
          </p:cNvSpPr>
          <p:nvPr/>
        </p:nvSpPr>
        <p:spPr bwMode="auto">
          <a:xfrm>
            <a:off x="1644650" y="2438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19170" name="Text Box 34"/>
          <p:cNvSpPr txBox="1">
            <a:spLocks noChangeArrowheads="1"/>
          </p:cNvSpPr>
          <p:nvPr/>
        </p:nvSpPr>
        <p:spPr bwMode="auto">
          <a:xfrm>
            <a:off x="1720850" y="1600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219171" name="Line 35"/>
          <p:cNvSpPr>
            <a:spLocks noChangeShapeType="1"/>
          </p:cNvSpPr>
          <p:nvPr/>
        </p:nvSpPr>
        <p:spPr bwMode="auto">
          <a:xfrm>
            <a:off x="2667000" y="3733800"/>
            <a:ext cx="4114800" cy="0"/>
          </a:xfrm>
          <a:prstGeom prst="line">
            <a:avLst/>
          </a:prstGeom>
          <a:noFill/>
          <a:ln w="952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72" name="Line 36"/>
          <p:cNvSpPr>
            <a:spLocks noChangeShapeType="1"/>
          </p:cNvSpPr>
          <p:nvPr/>
        </p:nvSpPr>
        <p:spPr bwMode="auto">
          <a:xfrm flipV="1">
            <a:off x="2667000" y="2590800"/>
            <a:ext cx="3810000" cy="838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73" name="Line 37"/>
          <p:cNvSpPr>
            <a:spLocks noChangeShapeType="1"/>
          </p:cNvSpPr>
          <p:nvPr/>
        </p:nvSpPr>
        <p:spPr bwMode="auto">
          <a:xfrm>
            <a:off x="5334000" y="1600200"/>
            <a:ext cx="533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74" name="Line 38"/>
          <p:cNvSpPr>
            <a:spLocks noChangeShapeType="1"/>
          </p:cNvSpPr>
          <p:nvPr/>
        </p:nvSpPr>
        <p:spPr bwMode="auto">
          <a:xfrm>
            <a:off x="5410200" y="1981200"/>
            <a:ext cx="457200" cy="0"/>
          </a:xfrm>
          <a:prstGeom prst="line">
            <a:avLst/>
          </a:prstGeom>
          <a:noFill/>
          <a:ln w="952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9175" name="Text Box 39"/>
          <p:cNvSpPr txBox="1">
            <a:spLocks noChangeArrowheads="1"/>
          </p:cNvSpPr>
          <p:nvPr/>
        </p:nvSpPr>
        <p:spPr bwMode="auto">
          <a:xfrm>
            <a:off x="6086475" y="1485900"/>
            <a:ext cx="6286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270天</a:t>
            </a:r>
          </a:p>
        </p:txBody>
      </p:sp>
      <p:sp>
        <p:nvSpPr>
          <p:cNvPr id="219176" name="Text Box 40"/>
          <p:cNvSpPr txBox="1">
            <a:spLocks noChangeArrowheads="1"/>
          </p:cNvSpPr>
          <p:nvPr/>
        </p:nvSpPr>
        <p:spPr bwMode="auto">
          <a:xfrm>
            <a:off x="6169025" y="1828800"/>
            <a:ext cx="5397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30天</a:t>
            </a:r>
          </a:p>
        </p:txBody>
      </p:sp>
      <p:sp>
        <p:nvSpPr>
          <p:cNvPr id="219177" name="Text Box 41"/>
          <p:cNvSpPr txBox="1">
            <a:spLocks noChangeArrowheads="1"/>
          </p:cNvSpPr>
          <p:nvPr/>
        </p:nvSpPr>
        <p:spPr bwMode="auto">
          <a:xfrm>
            <a:off x="5148263" y="4508500"/>
            <a:ext cx="17462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马克利率（%）</a:t>
            </a:r>
            <a:endParaRPr lang="zh-CN" altLang="en-US" sz="1400">
              <a:latin typeface="Times New Roman" panose="02020603050405020304" pitchFamily="18" charset="0"/>
            </a:endParaRPr>
          </a:p>
        </p:txBody>
      </p:sp>
      <p:sp>
        <p:nvSpPr>
          <p:cNvPr id="219178" name="Text Box 42"/>
          <p:cNvSpPr txBox="1">
            <a:spLocks noChangeArrowheads="1"/>
          </p:cNvSpPr>
          <p:nvPr/>
        </p:nvSpPr>
        <p:spPr bwMode="auto">
          <a:xfrm>
            <a:off x="1042988" y="2565400"/>
            <a:ext cx="458787"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价值</a:t>
            </a:r>
          </a:p>
        </p:txBody>
      </p:sp>
      <p:sp>
        <p:nvSpPr>
          <p:cNvPr id="219179" name="Text Box 43"/>
          <p:cNvSpPr txBox="1">
            <a:spLocks noChangeArrowheads="1"/>
          </p:cNvSpPr>
          <p:nvPr/>
        </p:nvSpPr>
        <p:spPr bwMode="auto">
          <a:xfrm>
            <a:off x="1042988" y="2924175"/>
            <a:ext cx="458787"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（马克）</a:t>
            </a:r>
          </a:p>
        </p:txBody>
      </p:sp>
      <p:sp>
        <p:nvSpPr>
          <p:cNvPr id="219180" name="Text Box 44"/>
          <p:cNvSpPr txBox="1">
            <a:spLocks noChangeArrowheads="1"/>
          </p:cNvSpPr>
          <p:nvPr/>
        </p:nvSpPr>
        <p:spPr bwMode="auto">
          <a:xfrm>
            <a:off x="5829300" y="2743200"/>
            <a:ext cx="8413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=0.0083</a:t>
            </a:r>
          </a:p>
        </p:txBody>
      </p:sp>
      <p:sp>
        <p:nvSpPr>
          <p:cNvPr id="219181" name="Text Box 45"/>
          <p:cNvSpPr txBox="1">
            <a:spLocks noChangeArrowheads="1"/>
          </p:cNvSpPr>
          <p:nvPr/>
        </p:nvSpPr>
        <p:spPr bwMode="auto">
          <a:xfrm>
            <a:off x="5943600" y="3733800"/>
            <a:ext cx="7651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=0.007</a:t>
            </a:r>
          </a:p>
        </p:txBody>
      </p:sp>
      <p:sp>
        <p:nvSpPr>
          <p:cNvPr id="219182" name="Text Box 46"/>
          <p:cNvSpPr txBox="1">
            <a:spLocks noChangeArrowheads="1"/>
          </p:cNvSpPr>
          <p:nvPr/>
        </p:nvSpPr>
        <p:spPr bwMode="auto">
          <a:xfrm>
            <a:off x="4267200" y="3733800"/>
            <a:ext cx="7651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=0.007</a:t>
            </a:r>
          </a:p>
        </p:txBody>
      </p:sp>
      <p:sp>
        <p:nvSpPr>
          <p:cNvPr id="219183" name="Text Box 47"/>
          <p:cNvSpPr txBox="1">
            <a:spLocks noChangeArrowheads="1"/>
          </p:cNvSpPr>
          <p:nvPr/>
        </p:nvSpPr>
        <p:spPr bwMode="auto">
          <a:xfrm>
            <a:off x="2590800" y="3733800"/>
            <a:ext cx="7651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=0.007</a:t>
            </a:r>
          </a:p>
        </p:txBody>
      </p:sp>
      <p:sp>
        <p:nvSpPr>
          <p:cNvPr id="219184" name="Text Box 48"/>
          <p:cNvSpPr txBox="1">
            <a:spLocks noChangeArrowheads="1"/>
          </p:cNvSpPr>
          <p:nvPr/>
        </p:nvSpPr>
        <p:spPr bwMode="auto">
          <a:xfrm>
            <a:off x="2590800" y="3352800"/>
            <a:ext cx="8413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=0.0049</a:t>
            </a:r>
          </a:p>
        </p:txBody>
      </p:sp>
      <p:sp>
        <p:nvSpPr>
          <p:cNvPr id="219185" name="Text Box 49"/>
          <p:cNvSpPr txBox="1">
            <a:spLocks noChangeArrowheads="1"/>
          </p:cNvSpPr>
          <p:nvPr/>
        </p:nvSpPr>
        <p:spPr bwMode="auto">
          <a:xfrm>
            <a:off x="4533900" y="3048000"/>
            <a:ext cx="8413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ρ"/>
            </a:pPr>
            <a:r>
              <a:rPr lang="zh-CN" altLang="en-US" sz="1200">
                <a:latin typeface="Times New Roman" panose="02020603050405020304" pitchFamily="18" charset="0"/>
              </a:rPr>
              <a:t>=0.0067</a:t>
            </a:r>
          </a:p>
        </p:txBody>
      </p:sp>
      <p:sp>
        <p:nvSpPr>
          <p:cNvPr id="219186" name="Text Box 50"/>
          <p:cNvSpPr txBox="1">
            <a:spLocks noChangeArrowheads="1"/>
          </p:cNvSpPr>
          <p:nvPr/>
        </p:nvSpPr>
        <p:spPr bwMode="auto">
          <a:xfrm>
            <a:off x="1258888" y="5445125"/>
            <a:ext cx="551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lvl="2" algn="ctr">
              <a:spcBef>
                <a:spcPts val="600"/>
              </a:spcBef>
              <a:spcAft>
                <a:spcPts val="600"/>
              </a:spcAft>
              <a:buClrTx/>
              <a:buFontTx/>
              <a:buNone/>
            </a:pPr>
            <a:r>
              <a:rPr lang="zh-CN" altLang="en-US">
                <a:latin typeface="楷体_GB2312" pitchFamily="49" charset="-122"/>
                <a:ea typeface="楷体_GB2312" pitchFamily="49" charset="-122"/>
              </a:rPr>
              <a:t>图4-34 对于利率的敏感性</a:t>
            </a:r>
            <a:r>
              <a:rPr lang="zh-CN" altLang="en-US">
                <a:latin typeface="Times New Roman" panose="02020603050405020304" pitchFamily="18" charset="0"/>
                <a:ea typeface="楷体_GB2312" pitchFamily="49" charset="-122"/>
              </a:rPr>
              <a:t>——</a:t>
            </a:r>
            <a:r>
              <a:rPr lang="zh-CN" altLang="en-US">
                <a:latin typeface="楷体_GB2312" pitchFamily="49" charset="-122"/>
                <a:ea typeface="楷体_GB2312" pitchFamily="49" charset="-122"/>
              </a:rPr>
              <a:t>罗</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162" name="Object 6"/>
          <p:cNvGraphicFramePr>
            <a:graphicFrameLocks noChangeAspect="1"/>
          </p:cNvGraphicFramePr>
          <p:nvPr/>
        </p:nvGraphicFramePr>
        <p:xfrm>
          <a:off x="1476375" y="404813"/>
          <a:ext cx="381000" cy="285750"/>
        </p:xfrm>
        <a:graphic>
          <a:graphicData uri="http://schemas.openxmlformats.org/presentationml/2006/ole">
            <mc:AlternateContent xmlns:mc="http://schemas.openxmlformats.org/markup-compatibility/2006">
              <mc:Choice xmlns:v="urn:schemas-microsoft-com:vml" Requires="v">
                <p:oleObj spid="_x0000_s220533" name="Equation" r:id="rId3" imgW="139579" imgH="177646" progId="Equation.DSMT4">
                  <p:embed/>
                </p:oleObj>
              </mc:Choice>
              <mc:Fallback>
                <p:oleObj name="Equation" r:id="rId3" imgW="139579" imgH="177646"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404813"/>
                        <a:ext cx="381000" cy="28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0163" name="Object 5"/>
          <p:cNvGraphicFramePr>
            <a:graphicFrameLocks noChangeAspect="1"/>
          </p:cNvGraphicFramePr>
          <p:nvPr/>
        </p:nvGraphicFramePr>
        <p:xfrm>
          <a:off x="1692275" y="1700213"/>
          <a:ext cx="266700" cy="342900"/>
        </p:xfrm>
        <a:graphic>
          <a:graphicData uri="http://schemas.openxmlformats.org/presentationml/2006/ole">
            <mc:AlternateContent xmlns:mc="http://schemas.openxmlformats.org/markup-compatibility/2006">
              <mc:Choice xmlns:v="urn:schemas-microsoft-com:vml" Requires="v">
                <p:oleObj spid="_x0000_s220534" name="Equation" r:id="rId5" imgW="126780" imgH="164814" progId="Equation.DSMT4">
                  <p:embed/>
                </p:oleObj>
              </mc:Choice>
              <mc:Fallback>
                <p:oleObj name="Equation" r:id="rId5" imgW="126780" imgH="164814"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1700213"/>
                        <a:ext cx="2667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0164" name="Object 4"/>
          <p:cNvGraphicFramePr>
            <a:graphicFrameLocks noChangeAspect="1"/>
          </p:cNvGraphicFramePr>
          <p:nvPr/>
        </p:nvGraphicFramePr>
        <p:xfrm>
          <a:off x="6372225" y="2492375"/>
          <a:ext cx="1733550" cy="752475"/>
        </p:xfrm>
        <a:graphic>
          <a:graphicData uri="http://schemas.openxmlformats.org/presentationml/2006/ole">
            <mc:AlternateContent xmlns:mc="http://schemas.openxmlformats.org/markup-compatibility/2006">
              <mc:Choice xmlns:v="urn:schemas-microsoft-com:vml" Requires="v">
                <p:oleObj spid="_x0000_s220535" name="Equation" r:id="rId7" imgW="914400" imgH="431800" progId="Equation.DSMT4">
                  <p:embed/>
                </p:oleObj>
              </mc:Choice>
              <mc:Fallback>
                <p:oleObj name="Equation" r:id="rId7" imgW="914400" imgH="4318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2492375"/>
                        <a:ext cx="1733550" cy="752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0165" name="Object 3"/>
          <p:cNvGraphicFramePr>
            <a:graphicFrameLocks noChangeAspect="1"/>
          </p:cNvGraphicFramePr>
          <p:nvPr/>
        </p:nvGraphicFramePr>
        <p:xfrm>
          <a:off x="1908175" y="3860800"/>
          <a:ext cx="2257425" cy="695325"/>
        </p:xfrm>
        <a:graphic>
          <a:graphicData uri="http://schemas.openxmlformats.org/presentationml/2006/ole">
            <mc:AlternateContent xmlns:mc="http://schemas.openxmlformats.org/markup-compatibility/2006">
              <mc:Choice xmlns:v="urn:schemas-microsoft-com:vml" Requires="v">
                <p:oleObj spid="_x0000_s220536" name="Equation" r:id="rId9" imgW="1193800" imgH="457200" progId="Equation.DSMT4">
                  <p:embed/>
                </p:oleObj>
              </mc:Choice>
              <mc:Fallback>
                <p:oleObj name="Equation" r:id="rId9" imgW="1193800" imgH="4572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8175" y="3860800"/>
                        <a:ext cx="2257425" cy="695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0166" name="Rectangle 7"/>
          <p:cNvSpPr>
            <a:spLocks noChangeArrowheads="1"/>
          </p:cNvSpPr>
          <p:nvPr/>
        </p:nvSpPr>
        <p:spPr bwMode="auto">
          <a:xfrm>
            <a:off x="684213" y="341610"/>
            <a:ext cx="27943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200" dirty="0" smtClean="0">
                <a:latin typeface="Times New Roman" panose="02020603050405020304" pitchFamily="18" charset="0"/>
              </a:rPr>
              <a:t>（</a:t>
            </a:r>
            <a:r>
              <a:rPr lang="en-US" altLang="zh-CN" sz="2200" dirty="0">
                <a:latin typeface="Times New Roman" panose="02020603050405020304" pitchFamily="18" charset="0"/>
              </a:rPr>
              <a:t>5</a:t>
            </a:r>
            <a:r>
              <a:rPr lang="zh-CN" altLang="en-US" sz="2200" dirty="0">
                <a:latin typeface="Times New Roman" panose="02020603050405020304" pitchFamily="18" charset="0"/>
              </a:rPr>
              <a:t>）           </a:t>
            </a:r>
            <a:r>
              <a:rPr lang="en-US" altLang="zh-CN" sz="2400" dirty="0">
                <a:latin typeface="Times New Roman" panose="02020603050405020304" pitchFamily="18" charset="0"/>
              </a:rPr>
              <a:t>(</a:t>
            </a:r>
            <a:r>
              <a:rPr lang="zh-CN" altLang="en-US" sz="2400" dirty="0">
                <a:latin typeface="Times New Roman" panose="02020603050405020304" pitchFamily="18" charset="0"/>
              </a:rPr>
              <a:t>伦塔</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p>
        </p:txBody>
      </p:sp>
      <p:sp>
        <p:nvSpPr>
          <p:cNvPr id="220167" name="Rectangle 8"/>
          <p:cNvSpPr>
            <a:spLocks noChangeArrowheads="1"/>
          </p:cNvSpPr>
          <p:nvPr/>
        </p:nvSpPr>
        <p:spPr bwMode="auto">
          <a:xfrm>
            <a:off x="684213" y="681038"/>
            <a:ext cx="6889750" cy="143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lang="zh-CN" altLang="en-US" sz="2200">
                <a:latin typeface="Times New Roman" panose="02020603050405020304" pitchFamily="18" charset="0"/>
              </a:rPr>
              <a:t>当对应资产价格变化一定百分比时期权费变化的百分比</a:t>
            </a:r>
            <a:endParaRPr lang="zh-CN" altLang="en-US" sz="1100">
              <a:latin typeface="Times New Roman" panose="02020603050405020304" pitchFamily="18" charset="0"/>
            </a:endParaRPr>
          </a:p>
          <a:p>
            <a:pPr>
              <a:lnSpc>
                <a:spcPct val="130000"/>
              </a:lnSpc>
              <a:spcBef>
                <a:spcPct val="0"/>
              </a:spcBef>
              <a:buClrTx/>
              <a:buSzTx/>
              <a:buFontTx/>
              <a:buNone/>
            </a:pPr>
            <a:r>
              <a:rPr lang="zh-CN" altLang="en-US" sz="2200">
                <a:latin typeface="Times New Roman" panose="02020603050405020304" pitchFamily="18" charset="0"/>
              </a:rPr>
              <a:t> 表示的是期权的杠杆率，总是大于</a:t>
            </a:r>
            <a:r>
              <a:rPr lang="en-US" altLang="zh-CN" sz="2200">
                <a:latin typeface="Times New Roman" panose="02020603050405020304" pitchFamily="18" charset="0"/>
              </a:rPr>
              <a:t>1</a:t>
            </a:r>
            <a:r>
              <a:rPr lang="zh-CN" altLang="en-US" sz="2200">
                <a:latin typeface="Times New Roman" panose="02020603050405020304" pitchFamily="18" charset="0"/>
              </a:rPr>
              <a:t>。</a:t>
            </a:r>
            <a:endParaRPr lang="zh-CN" altLang="en-US" sz="1100">
              <a:latin typeface="Times New Roman" panose="02020603050405020304" pitchFamily="18" charset="0"/>
            </a:endParaRPr>
          </a:p>
          <a:p>
            <a:pPr>
              <a:lnSpc>
                <a:spcPct val="130000"/>
              </a:lnSpc>
              <a:spcBef>
                <a:spcPct val="0"/>
              </a:spcBef>
              <a:buClrTx/>
              <a:buSzTx/>
              <a:buFontTx/>
              <a:buNone/>
            </a:pPr>
            <a:r>
              <a:rPr lang="zh-CN" altLang="en-US" sz="2200">
                <a:latin typeface="Times New Roman" panose="02020603050405020304" pitchFamily="18" charset="0"/>
              </a:rPr>
              <a:t>（</a:t>
            </a:r>
            <a:r>
              <a:rPr lang="en-US" altLang="zh-CN" sz="2200">
                <a:latin typeface="Times New Roman" panose="02020603050405020304" pitchFamily="18" charset="0"/>
              </a:rPr>
              <a:t>6</a:t>
            </a:r>
            <a:r>
              <a:rPr lang="zh-CN" altLang="en-US" sz="2200">
                <a:latin typeface="Times New Roman" panose="02020603050405020304" pitchFamily="18" charset="0"/>
              </a:rPr>
              <a:t>）          </a:t>
            </a:r>
            <a:r>
              <a:rPr lang="zh-CN" altLang="en-US" sz="2400">
                <a:latin typeface="Times New Roman" panose="02020603050405020304" pitchFamily="18" charset="0"/>
              </a:rPr>
              <a:t>（伽马）：</a:t>
            </a:r>
          </a:p>
        </p:txBody>
      </p:sp>
      <p:sp>
        <p:nvSpPr>
          <p:cNvPr id="220168" name="Rectangle 9"/>
          <p:cNvSpPr>
            <a:spLocks noChangeArrowheads="1"/>
          </p:cNvSpPr>
          <p:nvPr/>
        </p:nvSpPr>
        <p:spPr bwMode="auto">
          <a:xfrm>
            <a:off x="684213" y="1916113"/>
            <a:ext cx="5700712"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Tx/>
              <a:buSzTx/>
              <a:buFontTx/>
              <a:buNone/>
            </a:pPr>
            <a:r>
              <a:rPr lang="zh-CN" altLang="en-US" sz="2200">
                <a:latin typeface="Times New Roman" panose="02020603050405020304" pitchFamily="18" charset="0"/>
              </a:rPr>
              <a:t>对应资产价格变化一个单位时得尔塔的变化</a:t>
            </a:r>
            <a:endParaRPr lang="zh-CN" altLang="en-US" sz="1100">
              <a:latin typeface="Times New Roman" panose="02020603050405020304" pitchFamily="18" charset="0"/>
            </a:endParaRPr>
          </a:p>
          <a:p>
            <a:pPr>
              <a:lnSpc>
                <a:spcPct val="150000"/>
              </a:lnSpc>
              <a:spcBef>
                <a:spcPct val="0"/>
              </a:spcBef>
              <a:buClrTx/>
              <a:buSzTx/>
              <a:buFont typeface="Wingdings" panose="05000000000000000000" pitchFamily="2" charset="2"/>
              <a:buChar char=""/>
            </a:pPr>
            <a:r>
              <a:rPr lang="zh-CN" altLang="en-US" sz="2200">
                <a:latin typeface="Times New Roman" panose="02020603050405020304" pitchFamily="18" charset="0"/>
              </a:rPr>
              <a:t>不付红利股票的欧式看涨期权或看跌期权：</a:t>
            </a:r>
            <a:endParaRPr lang="zh-CN" altLang="en-US" sz="2400">
              <a:latin typeface="Times New Roman" panose="02020603050405020304" pitchFamily="18" charset="0"/>
            </a:endParaRPr>
          </a:p>
        </p:txBody>
      </p:sp>
      <p:sp>
        <p:nvSpPr>
          <p:cNvPr id="220169" name="Rectangle 10"/>
          <p:cNvSpPr>
            <a:spLocks noChangeArrowheads="1"/>
          </p:cNvSpPr>
          <p:nvPr/>
        </p:nvSpPr>
        <p:spPr bwMode="auto">
          <a:xfrm>
            <a:off x="684213" y="3289300"/>
            <a:ext cx="77962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Char char=""/>
            </a:pPr>
            <a:r>
              <a:rPr lang="zh-CN" altLang="en-US" sz="2200">
                <a:latin typeface="Times New Roman" panose="02020603050405020304" pitchFamily="18" charset="0"/>
              </a:rPr>
              <a:t>支付连续红利率为</a:t>
            </a:r>
            <a:r>
              <a:rPr lang="en-US" altLang="zh-CN" sz="2200" i="1">
                <a:latin typeface="Times New Roman" panose="02020603050405020304" pitchFamily="18" charset="0"/>
              </a:rPr>
              <a:t>q</a:t>
            </a:r>
            <a:r>
              <a:rPr lang="zh-CN" altLang="en-US" sz="2200">
                <a:latin typeface="Times New Roman" panose="02020603050405020304" pitchFamily="18" charset="0"/>
              </a:rPr>
              <a:t>的股票指数的欧式看涨期权或看跌期权：</a:t>
            </a:r>
            <a:endParaRPr lang="zh-CN" altLang="en-US" sz="2400">
              <a:latin typeface="Times New Roman" panose="02020603050405020304" pitchFamily="18" charset="0"/>
            </a:endParaRPr>
          </a:p>
        </p:txBody>
      </p:sp>
      <p:sp>
        <p:nvSpPr>
          <p:cNvPr id="220170" name="Rectangle 11"/>
          <p:cNvSpPr>
            <a:spLocks noChangeArrowheads="1"/>
          </p:cNvSpPr>
          <p:nvPr/>
        </p:nvSpPr>
        <p:spPr bwMode="auto">
          <a:xfrm>
            <a:off x="684213" y="4576763"/>
            <a:ext cx="6588125"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tabLst>
                <a:tab pos="2698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98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98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98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9875" algn="l"/>
              </a:tabLst>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 typeface="Wingdings" panose="05000000000000000000" pitchFamily="2" charset="2"/>
              <a:buChar char=""/>
            </a:pPr>
            <a:r>
              <a:rPr lang="zh-CN" altLang="en-US" sz="2200">
                <a:latin typeface="Times New Roman" panose="02020603050405020304" pitchFamily="18" charset="0"/>
              </a:rPr>
              <a:t>当</a:t>
            </a:r>
            <a:r>
              <a:rPr lang="en-US" altLang="zh-CN" sz="2200" i="1">
                <a:latin typeface="Times New Roman" panose="02020603050405020304" pitchFamily="18" charset="0"/>
              </a:rPr>
              <a:t>q</a:t>
            </a:r>
            <a:r>
              <a:rPr lang="zh-CN" altLang="en-US" sz="2200">
                <a:latin typeface="Times New Roman" panose="02020603050405020304" pitchFamily="18" charset="0"/>
              </a:rPr>
              <a:t>设定为外汇无风险利率时</a:t>
            </a:r>
            <a:endParaRPr lang="zh-CN" altLang="en-US" sz="1100">
              <a:latin typeface="Times New Roman" panose="02020603050405020304" pitchFamily="18" charset="0"/>
            </a:endParaRPr>
          </a:p>
          <a:p>
            <a:pPr>
              <a:lnSpc>
                <a:spcPct val="130000"/>
              </a:lnSpc>
              <a:spcBef>
                <a:spcPct val="0"/>
              </a:spcBef>
              <a:buClrTx/>
              <a:buSzTx/>
              <a:buFontTx/>
              <a:buNone/>
            </a:pPr>
            <a:r>
              <a:rPr lang="zh-CN" altLang="en-US" sz="2200">
                <a:latin typeface="Times New Roman" panose="02020603050405020304" pitchFamily="18" charset="0"/>
              </a:rPr>
              <a:t>    上式即为外汇欧式期权的伽马公式</a:t>
            </a:r>
            <a:endParaRPr lang="zh-CN" altLang="en-US" sz="1100">
              <a:latin typeface="Times New Roman" panose="02020603050405020304" pitchFamily="18" charset="0"/>
            </a:endParaRPr>
          </a:p>
          <a:p>
            <a:pPr>
              <a:lnSpc>
                <a:spcPct val="130000"/>
              </a:lnSpc>
              <a:spcBef>
                <a:spcPct val="0"/>
              </a:spcBef>
              <a:buClrTx/>
              <a:buSzTx/>
              <a:buFont typeface="Wingdings" panose="05000000000000000000" pitchFamily="2" charset="2"/>
              <a:buChar char=""/>
            </a:pPr>
            <a:r>
              <a:rPr lang="zh-CN" altLang="en-US" sz="2200">
                <a:latin typeface="Times New Roman" panose="02020603050405020304" pitchFamily="18" charset="0"/>
              </a:rPr>
              <a:t>当</a:t>
            </a:r>
            <a:r>
              <a:rPr lang="en-US" altLang="zh-CN" sz="2200" i="1">
                <a:latin typeface="Times New Roman" panose="02020603050405020304" pitchFamily="18" charset="0"/>
              </a:rPr>
              <a:t>q </a:t>
            </a:r>
            <a:r>
              <a:rPr lang="en-US" altLang="zh-CN" sz="2200">
                <a:latin typeface="Times New Roman" panose="02020603050405020304" pitchFamily="18" charset="0"/>
              </a:rPr>
              <a:t>= </a:t>
            </a:r>
            <a:r>
              <a:rPr lang="en-US" altLang="zh-CN" sz="2200" i="1">
                <a:latin typeface="Times New Roman" panose="02020603050405020304" pitchFamily="18" charset="0"/>
              </a:rPr>
              <a:t>r</a:t>
            </a:r>
            <a:r>
              <a:rPr lang="zh-CN" altLang="en-US" sz="2200">
                <a:latin typeface="Times New Roman" panose="02020603050405020304" pitchFamily="18" charset="0"/>
              </a:rPr>
              <a:t>，</a:t>
            </a:r>
            <a:r>
              <a:rPr lang="en-US" altLang="zh-CN" sz="2200" i="1">
                <a:latin typeface="Times New Roman" panose="02020603050405020304" pitchFamily="18" charset="0"/>
              </a:rPr>
              <a:t>S </a:t>
            </a:r>
            <a:r>
              <a:rPr lang="en-US" altLang="zh-CN" sz="2200">
                <a:latin typeface="Times New Roman" panose="02020603050405020304" pitchFamily="18" charset="0"/>
              </a:rPr>
              <a:t>= </a:t>
            </a:r>
            <a:r>
              <a:rPr lang="en-US" altLang="zh-CN" sz="2200" i="1">
                <a:latin typeface="Times New Roman" panose="02020603050405020304" pitchFamily="18" charset="0"/>
              </a:rPr>
              <a:t>F</a:t>
            </a:r>
            <a:r>
              <a:rPr lang="zh-CN" altLang="en-US" sz="2200">
                <a:latin typeface="Times New Roman" panose="02020603050405020304" pitchFamily="18" charset="0"/>
              </a:rPr>
              <a:t>时，上式为欧式期货期权的伽马公式</a:t>
            </a:r>
            <a:endParaRPr lang="zh-CN" altLang="en-US" sz="2400">
              <a:latin typeface="Times New Roman" panose="02020603050405020304" pitchFamily="18"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900113" y="4005263"/>
            <a:ext cx="7772400" cy="1143000"/>
          </a:xfrm>
        </p:spPr>
        <p:txBody>
          <a:bodyPr/>
          <a:lstStyle/>
          <a:p>
            <a:pPr eaLnBrk="1" hangingPunct="1">
              <a:defRPr/>
            </a:pPr>
            <a:r>
              <a:rPr lang="zh-CN" altLang="en-US" sz="3200" smtClean="0">
                <a:latin typeface="楷体_GB2312" pitchFamily="49" charset="-122"/>
                <a:ea typeface="楷体_GB2312" pitchFamily="49" charset="-122"/>
              </a:rPr>
              <a:t>买入2000看涨期权，卖出1240资产。</a:t>
            </a:r>
          </a:p>
        </p:txBody>
      </p:sp>
      <p:sp>
        <p:nvSpPr>
          <p:cNvPr id="465923" name="Rectangle 3"/>
          <p:cNvSpPr>
            <a:spLocks noGrp="1" noChangeArrowheads="1"/>
          </p:cNvSpPr>
          <p:nvPr>
            <p:ph type="body" idx="1"/>
          </p:nvPr>
        </p:nvSpPr>
        <p:spPr>
          <a:xfrm>
            <a:off x="468313" y="981075"/>
            <a:ext cx="8229600" cy="2727325"/>
          </a:xfrm>
        </p:spPr>
        <p:txBody>
          <a:bodyPr/>
          <a:lstStyle/>
          <a:p>
            <a:pPr eaLnBrk="1" hangingPunct="1">
              <a:lnSpc>
                <a:spcPct val="150000"/>
              </a:lnSpc>
              <a:defRPr/>
            </a:pPr>
            <a:r>
              <a:rPr lang="zh-CN" altLang="en-US" dirty="0" smtClean="0"/>
              <a:t>假使一个资产组合的</a:t>
            </a:r>
            <a:r>
              <a:rPr lang="en-US" altLang="zh-CN" dirty="0" smtClean="0"/>
              <a:t>            </a:t>
            </a:r>
            <a:r>
              <a:rPr lang="zh-CN" altLang="en-US" dirty="0" smtClean="0"/>
              <a:t>，</a:t>
            </a:r>
            <a:r>
              <a:rPr lang="en-US" altLang="zh-CN" dirty="0" smtClean="0"/>
              <a:t>    </a:t>
            </a:r>
            <a:r>
              <a:rPr lang="zh-CN" altLang="en-US" dirty="0" smtClean="0"/>
              <a:t>         ，有一个看涨期权的    和     分别为0.62和1.50，如何来构造一个    和    中性的组合。</a:t>
            </a:r>
          </a:p>
        </p:txBody>
      </p:sp>
      <p:graphicFrame>
        <p:nvGraphicFramePr>
          <p:cNvPr id="221188" name="Object 12"/>
          <p:cNvGraphicFramePr>
            <a:graphicFrameLocks noChangeAspect="1"/>
          </p:cNvGraphicFramePr>
          <p:nvPr/>
        </p:nvGraphicFramePr>
        <p:xfrm>
          <a:off x="6156325" y="1196975"/>
          <a:ext cx="1557338" cy="539750"/>
        </p:xfrm>
        <a:graphic>
          <a:graphicData uri="http://schemas.openxmlformats.org/presentationml/2006/ole">
            <mc:AlternateContent xmlns:mc="http://schemas.openxmlformats.org/markup-compatibility/2006">
              <mc:Choice xmlns:v="urn:schemas-microsoft-com:vml" Requires="v">
                <p:oleObj spid="_x0000_s221736" name="Equation" r:id="rId4" imgW="672808" imgH="203112" progId="Equation.DSMT4">
                  <p:embed/>
                </p:oleObj>
              </mc:Choice>
              <mc:Fallback>
                <p:oleObj name="Equation" r:id="rId4" imgW="672808" imgH="203112"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1196975"/>
                        <a:ext cx="1557338"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189" name="Object 13"/>
          <p:cNvGraphicFramePr>
            <a:graphicFrameLocks noChangeAspect="1"/>
          </p:cNvGraphicFramePr>
          <p:nvPr/>
        </p:nvGraphicFramePr>
        <p:xfrm>
          <a:off x="4787900" y="1196975"/>
          <a:ext cx="1008063" cy="465138"/>
        </p:xfrm>
        <a:graphic>
          <a:graphicData uri="http://schemas.openxmlformats.org/presentationml/2006/ole">
            <mc:AlternateContent xmlns:mc="http://schemas.openxmlformats.org/markup-compatibility/2006">
              <mc:Choice xmlns:v="urn:schemas-microsoft-com:vml" Requires="v">
                <p:oleObj spid="_x0000_s221737" name="Equation" r:id="rId6" imgW="368140" imgH="177723" progId="Equation.DSMT4">
                  <p:embed/>
                </p:oleObj>
              </mc:Choice>
              <mc:Fallback>
                <p:oleObj name="Equation" r:id="rId6" imgW="368140" imgH="177723" progId="Equation.DSMT4">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1196975"/>
                        <a:ext cx="1008063"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190" name="Object 14"/>
          <p:cNvGraphicFramePr>
            <a:graphicFrameLocks noChangeAspect="1"/>
          </p:cNvGraphicFramePr>
          <p:nvPr/>
        </p:nvGraphicFramePr>
        <p:xfrm>
          <a:off x="3779838" y="1989138"/>
          <a:ext cx="398462" cy="431800"/>
        </p:xfrm>
        <a:graphic>
          <a:graphicData uri="http://schemas.openxmlformats.org/presentationml/2006/ole">
            <mc:AlternateContent xmlns:mc="http://schemas.openxmlformats.org/markup-compatibility/2006">
              <mc:Choice xmlns:v="urn:schemas-microsoft-com:vml" Requires="v">
                <p:oleObj spid="_x0000_s221738" name="Equation" r:id="rId8" imgW="139579" imgH="177646" progId="Equation.DSMT4">
                  <p:embed/>
                </p:oleObj>
              </mc:Choice>
              <mc:Fallback>
                <p:oleObj name="Equation" r:id="rId8" imgW="139579" imgH="177646" progId="Equation.DSMT4">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9838" y="1989138"/>
                        <a:ext cx="3984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191" name="Object 15"/>
          <p:cNvGraphicFramePr>
            <a:graphicFrameLocks noChangeAspect="1"/>
          </p:cNvGraphicFramePr>
          <p:nvPr/>
        </p:nvGraphicFramePr>
        <p:xfrm>
          <a:off x="4787900" y="1989138"/>
          <a:ext cx="333375" cy="431800"/>
        </p:xfrm>
        <a:graphic>
          <a:graphicData uri="http://schemas.openxmlformats.org/presentationml/2006/ole">
            <mc:AlternateContent xmlns:mc="http://schemas.openxmlformats.org/markup-compatibility/2006">
              <mc:Choice xmlns:v="urn:schemas-microsoft-com:vml" Requires="v">
                <p:oleObj spid="_x0000_s221739" name="Equation" r:id="rId10" imgW="126780" imgH="164814" progId="Equation.DSMT4">
                  <p:embed/>
                </p:oleObj>
              </mc:Choice>
              <mc:Fallback>
                <p:oleObj name="Equation" r:id="rId10" imgW="126780" imgH="164814" progId="Equation.DSMT4">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7900" y="1989138"/>
                        <a:ext cx="3333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192" name="Object 20"/>
          <p:cNvGraphicFramePr>
            <a:graphicFrameLocks noChangeAspect="1"/>
          </p:cNvGraphicFramePr>
          <p:nvPr/>
        </p:nvGraphicFramePr>
        <p:xfrm>
          <a:off x="3779838" y="2708275"/>
          <a:ext cx="309562" cy="393700"/>
        </p:xfrm>
        <a:graphic>
          <a:graphicData uri="http://schemas.openxmlformats.org/presentationml/2006/ole">
            <mc:AlternateContent xmlns:mc="http://schemas.openxmlformats.org/markup-compatibility/2006">
              <mc:Choice xmlns:v="urn:schemas-microsoft-com:vml" Requires="v">
                <p:oleObj spid="_x0000_s221740" name="Equation" r:id="rId12" imgW="139579" imgH="177646" progId="Equation.DSMT4">
                  <p:embed/>
                </p:oleObj>
              </mc:Choice>
              <mc:Fallback>
                <p:oleObj name="Equation" r:id="rId12" imgW="139579" imgH="177646" progId="Equation.DSMT4">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9838" y="2708275"/>
                        <a:ext cx="309562"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193" name="Object 21"/>
          <p:cNvGraphicFramePr>
            <a:graphicFrameLocks noChangeAspect="1"/>
          </p:cNvGraphicFramePr>
          <p:nvPr/>
        </p:nvGraphicFramePr>
        <p:xfrm>
          <a:off x="4716463" y="2708275"/>
          <a:ext cx="293687" cy="381000"/>
        </p:xfrm>
        <a:graphic>
          <a:graphicData uri="http://schemas.openxmlformats.org/presentationml/2006/ole">
            <mc:AlternateContent xmlns:mc="http://schemas.openxmlformats.org/markup-compatibility/2006">
              <mc:Choice xmlns:v="urn:schemas-microsoft-com:vml" Requires="v">
                <p:oleObj spid="_x0000_s221741" name="Equation" r:id="rId14" imgW="126780" imgH="164814" progId="Equation.DSMT4">
                  <p:embed/>
                </p:oleObj>
              </mc:Choice>
              <mc:Fallback>
                <p:oleObj name="Equation" r:id="rId14" imgW="126780" imgH="164814" progId="Equation.DSMT4">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16463" y="2708275"/>
                        <a:ext cx="293687"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5922">
                                            <p:txEl>
                                              <p:pRg st="0" end="0"/>
                                            </p:txEl>
                                          </p:spTgt>
                                        </p:tgtEl>
                                        <p:attrNameLst>
                                          <p:attrName>style.visibility</p:attrName>
                                        </p:attrNameLst>
                                      </p:cBhvr>
                                      <p:to>
                                        <p:strVal val="visible"/>
                                      </p:to>
                                    </p:set>
                                    <p:anim calcmode="lin" valueType="num">
                                      <p:cBhvr additive="base">
                                        <p:cTn id="7" dur="500" fill="hold"/>
                                        <p:tgtEl>
                                          <p:spTgt spid="4659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592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2" grpId="0" build="p"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Line 2"/>
          <p:cNvSpPr>
            <a:spLocks noChangeShapeType="1"/>
          </p:cNvSpPr>
          <p:nvPr/>
        </p:nvSpPr>
        <p:spPr bwMode="auto">
          <a:xfrm>
            <a:off x="2286000" y="1295400"/>
            <a:ext cx="0" cy="25908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2211" name="Line 3"/>
          <p:cNvSpPr>
            <a:spLocks noChangeShapeType="1"/>
          </p:cNvSpPr>
          <p:nvPr/>
        </p:nvSpPr>
        <p:spPr bwMode="auto">
          <a:xfrm>
            <a:off x="2286000" y="3886200"/>
            <a:ext cx="47244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2212" name="Line 4"/>
          <p:cNvSpPr>
            <a:spLocks noChangeShapeType="1"/>
          </p:cNvSpPr>
          <p:nvPr/>
        </p:nvSpPr>
        <p:spPr bwMode="auto">
          <a:xfrm>
            <a:off x="2438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3" name="Line 5"/>
          <p:cNvSpPr>
            <a:spLocks noChangeShapeType="1"/>
          </p:cNvSpPr>
          <p:nvPr/>
        </p:nvSpPr>
        <p:spPr bwMode="auto">
          <a:xfrm>
            <a:off x="2819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4" name="Line 6"/>
          <p:cNvSpPr>
            <a:spLocks noChangeShapeType="1"/>
          </p:cNvSpPr>
          <p:nvPr/>
        </p:nvSpPr>
        <p:spPr bwMode="auto">
          <a:xfrm>
            <a:off x="3200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5" name="Line 7"/>
          <p:cNvSpPr>
            <a:spLocks noChangeShapeType="1"/>
          </p:cNvSpPr>
          <p:nvPr/>
        </p:nvSpPr>
        <p:spPr bwMode="auto">
          <a:xfrm>
            <a:off x="3581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6" name="Line 8"/>
          <p:cNvSpPr>
            <a:spLocks noChangeShapeType="1"/>
          </p:cNvSpPr>
          <p:nvPr/>
        </p:nvSpPr>
        <p:spPr bwMode="auto">
          <a:xfrm>
            <a:off x="3962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7" name="Line 9"/>
          <p:cNvSpPr>
            <a:spLocks noChangeShapeType="1"/>
          </p:cNvSpPr>
          <p:nvPr/>
        </p:nvSpPr>
        <p:spPr bwMode="auto">
          <a:xfrm>
            <a:off x="5105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8" name="Line 10"/>
          <p:cNvSpPr>
            <a:spLocks noChangeShapeType="1"/>
          </p:cNvSpPr>
          <p:nvPr/>
        </p:nvSpPr>
        <p:spPr bwMode="auto">
          <a:xfrm>
            <a:off x="6248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19" name="Line 11"/>
          <p:cNvSpPr>
            <a:spLocks noChangeShapeType="1"/>
          </p:cNvSpPr>
          <p:nvPr/>
        </p:nvSpPr>
        <p:spPr bwMode="auto">
          <a:xfrm>
            <a:off x="5867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0" name="Line 12"/>
          <p:cNvSpPr>
            <a:spLocks noChangeShapeType="1"/>
          </p:cNvSpPr>
          <p:nvPr/>
        </p:nvSpPr>
        <p:spPr bwMode="auto">
          <a:xfrm>
            <a:off x="5486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1" name="Line 13"/>
          <p:cNvSpPr>
            <a:spLocks noChangeShapeType="1"/>
          </p:cNvSpPr>
          <p:nvPr/>
        </p:nvSpPr>
        <p:spPr bwMode="auto">
          <a:xfrm>
            <a:off x="4724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2" name="Line 14"/>
          <p:cNvSpPr>
            <a:spLocks noChangeShapeType="1"/>
          </p:cNvSpPr>
          <p:nvPr/>
        </p:nvSpPr>
        <p:spPr bwMode="auto">
          <a:xfrm>
            <a:off x="4343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3" name="Line 15"/>
          <p:cNvSpPr>
            <a:spLocks noChangeShapeType="1"/>
          </p:cNvSpPr>
          <p:nvPr/>
        </p:nvSpPr>
        <p:spPr bwMode="auto">
          <a:xfrm>
            <a:off x="7010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4" name="Line 16"/>
          <p:cNvSpPr>
            <a:spLocks noChangeShapeType="1"/>
          </p:cNvSpPr>
          <p:nvPr/>
        </p:nvSpPr>
        <p:spPr bwMode="auto">
          <a:xfrm>
            <a:off x="6629400" y="38100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5" name="Line 17"/>
          <p:cNvSpPr>
            <a:spLocks noChangeShapeType="1"/>
          </p:cNvSpPr>
          <p:nvPr/>
        </p:nvSpPr>
        <p:spPr bwMode="auto">
          <a:xfrm>
            <a:off x="2286000" y="12954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6" name="Line 18"/>
          <p:cNvSpPr>
            <a:spLocks noChangeShapeType="1"/>
          </p:cNvSpPr>
          <p:nvPr/>
        </p:nvSpPr>
        <p:spPr bwMode="auto">
          <a:xfrm>
            <a:off x="2286000" y="16764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7" name="Line 19"/>
          <p:cNvSpPr>
            <a:spLocks noChangeShapeType="1"/>
          </p:cNvSpPr>
          <p:nvPr/>
        </p:nvSpPr>
        <p:spPr bwMode="auto">
          <a:xfrm>
            <a:off x="2286000" y="19812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8" name="Line 20"/>
          <p:cNvSpPr>
            <a:spLocks noChangeShapeType="1"/>
          </p:cNvSpPr>
          <p:nvPr/>
        </p:nvSpPr>
        <p:spPr bwMode="auto">
          <a:xfrm>
            <a:off x="2286000" y="23622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29" name="Line 21"/>
          <p:cNvSpPr>
            <a:spLocks noChangeShapeType="1"/>
          </p:cNvSpPr>
          <p:nvPr/>
        </p:nvSpPr>
        <p:spPr bwMode="auto">
          <a:xfrm>
            <a:off x="2286000" y="27432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30" name="Line 22"/>
          <p:cNvSpPr>
            <a:spLocks noChangeShapeType="1"/>
          </p:cNvSpPr>
          <p:nvPr/>
        </p:nvSpPr>
        <p:spPr bwMode="auto">
          <a:xfrm>
            <a:off x="2286000" y="31242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31" name="Line 23"/>
          <p:cNvSpPr>
            <a:spLocks noChangeShapeType="1"/>
          </p:cNvSpPr>
          <p:nvPr/>
        </p:nvSpPr>
        <p:spPr bwMode="auto">
          <a:xfrm>
            <a:off x="2286000" y="35052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32" name="Text Box 24"/>
          <p:cNvSpPr txBox="1">
            <a:spLocks noChangeArrowheads="1"/>
          </p:cNvSpPr>
          <p:nvPr/>
        </p:nvSpPr>
        <p:spPr bwMode="auto">
          <a:xfrm rot="-5400000">
            <a:off x="2139950" y="40767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1.4000</a:t>
            </a:r>
          </a:p>
        </p:txBody>
      </p:sp>
      <p:sp>
        <p:nvSpPr>
          <p:cNvPr id="222233" name="Text Box 25"/>
          <p:cNvSpPr txBox="1">
            <a:spLocks noChangeArrowheads="1"/>
          </p:cNvSpPr>
          <p:nvPr/>
        </p:nvSpPr>
        <p:spPr bwMode="auto">
          <a:xfrm rot="-5400000">
            <a:off x="25590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1.4500</a:t>
            </a:r>
          </a:p>
        </p:txBody>
      </p:sp>
      <p:sp>
        <p:nvSpPr>
          <p:cNvPr id="222234" name="Text Box 26"/>
          <p:cNvSpPr txBox="1">
            <a:spLocks noChangeArrowheads="1"/>
          </p:cNvSpPr>
          <p:nvPr/>
        </p:nvSpPr>
        <p:spPr bwMode="auto">
          <a:xfrm rot="-5400000">
            <a:off x="29400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1.5000</a:t>
            </a:r>
          </a:p>
        </p:txBody>
      </p:sp>
      <p:sp>
        <p:nvSpPr>
          <p:cNvPr id="222235" name="Text Box 27"/>
          <p:cNvSpPr txBox="1">
            <a:spLocks noChangeArrowheads="1"/>
          </p:cNvSpPr>
          <p:nvPr/>
        </p:nvSpPr>
        <p:spPr bwMode="auto">
          <a:xfrm rot="-5400000">
            <a:off x="3244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1.5500</a:t>
            </a:r>
          </a:p>
        </p:txBody>
      </p:sp>
      <p:sp>
        <p:nvSpPr>
          <p:cNvPr id="222236" name="Text Box 28"/>
          <p:cNvSpPr txBox="1">
            <a:spLocks noChangeArrowheads="1"/>
          </p:cNvSpPr>
          <p:nvPr/>
        </p:nvSpPr>
        <p:spPr bwMode="auto">
          <a:xfrm rot="-5400000">
            <a:off x="3625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1.6000</a:t>
            </a:r>
          </a:p>
        </p:txBody>
      </p:sp>
      <p:sp>
        <p:nvSpPr>
          <p:cNvPr id="222237" name="Text Box 29"/>
          <p:cNvSpPr txBox="1">
            <a:spLocks noChangeArrowheads="1"/>
          </p:cNvSpPr>
          <p:nvPr/>
        </p:nvSpPr>
        <p:spPr bwMode="auto">
          <a:xfrm rot="-5400000">
            <a:off x="4006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1.6500</a:t>
            </a:r>
          </a:p>
        </p:txBody>
      </p:sp>
      <p:sp>
        <p:nvSpPr>
          <p:cNvPr id="222238" name="Text Box 30"/>
          <p:cNvSpPr txBox="1">
            <a:spLocks noChangeArrowheads="1"/>
          </p:cNvSpPr>
          <p:nvPr/>
        </p:nvSpPr>
        <p:spPr bwMode="auto">
          <a:xfrm rot="-5400000">
            <a:off x="4387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1.7000</a:t>
            </a:r>
          </a:p>
        </p:txBody>
      </p:sp>
      <p:sp>
        <p:nvSpPr>
          <p:cNvPr id="222239" name="Text Box 31"/>
          <p:cNvSpPr txBox="1">
            <a:spLocks noChangeArrowheads="1"/>
          </p:cNvSpPr>
          <p:nvPr/>
        </p:nvSpPr>
        <p:spPr bwMode="auto">
          <a:xfrm rot="-5400000">
            <a:off x="4768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1.7500</a:t>
            </a:r>
          </a:p>
        </p:txBody>
      </p:sp>
      <p:sp>
        <p:nvSpPr>
          <p:cNvPr id="222240" name="Text Box 32"/>
          <p:cNvSpPr txBox="1">
            <a:spLocks noChangeArrowheads="1"/>
          </p:cNvSpPr>
          <p:nvPr/>
        </p:nvSpPr>
        <p:spPr bwMode="auto">
          <a:xfrm rot="-5400000">
            <a:off x="5180013" y="4075113"/>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1.8000</a:t>
            </a:r>
          </a:p>
        </p:txBody>
      </p:sp>
      <p:sp>
        <p:nvSpPr>
          <p:cNvPr id="222241" name="Text Box 33"/>
          <p:cNvSpPr txBox="1">
            <a:spLocks noChangeArrowheads="1"/>
          </p:cNvSpPr>
          <p:nvPr/>
        </p:nvSpPr>
        <p:spPr bwMode="auto">
          <a:xfrm rot="-5400000">
            <a:off x="5530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1.8500</a:t>
            </a:r>
          </a:p>
        </p:txBody>
      </p:sp>
      <p:sp>
        <p:nvSpPr>
          <p:cNvPr id="222242" name="Text Box 34"/>
          <p:cNvSpPr txBox="1">
            <a:spLocks noChangeArrowheads="1"/>
          </p:cNvSpPr>
          <p:nvPr/>
        </p:nvSpPr>
        <p:spPr bwMode="auto">
          <a:xfrm rot="-5400000">
            <a:off x="5908675" y="4073525"/>
            <a:ext cx="6794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1.9000</a:t>
            </a:r>
          </a:p>
        </p:txBody>
      </p:sp>
      <p:sp>
        <p:nvSpPr>
          <p:cNvPr id="222243" name="Text Box 35"/>
          <p:cNvSpPr txBox="1">
            <a:spLocks noChangeArrowheads="1"/>
          </p:cNvSpPr>
          <p:nvPr/>
        </p:nvSpPr>
        <p:spPr bwMode="auto">
          <a:xfrm rot="-5400000">
            <a:off x="6292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1.9500</a:t>
            </a:r>
          </a:p>
        </p:txBody>
      </p:sp>
      <p:sp>
        <p:nvSpPr>
          <p:cNvPr id="222244" name="Text Box 36"/>
          <p:cNvSpPr txBox="1">
            <a:spLocks noChangeArrowheads="1"/>
          </p:cNvSpPr>
          <p:nvPr/>
        </p:nvSpPr>
        <p:spPr bwMode="auto">
          <a:xfrm rot="-5400000">
            <a:off x="6673850" y="40703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2.0000</a:t>
            </a:r>
          </a:p>
        </p:txBody>
      </p:sp>
      <p:sp>
        <p:nvSpPr>
          <p:cNvPr id="222245" name="Text Box 37"/>
          <p:cNvSpPr txBox="1">
            <a:spLocks noChangeArrowheads="1"/>
          </p:cNvSpPr>
          <p:nvPr/>
        </p:nvSpPr>
        <p:spPr bwMode="auto">
          <a:xfrm>
            <a:off x="1600200" y="3810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22246" name="Text Box 38"/>
          <p:cNvSpPr txBox="1">
            <a:spLocks noChangeArrowheads="1"/>
          </p:cNvSpPr>
          <p:nvPr/>
        </p:nvSpPr>
        <p:spPr bwMode="auto">
          <a:xfrm>
            <a:off x="1568450" y="3352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222247" name="Text Box 39"/>
          <p:cNvSpPr txBox="1">
            <a:spLocks noChangeArrowheads="1"/>
          </p:cNvSpPr>
          <p:nvPr/>
        </p:nvSpPr>
        <p:spPr bwMode="auto">
          <a:xfrm>
            <a:off x="1600200" y="2971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22248" name="Text Box 40"/>
          <p:cNvSpPr txBox="1">
            <a:spLocks noChangeArrowheads="1"/>
          </p:cNvSpPr>
          <p:nvPr/>
        </p:nvSpPr>
        <p:spPr bwMode="auto">
          <a:xfrm>
            <a:off x="1600200" y="2590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222249" name="Text Box 41"/>
          <p:cNvSpPr txBox="1">
            <a:spLocks noChangeArrowheads="1"/>
          </p:cNvSpPr>
          <p:nvPr/>
        </p:nvSpPr>
        <p:spPr bwMode="auto">
          <a:xfrm>
            <a:off x="1600200" y="2209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0.2000</a:t>
            </a:r>
          </a:p>
        </p:txBody>
      </p:sp>
      <p:sp>
        <p:nvSpPr>
          <p:cNvPr id="222250" name="Text Box 42"/>
          <p:cNvSpPr txBox="1">
            <a:spLocks noChangeArrowheads="1"/>
          </p:cNvSpPr>
          <p:nvPr/>
        </p:nvSpPr>
        <p:spPr bwMode="auto">
          <a:xfrm>
            <a:off x="1600200" y="1828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0.2500</a:t>
            </a:r>
          </a:p>
        </p:txBody>
      </p:sp>
      <p:sp>
        <p:nvSpPr>
          <p:cNvPr id="222251" name="Text Box 43"/>
          <p:cNvSpPr txBox="1">
            <a:spLocks noChangeArrowheads="1"/>
          </p:cNvSpPr>
          <p:nvPr/>
        </p:nvSpPr>
        <p:spPr bwMode="auto">
          <a:xfrm>
            <a:off x="1600200" y="1524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0.3000</a:t>
            </a:r>
          </a:p>
        </p:txBody>
      </p:sp>
      <p:sp>
        <p:nvSpPr>
          <p:cNvPr id="222252" name="Text Box 44"/>
          <p:cNvSpPr txBox="1">
            <a:spLocks noChangeArrowheads="1"/>
          </p:cNvSpPr>
          <p:nvPr/>
        </p:nvSpPr>
        <p:spPr bwMode="auto">
          <a:xfrm>
            <a:off x="1600200" y="1143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0.3500</a:t>
            </a:r>
          </a:p>
        </p:txBody>
      </p:sp>
      <p:sp>
        <p:nvSpPr>
          <p:cNvPr id="222253" name="Text Box 45"/>
          <p:cNvSpPr txBox="1">
            <a:spLocks noChangeArrowheads="1"/>
          </p:cNvSpPr>
          <p:nvPr/>
        </p:nvSpPr>
        <p:spPr bwMode="auto">
          <a:xfrm>
            <a:off x="4421188" y="4797425"/>
            <a:ext cx="28003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对应资产价格(美元 / 马克)</a:t>
            </a:r>
          </a:p>
        </p:txBody>
      </p:sp>
      <p:sp>
        <p:nvSpPr>
          <p:cNvPr id="222254" name="Text Box 46"/>
          <p:cNvSpPr txBox="1">
            <a:spLocks noChangeArrowheads="1"/>
          </p:cNvSpPr>
          <p:nvPr/>
        </p:nvSpPr>
        <p:spPr bwMode="auto">
          <a:xfrm>
            <a:off x="1112838" y="1690688"/>
            <a:ext cx="458787"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价值 ( 马克 )</a:t>
            </a:r>
          </a:p>
        </p:txBody>
      </p:sp>
      <p:sp>
        <p:nvSpPr>
          <p:cNvPr id="222255" name="Freeform 47"/>
          <p:cNvSpPr>
            <a:spLocks/>
          </p:cNvSpPr>
          <p:nvPr/>
        </p:nvSpPr>
        <p:spPr bwMode="auto">
          <a:xfrm>
            <a:off x="2819400" y="1447800"/>
            <a:ext cx="4038600" cy="2489200"/>
          </a:xfrm>
          <a:custGeom>
            <a:avLst/>
            <a:gdLst>
              <a:gd name="T0" fmla="*/ 0 w 2544"/>
              <a:gd name="T1" fmla="*/ 2147483646 h 1568"/>
              <a:gd name="T2" fmla="*/ 2147483646 w 2544"/>
              <a:gd name="T3" fmla="*/ 2147483646 h 1568"/>
              <a:gd name="T4" fmla="*/ 2147483646 w 2544"/>
              <a:gd name="T5" fmla="*/ 0 h 1568"/>
              <a:gd name="T6" fmla="*/ 0 60000 65536"/>
              <a:gd name="T7" fmla="*/ 0 60000 65536"/>
              <a:gd name="T8" fmla="*/ 0 60000 65536"/>
            </a:gdLst>
            <a:ahLst/>
            <a:cxnLst>
              <a:cxn ang="T6">
                <a:pos x="T0" y="T1"/>
              </a:cxn>
              <a:cxn ang="T7">
                <a:pos x="T2" y="T3"/>
              </a:cxn>
              <a:cxn ang="T8">
                <a:pos x="T4" y="T5"/>
              </a:cxn>
            </a:cxnLst>
            <a:rect l="0" t="0" r="r" b="b"/>
            <a:pathLst>
              <a:path w="2544" h="1568">
                <a:moveTo>
                  <a:pt x="0" y="1536"/>
                </a:moveTo>
                <a:cubicBezTo>
                  <a:pt x="165" y="1499"/>
                  <a:pt x="568" y="1568"/>
                  <a:pt x="992" y="1312"/>
                </a:cubicBezTo>
                <a:cubicBezTo>
                  <a:pt x="1416" y="1056"/>
                  <a:pt x="2221" y="273"/>
                  <a:pt x="2544" y="0"/>
                </a:cubicBezTo>
              </a:path>
            </a:pathLst>
          </a:custGeom>
          <a:noFill/>
          <a:ln w="19050"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56" name="Freeform 48"/>
          <p:cNvSpPr>
            <a:spLocks/>
          </p:cNvSpPr>
          <p:nvPr/>
        </p:nvSpPr>
        <p:spPr bwMode="auto">
          <a:xfrm>
            <a:off x="3581400" y="1676400"/>
            <a:ext cx="3352800" cy="2222500"/>
          </a:xfrm>
          <a:custGeom>
            <a:avLst/>
            <a:gdLst>
              <a:gd name="T0" fmla="*/ 0 w 2112"/>
              <a:gd name="T1" fmla="*/ 2147483646 h 1400"/>
              <a:gd name="T2" fmla="*/ 2147483646 w 2112"/>
              <a:gd name="T3" fmla="*/ 2147483646 h 1400"/>
              <a:gd name="T4" fmla="*/ 2147483646 w 2112"/>
              <a:gd name="T5" fmla="*/ 0 h 1400"/>
              <a:gd name="T6" fmla="*/ 0 60000 65536"/>
              <a:gd name="T7" fmla="*/ 0 60000 65536"/>
              <a:gd name="T8" fmla="*/ 0 60000 65536"/>
            </a:gdLst>
            <a:ahLst/>
            <a:cxnLst>
              <a:cxn ang="T6">
                <a:pos x="T0" y="T1"/>
              </a:cxn>
              <a:cxn ang="T7">
                <a:pos x="T2" y="T3"/>
              </a:cxn>
              <a:cxn ang="T8">
                <a:pos x="T4" y="T5"/>
              </a:cxn>
            </a:cxnLst>
            <a:rect l="0" t="0" r="r" b="b"/>
            <a:pathLst>
              <a:path w="2112" h="1400">
                <a:moveTo>
                  <a:pt x="0" y="1392"/>
                </a:moveTo>
                <a:cubicBezTo>
                  <a:pt x="170" y="1355"/>
                  <a:pt x="669" y="1400"/>
                  <a:pt x="1021" y="1168"/>
                </a:cubicBezTo>
                <a:cubicBezTo>
                  <a:pt x="1373" y="936"/>
                  <a:pt x="1885" y="243"/>
                  <a:pt x="2112" y="0"/>
                </a:cubicBezTo>
              </a:path>
            </a:pathLst>
          </a:custGeom>
          <a:noFill/>
          <a:ln w="19050"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57" name="Line 49"/>
          <p:cNvSpPr>
            <a:spLocks noChangeShapeType="1"/>
          </p:cNvSpPr>
          <p:nvPr/>
        </p:nvSpPr>
        <p:spPr bwMode="auto">
          <a:xfrm>
            <a:off x="6400800" y="3048000"/>
            <a:ext cx="3810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58" name="Line 50"/>
          <p:cNvSpPr>
            <a:spLocks noChangeShapeType="1"/>
          </p:cNvSpPr>
          <p:nvPr/>
        </p:nvSpPr>
        <p:spPr bwMode="auto">
          <a:xfrm>
            <a:off x="6400800" y="3352800"/>
            <a:ext cx="381000" cy="0"/>
          </a:xfrm>
          <a:prstGeom prst="line">
            <a:avLst/>
          </a:prstGeom>
          <a:noFill/>
          <a:ln w="1905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59" name="Text Box 51"/>
          <p:cNvSpPr txBox="1">
            <a:spLocks noChangeArrowheads="1"/>
          </p:cNvSpPr>
          <p:nvPr/>
        </p:nvSpPr>
        <p:spPr bwMode="auto">
          <a:xfrm>
            <a:off x="6734175" y="2933700"/>
            <a:ext cx="6286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270天</a:t>
            </a:r>
          </a:p>
        </p:txBody>
      </p:sp>
      <p:sp>
        <p:nvSpPr>
          <p:cNvPr id="222260" name="Text Box 52"/>
          <p:cNvSpPr txBox="1">
            <a:spLocks noChangeArrowheads="1"/>
          </p:cNvSpPr>
          <p:nvPr/>
        </p:nvSpPr>
        <p:spPr bwMode="auto">
          <a:xfrm>
            <a:off x="6740525" y="3238500"/>
            <a:ext cx="5397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30天</a:t>
            </a:r>
          </a:p>
        </p:txBody>
      </p:sp>
      <p:sp>
        <p:nvSpPr>
          <p:cNvPr id="222261" name="Text Box 53"/>
          <p:cNvSpPr txBox="1">
            <a:spLocks noChangeArrowheads="1"/>
          </p:cNvSpPr>
          <p:nvPr/>
        </p:nvSpPr>
        <p:spPr bwMode="auto">
          <a:xfrm>
            <a:off x="2819400" y="35052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=23.8</a:t>
            </a:r>
          </a:p>
        </p:txBody>
      </p:sp>
      <p:sp>
        <p:nvSpPr>
          <p:cNvPr id="222262" name="Text Box 54"/>
          <p:cNvSpPr txBox="1">
            <a:spLocks noChangeArrowheads="1"/>
          </p:cNvSpPr>
          <p:nvPr/>
        </p:nvSpPr>
        <p:spPr bwMode="auto">
          <a:xfrm>
            <a:off x="2286000" y="35052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=31.4</a:t>
            </a:r>
          </a:p>
        </p:txBody>
      </p:sp>
      <p:sp>
        <p:nvSpPr>
          <p:cNvPr id="222263" name="Text Box 55"/>
          <p:cNvSpPr txBox="1">
            <a:spLocks noChangeArrowheads="1"/>
          </p:cNvSpPr>
          <p:nvPr/>
        </p:nvSpPr>
        <p:spPr bwMode="auto">
          <a:xfrm>
            <a:off x="3124200" y="3200400"/>
            <a:ext cx="7651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=162.8</a:t>
            </a:r>
          </a:p>
        </p:txBody>
      </p:sp>
      <p:sp>
        <p:nvSpPr>
          <p:cNvPr id="222264" name="Text Box 56"/>
          <p:cNvSpPr txBox="1">
            <a:spLocks noChangeArrowheads="1"/>
          </p:cNvSpPr>
          <p:nvPr/>
        </p:nvSpPr>
        <p:spPr bwMode="auto">
          <a:xfrm>
            <a:off x="3429000" y="35052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=18.2</a:t>
            </a:r>
          </a:p>
        </p:txBody>
      </p:sp>
      <p:sp>
        <p:nvSpPr>
          <p:cNvPr id="222265" name="Text Box 57"/>
          <p:cNvSpPr txBox="1">
            <a:spLocks noChangeArrowheads="1"/>
          </p:cNvSpPr>
          <p:nvPr/>
        </p:nvSpPr>
        <p:spPr bwMode="auto">
          <a:xfrm>
            <a:off x="4038600" y="29718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=13.4</a:t>
            </a:r>
          </a:p>
        </p:txBody>
      </p:sp>
      <p:sp>
        <p:nvSpPr>
          <p:cNvPr id="222266" name="Text Box 58"/>
          <p:cNvSpPr txBox="1">
            <a:spLocks noChangeArrowheads="1"/>
          </p:cNvSpPr>
          <p:nvPr/>
        </p:nvSpPr>
        <p:spPr bwMode="auto">
          <a:xfrm>
            <a:off x="4762500" y="2362200"/>
            <a:ext cx="6127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=9.9</a:t>
            </a:r>
          </a:p>
        </p:txBody>
      </p:sp>
      <p:sp>
        <p:nvSpPr>
          <p:cNvPr id="222267" name="Text Box 59"/>
          <p:cNvSpPr txBox="1">
            <a:spLocks noChangeArrowheads="1"/>
          </p:cNvSpPr>
          <p:nvPr/>
        </p:nvSpPr>
        <p:spPr bwMode="auto">
          <a:xfrm>
            <a:off x="5295900" y="1905000"/>
            <a:ext cx="6127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=7.4</a:t>
            </a:r>
          </a:p>
        </p:txBody>
      </p:sp>
      <p:sp>
        <p:nvSpPr>
          <p:cNvPr id="222268" name="Text Box 60"/>
          <p:cNvSpPr txBox="1">
            <a:spLocks noChangeArrowheads="1"/>
          </p:cNvSpPr>
          <p:nvPr/>
        </p:nvSpPr>
        <p:spPr bwMode="auto">
          <a:xfrm>
            <a:off x="6134100" y="1219200"/>
            <a:ext cx="6127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=5.8</a:t>
            </a:r>
          </a:p>
        </p:txBody>
      </p:sp>
      <p:sp>
        <p:nvSpPr>
          <p:cNvPr id="222269" name="Text Box 61"/>
          <p:cNvSpPr txBox="1">
            <a:spLocks noChangeArrowheads="1"/>
          </p:cNvSpPr>
          <p:nvPr/>
        </p:nvSpPr>
        <p:spPr bwMode="auto">
          <a:xfrm>
            <a:off x="6743700" y="1600200"/>
            <a:ext cx="6127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=6.6</a:t>
            </a:r>
          </a:p>
        </p:txBody>
      </p:sp>
      <p:sp>
        <p:nvSpPr>
          <p:cNvPr id="222270" name="Text Box 62"/>
          <p:cNvSpPr txBox="1">
            <a:spLocks noChangeArrowheads="1"/>
          </p:cNvSpPr>
          <p:nvPr/>
        </p:nvSpPr>
        <p:spPr bwMode="auto">
          <a:xfrm>
            <a:off x="6438900" y="1981200"/>
            <a:ext cx="6127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=9.3</a:t>
            </a:r>
          </a:p>
        </p:txBody>
      </p:sp>
      <p:sp>
        <p:nvSpPr>
          <p:cNvPr id="222271" name="Text Box 63"/>
          <p:cNvSpPr txBox="1">
            <a:spLocks noChangeArrowheads="1"/>
          </p:cNvSpPr>
          <p:nvPr/>
        </p:nvSpPr>
        <p:spPr bwMode="auto">
          <a:xfrm>
            <a:off x="5334000" y="35052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=42.3</a:t>
            </a:r>
          </a:p>
        </p:txBody>
      </p:sp>
      <p:sp>
        <p:nvSpPr>
          <p:cNvPr id="222272" name="Text Box 64"/>
          <p:cNvSpPr txBox="1">
            <a:spLocks noChangeArrowheads="1"/>
          </p:cNvSpPr>
          <p:nvPr/>
        </p:nvSpPr>
        <p:spPr bwMode="auto">
          <a:xfrm>
            <a:off x="5562600" y="29718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=16.9</a:t>
            </a:r>
          </a:p>
        </p:txBody>
      </p:sp>
      <p:sp>
        <p:nvSpPr>
          <p:cNvPr id="222273" name="Text Box 65"/>
          <p:cNvSpPr txBox="1">
            <a:spLocks noChangeArrowheads="1"/>
          </p:cNvSpPr>
          <p:nvPr/>
        </p:nvSpPr>
        <p:spPr bwMode="auto">
          <a:xfrm>
            <a:off x="4114800" y="3581400"/>
            <a:ext cx="6889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λ"/>
            </a:pPr>
            <a:r>
              <a:rPr lang="zh-CN" altLang="en-US" sz="1200">
                <a:latin typeface="Times New Roman" panose="02020603050405020304" pitchFamily="18" charset="0"/>
              </a:rPr>
              <a:t>=93.8</a:t>
            </a:r>
          </a:p>
        </p:txBody>
      </p:sp>
      <p:sp>
        <p:nvSpPr>
          <p:cNvPr id="222274" name="Freeform 66"/>
          <p:cNvSpPr>
            <a:spLocks/>
          </p:cNvSpPr>
          <p:nvPr/>
        </p:nvSpPr>
        <p:spPr bwMode="auto">
          <a:xfrm>
            <a:off x="3200400" y="3429000"/>
            <a:ext cx="292100" cy="457200"/>
          </a:xfrm>
          <a:custGeom>
            <a:avLst/>
            <a:gdLst>
              <a:gd name="T0" fmla="*/ 0 w 184"/>
              <a:gd name="T1" fmla="*/ 2147483646 h 288"/>
              <a:gd name="T2" fmla="*/ 2147483646 w 184"/>
              <a:gd name="T3" fmla="*/ 2147483646 h 288"/>
              <a:gd name="T4" fmla="*/ 2147483646 w 184"/>
              <a:gd name="T5" fmla="*/ 0 h 288"/>
              <a:gd name="T6" fmla="*/ 0 60000 65536"/>
              <a:gd name="T7" fmla="*/ 0 60000 65536"/>
              <a:gd name="T8" fmla="*/ 0 60000 65536"/>
            </a:gdLst>
            <a:ahLst/>
            <a:cxnLst>
              <a:cxn ang="T6">
                <a:pos x="T0" y="T1"/>
              </a:cxn>
              <a:cxn ang="T7">
                <a:pos x="T2" y="T3"/>
              </a:cxn>
              <a:cxn ang="T8">
                <a:pos x="T4" y="T5"/>
              </a:cxn>
            </a:cxnLst>
            <a:rect l="0" t="0" r="r" b="b"/>
            <a:pathLst>
              <a:path w="184" h="288">
                <a:moveTo>
                  <a:pt x="0" y="288"/>
                </a:moveTo>
                <a:lnTo>
                  <a:pt x="176" y="192"/>
                </a:lnTo>
                <a:lnTo>
                  <a:pt x="184" y="0"/>
                </a:ln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2275" name="Text Box 67"/>
          <p:cNvSpPr txBox="1">
            <a:spLocks noChangeArrowheads="1"/>
          </p:cNvSpPr>
          <p:nvPr/>
        </p:nvSpPr>
        <p:spPr bwMode="auto">
          <a:xfrm>
            <a:off x="2484438" y="5516563"/>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图4-35 期权杠杆率</a:t>
            </a:r>
            <a:r>
              <a:rPr lang="zh-CN" altLang="en-US" sz="2400">
                <a:latin typeface="Times New Roman" panose="02020603050405020304" pitchFamily="18" charset="0"/>
                <a:ea typeface="楷体_GB2312" pitchFamily="49" charset="-122"/>
              </a:rPr>
              <a:t>——</a:t>
            </a:r>
            <a:r>
              <a:rPr lang="zh-CN" altLang="en-US" sz="2400">
                <a:latin typeface="楷体_GB2312" pitchFamily="49" charset="-122"/>
                <a:ea typeface="楷体_GB2312" pitchFamily="49" charset="-122"/>
              </a:rPr>
              <a:t>伦塔</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Line 2"/>
          <p:cNvSpPr>
            <a:spLocks noChangeShapeType="1"/>
          </p:cNvSpPr>
          <p:nvPr/>
        </p:nvSpPr>
        <p:spPr bwMode="auto">
          <a:xfrm>
            <a:off x="2286000" y="1143000"/>
            <a:ext cx="0" cy="25908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3235" name="Line 3"/>
          <p:cNvSpPr>
            <a:spLocks noChangeShapeType="1"/>
          </p:cNvSpPr>
          <p:nvPr/>
        </p:nvSpPr>
        <p:spPr bwMode="auto">
          <a:xfrm>
            <a:off x="2286000" y="3733800"/>
            <a:ext cx="47244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3236" name="Line 4"/>
          <p:cNvSpPr>
            <a:spLocks noChangeShapeType="1"/>
          </p:cNvSpPr>
          <p:nvPr/>
        </p:nvSpPr>
        <p:spPr bwMode="auto">
          <a:xfrm>
            <a:off x="2438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37" name="Line 5"/>
          <p:cNvSpPr>
            <a:spLocks noChangeShapeType="1"/>
          </p:cNvSpPr>
          <p:nvPr/>
        </p:nvSpPr>
        <p:spPr bwMode="auto">
          <a:xfrm>
            <a:off x="2819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38" name="Line 6"/>
          <p:cNvSpPr>
            <a:spLocks noChangeShapeType="1"/>
          </p:cNvSpPr>
          <p:nvPr/>
        </p:nvSpPr>
        <p:spPr bwMode="auto">
          <a:xfrm>
            <a:off x="3200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39" name="Line 7"/>
          <p:cNvSpPr>
            <a:spLocks noChangeShapeType="1"/>
          </p:cNvSpPr>
          <p:nvPr/>
        </p:nvSpPr>
        <p:spPr bwMode="auto">
          <a:xfrm>
            <a:off x="3581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0" name="Line 8"/>
          <p:cNvSpPr>
            <a:spLocks noChangeShapeType="1"/>
          </p:cNvSpPr>
          <p:nvPr/>
        </p:nvSpPr>
        <p:spPr bwMode="auto">
          <a:xfrm>
            <a:off x="3962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1" name="Line 9"/>
          <p:cNvSpPr>
            <a:spLocks noChangeShapeType="1"/>
          </p:cNvSpPr>
          <p:nvPr/>
        </p:nvSpPr>
        <p:spPr bwMode="auto">
          <a:xfrm>
            <a:off x="5105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2" name="Line 10"/>
          <p:cNvSpPr>
            <a:spLocks noChangeShapeType="1"/>
          </p:cNvSpPr>
          <p:nvPr/>
        </p:nvSpPr>
        <p:spPr bwMode="auto">
          <a:xfrm>
            <a:off x="6248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3" name="Line 11"/>
          <p:cNvSpPr>
            <a:spLocks noChangeShapeType="1"/>
          </p:cNvSpPr>
          <p:nvPr/>
        </p:nvSpPr>
        <p:spPr bwMode="auto">
          <a:xfrm>
            <a:off x="5867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4" name="Line 12"/>
          <p:cNvSpPr>
            <a:spLocks noChangeShapeType="1"/>
          </p:cNvSpPr>
          <p:nvPr/>
        </p:nvSpPr>
        <p:spPr bwMode="auto">
          <a:xfrm>
            <a:off x="5486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5" name="Line 13"/>
          <p:cNvSpPr>
            <a:spLocks noChangeShapeType="1"/>
          </p:cNvSpPr>
          <p:nvPr/>
        </p:nvSpPr>
        <p:spPr bwMode="auto">
          <a:xfrm>
            <a:off x="4724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6" name="Line 14"/>
          <p:cNvSpPr>
            <a:spLocks noChangeShapeType="1"/>
          </p:cNvSpPr>
          <p:nvPr/>
        </p:nvSpPr>
        <p:spPr bwMode="auto">
          <a:xfrm>
            <a:off x="4343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7" name="Line 15"/>
          <p:cNvSpPr>
            <a:spLocks noChangeShapeType="1"/>
          </p:cNvSpPr>
          <p:nvPr/>
        </p:nvSpPr>
        <p:spPr bwMode="auto">
          <a:xfrm>
            <a:off x="7010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8" name="Line 16"/>
          <p:cNvSpPr>
            <a:spLocks noChangeShapeType="1"/>
          </p:cNvSpPr>
          <p:nvPr/>
        </p:nvSpPr>
        <p:spPr bwMode="auto">
          <a:xfrm>
            <a:off x="6629400" y="36576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49" name="Line 17"/>
          <p:cNvSpPr>
            <a:spLocks noChangeShapeType="1"/>
          </p:cNvSpPr>
          <p:nvPr/>
        </p:nvSpPr>
        <p:spPr bwMode="auto">
          <a:xfrm>
            <a:off x="2286000" y="11430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0" name="Line 18"/>
          <p:cNvSpPr>
            <a:spLocks noChangeShapeType="1"/>
          </p:cNvSpPr>
          <p:nvPr/>
        </p:nvSpPr>
        <p:spPr bwMode="auto">
          <a:xfrm>
            <a:off x="2286000" y="15240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1" name="Line 19"/>
          <p:cNvSpPr>
            <a:spLocks noChangeShapeType="1"/>
          </p:cNvSpPr>
          <p:nvPr/>
        </p:nvSpPr>
        <p:spPr bwMode="auto">
          <a:xfrm>
            <a:off x="2286000" y="1828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2" name="Line 20"/>
          <p:cNvSpPr>
            <a:spLocks noChangeShapeType="1"/>
          </p:cNvSpPr>
          <p:nvPr/>
        </p:nvSpPr>
        <p:spPr bwMode="auto">
          <a:xfrm>
            <a:off x="2286000" y="2209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3" name="Line 21"/>
          <p:cNvSpPr>
            <a:spLocks noChangeShapeType="1"/>
          </p:cNvSpPr>
          <p:nvPr/>
        </p:nvSpPr>
        <p:spPr bwMode="auto">
          <a:xfrm>
            <a:off x="2286000" y="2590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4" name="Line 22"/>
          <p:cNvSpPr>
            <a:spLocks noChangeShapeType="1"/>
          </p:cNvSpPr>
          <p:nvPr/>
        </p:nvSpPr>
        <p:spPr bwMode="auto">
          <a:xfrm>
            <a:off x="2286000" y="2971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5" name="Line 23"/>
          <p:cNvSpPr>
            <a:spLocks noChangeShapeType="1"/>
          </p:cNvSpPr>
          <p:nvPr/>
        </p:nvSpPr>
        <p:spPr bwMode="auto">
          <a:xfrm>
            <a:off x="2286000" y="3352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56" name="Text Box 24"/>
          <p:cNvSpPr txBox="1">
            <a:spLocks noChangeArrowheads="1"/>
          </p:cNvSpPr>
          <p:nvPr/>
        </p:nvSpPr>
        <p:spPr bwMode="auto">
          <a:xfrm rot="-5400000">
            <a:off x="2139950" y="39243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1.4000</a:t>
            </a:r>
          </a:p>
        </p:txBody>
      </p:sp>
      <p:sp>
        <p:nvSpPr>
          <p:cNvPr id="223257" name="Text Box 25"/>
          <p:cNvSpPr txBox="1">
            <a:spLocks noChangeArrowheads="1"/>
          </p:cNvSpPr>
          <p:nvPr/>
        </p:nvSpPr>
        <p:spPr bwMode="auto">
          <a:xfrm rot="-5400000">
            <a:off x="25590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1.4500</a:t>
            </a:r>
          </a:p>
        </p:txBody>
      </p:sp>
      <p:sp>
        <p:nvSpPr>
          <p:cNvPr id="223258" name="Text Box 26"/>
          <p:cNvSpPr txBox="1">
            <a:spLocks noChangeArrowheads="1"/>
          </p:cNvSpPr>
          <p:nvPr/>
        </p:nvSpPr>
        <p:spPr bwMode="auto">
          <a:xfrm rot="-5400000">
            <a:off x="29400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1.5000</a:t>
            </a:r>
          </a:p>
        </p:txBody>
      </p:sp>
      <p:sp>
        <p:nvSpPr>
          <p:cNvPr id="223259" name="Text Box 27"/>
          <p:cNvSpPr txBox="1">
            <a:spLocks noChangeArrowheads="1"/>
          </p:cNvSpPr>
          <p:nvPr/>
        </p:nvSpPr>
        <p:spPr bwMode="auto">
          <a:xfrm rot="-5400000">
            <a:off x="3244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1.5500</a:t>
            </a:r>
          </a:p>
        </p:txBody>
      </p:sp>
      <p:sp>
        <p:nvSpPr>
          <p:cNvPr id="223260" name="Text Box 28"/>
          <p:cNvSpPr txBox="1">
            <a:spLocks noChangeArrowheads="1"/>
          </p:cNvSpPr>
          <p:nvPr/>
        </p:nvSpPr>
        <p:spPr bwMode="auto">
          <a:xfrm rot="-5400000">
            <a:off x="3625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1.6000</a:t>
            </a:r>
          </a:p>
        </p:txBody>
      </p:sp>
      <p:sp>
        <p:nvSpPr>
          <p:cNvPr id="223261" name="Text Box 29"/>
          <p:cNvSpPr txBox="1">
            <a:spLocks noChangeArrowheads="1"/>
          </p:cNvSpPr>
          <p:nvPr/>
        </p:nvSpPr>
        <p:spPr bwMode="auto">
          <a:xfrm rot="-5400000">
            <a:off x="4006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1.6500</a:t>
            </a:r>
          </a:p>
        </p:txBody>
      </p:sp>
      <p:sp>
        <p:nvSpPr>
          <p:cNvPr id="223262" name="Text Box 30"/>
          <p:cNvSpPr txBox="1">
            <a:spLocks noChangeArrowheads="1"/>
          </p:cNvSpPr>
          <p:nvPr/>
        </p:nvSpPr>
        <p:spPr bwMode="auto">
          <a:xfrm rot="-5400000">
            <a:off x="4387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1.7000</a:t>
            </a:r>
          </a:p>
        </p:txBody>
      </p:sp>
      <p:sp>
        <p:nvSpPr>
          <p:cNvPr id="223263" name="Text Box 31"/>
          <p:cNvSpPr txBox="1">
            <a:spLocks noChangeArrowheads="1"/>
          </p:cNvSpPr>
          <p:nvPr/>
        </p:nvSpPr>
        <p:spPr bwMode="auto">
          <a:xfrm rot="-5400000">
            <a:off x="4768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1.7500</a:t>
            </a:r>
          </a:p>
        </p:txBody>
      </p:sp>
      <p:sp>
        <p:nvSpPr>
          <p:cNvPr id="223264" name="Text Box 32"/>
          <p:cNvSpPr txBox="1">
            <a:spLocks noChangeArrowheads="1"/>
          </p:cNvSpPr>
          <p:nvPr/>
        </p:nvSpPr>
        <p:spPr bwMode="auto">
          <a:xfrm rot="-5400000">
            <a:off x="5180013" y="3922713"/>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1.8000</a:t>
            </a:r>
          </a:p>
        </p:txBody>
      </p:sp>
      <p:sp>
        <p:nvSpPr>
          <p:cNvPr id="223265" name="Text Box 33"/>
          <p:cNvSpPr txBox="1">
            <a:spLocks noChangeArrowheads="1"/>
          </p:cNvSpPr>
          <p:nvPr/>
        </p:nvSpPr>
        <p:spPr bwMode="auto">
          <a:xfrm rot="-5400000">
            <a:off x="5530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1.8500</a:t>
            </a:r>
          </a:p>
        </p:txBody>
      </p:sp>
      <p:sp>
        <p:nvSpPr>
          <p:cNvPr id="223266" name="Text Box 34"/>
          <p:cNvSpPr txBox="1">
            <a:spLocks noChangeArrowheads="1"/>
          </p:cNvSpPr>
          <p:nvPr/>
        </p:nvSpPr>
        <p:spPr bwMode="auto">
          <a:xfrm rot="-5400000">
            <a:off x="5908675" y="3921125"/>
            <a:ext cx="6794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1.9000</a:t>
            </a:r>
          </a:p>
        </p:txBody>
      </p:sp>
      <p:sp>
        <p:nvSpPr>
          <p:cNvPr id="223267" name="Text Box 35"/>
          <p:cNvSpPr txBox="1">
            <a:spLocks noChangeArrowheads="1"/>
          </p:cNvSpPr>
          <p:nvPr/>
        </p:nvSpPr>
        <p:spPr bwMode="auto">
          <a:xfrm rot="-5400000">
            <a:off x="6292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1.9500</a:t>
            </a:r>
          </a:p>
        </p:txBody>
      </p:sp>
      <p:sp>
        <p:nvSpPr>
          <p:cNvPr id="223268" name="Text Box 36"/>
          <p:cNvSpPr txBox="1">
            <a:spLocks noChangeArrowheads="1"/>
          </p:cNvSpPr>
          <p:nvPr/>
        </p:nvSpPr>
        <p:spPr bwMode="auto">
          <a:xfrm rot="-5400000">
            <a:off x="6673850" y="39179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2.0000</a:t>
            </a:r>
          </a:p>
        </p:txBody>
      </p:sp>
      <p:sp>
        <p:nvSpPr>
          <p:cNvPr id="223269" name="Text Box 37"/>
          <p:cNvSpPr txBox="1">
            <a:spLocks noChangeArrowheads="1"/>
          </p:cNvSpPr>
          <p:nvPr/>
        </p:nvSpPr>
        <p:spPr bwMode="auto">
          <a:xfrm>
            <a:off x="1606550" y="36195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223270" name="Text Box 38"/>
          <p:cNvSpPr txBox="1">
            <a:spLocks noChangeArrowheads="1"/>
          </p:cNvSpPr>
          <p:nvPr/>
        </p:nvSpPr>
        <p:spPr bwMode="auto">
          <a:xfrm>
            <a:off x="1568450" y="3200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223271" name="Text Box 39"/>
          <p:cNvSpPr txBox="1">
            <a:spLocks noChangeArrowheads="1"/>
          </p:cNvSpPr>
          <p:nvPr/>
        </p:nvSpPr>
        <p:spPr bwMode="auto">
          <a:xfrm>
            <a:off x="1600200" y="2819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223272" name="Text Box 40"/>
          <p:cNvSpPr txBox="1">
            <a:spLocks noChangeArrowheads="1"/>
          </p:cNvSpPr>
          <p:nvPr/>
        </p:nvSpPr>
        <p:spPr bwMode="auto">
          <a:xfrm>
            <a:off x="1644650" y="24765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223273" name="Text Box 41"/>
          <p:cNvSpPr txBox="1">
            <a:spLocks noChangeArrowheads="1"/>
          </p:cNvSpPr>
          <p:nvPr/>
        </p:nvSpPr>
        <p:spPr bwMode="auto">
          <a:xfrm>
            <a:off x="1600200" y="2057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0.2000</a:t>
            </a:r>
          </a:p>
        </p:txBody>
      </p:sp>
      <p:sp>
        <p:nvSpPr>
          <p:cNvPr id="223274" name="Text Box 42"/>
          <p:cNvSpPr txBox="1">
            <a:spLocks noChangeArrowheads="1"/>
          </p:cNvSpPr>
          <p:nvPr/>
        </p:nvSpPr>
        <p:spPr bwMode="auto">
          <a:xfrm>
            <a:off x="1644650" y="1676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0.2500</a:t>
            </a:r>
          </a:p>
        </p:txBody>
      </p:sp>
      <p:sp>
        <p:nvSpPr>
          <p:cNvPr id="223275" name="Text Box 43"/>
          <p:cNvSpPr txBox="1">
            <a:spLocks noChangeArrowheads="1"/>
          </p:cNvSpPr>
          <p:nvPr/>
        </p:nvSpPr>
        <p:spPr bwMode="auto">
          <a:xfrm>
            <a:off x="1644650" y="14097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0.3000</a:t>
            </a:r>
          </a:p>
        </p:txBody>
      </p:sp>
      <p:sp>
        <p:nvSpPr>
          <p:cNvPr id="223276" name="Text Box 44"/>
          <p:cNvSpPr txBox="1">
            <a:spLocks noChangeArrowheads="1"/>
          </p:cNvSpPr>
          <p:nvPr/>
        </p:nvSpPr>
        <p:spPr bwMode="auto">
          <a:xfrm>
            <a:off x="1676400" y="990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0.3500</a:t>
            </a:r>
          </a:p>
        </p:txBody>
      </p:sp>
      <p:sp>
        <p:nvSpPr>
          <p:cNvPr id="223277" name="Text Box 45"/>
          <p:cNvSpPr txBox="1">
            <a:spLocks noChangeArrowheads="1"/>
          </p:cNvSpPr>
          <p:nvPr/>
        </p:nvSpPr>
        <p:spPr bwMode="auto">
          <a:xfrm>
            <a:off x="2952750" y="4618038"/>
            <a:ext cx="278606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对应资产价格(美元 / 马克)</a:t>
            </a:r>
            <a:endParaRPr lang="zh-CN" altLang="en-US" sz="1400">
              <a:latin typeface="Times New Roman" panose="02020603050405020304" pitchFamily="18" charset="0"/>
            </a:endParaRPr>
          </a:p>
        </p:txBody>
      </p:sp>
      <p:sp>
        <p:nvSpPr>
          <p:cNvPr id="223278" name="Text Box 46"/>
          <p:cNvSpPr txBox="1">
            <a:spLocks noChangeArrowheads="1"/>
          </p:cNvSpPr>
          <p:nvPr/>
        </p:nvSpPr>
        <p:spPr bwMode="auto">
          <a:xfrm>
            <a:off x="876300" y="1584325"/>
            <a:ext cx="458788"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800">
                <a:latin typeface="Times New Roman" panose="02020603050405020304" pitchFamily="18" charset="0"/>
              </a:rPr>
              <a:t>价值 ( 马克 )</a:t>
            </a:r>
          </a:p>
        </p:txBody>
      </p:sp>
      <p:sp>
        <p:nvSpPr>
          <p:cNvPr id="223279" name="Freeform 47"/>
          <p:cNvSpPr>
            <a:spLocks/>
          </p:cNvSpPr>
          <p:nvPr/>
        </p:nvSpPr>
        <p:spPr bwMode="auto">
          <a:xfrm>
            <a:off x="2819400" y="1295400"/>
            <a:ext cx="4038600" cy="2489200"/>
          </a:xfrm>
          <a:custGeom>
            <a:avLst/>
            <a:gdLst>
              <a:gd name="T0" fmla="*/ 0 w 2544"/>
              <a:gd name="T1" fmla="*/ 2147483646 h 1568"/>
              <a:gd name="T2" fmla="*/ 2147483646 w 2544"/>
              <a:gd name="T3" fmla="*/ 2147483646 h 1568"/>
              <a:gd name="T4" fmla="*/ 2147483646 w 2544"/>
              <a:gd name="T5" fmla="*/ 0 h 1568"/>
              <a:gd name="T6" fmla="*/ 0 60000 65536"/>
              <a:gd name="T7" fmla="*/ 0 60000 65536"/>
              <a:gd name="T8" fmla="*/ 0 60000 65536"/>
            </a:gdLst>
            <a:ahLst/>
            <a:cxnLst>
              <a:cxn ang="T6">
                <a:pos x="T0" y="T1"/>
              </a:cxn>
              <a:cxn ang="T7">
                <a:pos x="T2" y="T3"/>
              </a:cxn>
              <a:cxn ang="T8">
                <a:pos x="T4" y="T5"/>
              </a:cxn>
            </a:cxnLst>
            <a:rect l="0" t="0" r="r" b="b"/>
            <a:pathLst>
              <a:path w="2544" h="1568">
                <a:moveTo>
                  <a:pt x="0" y="1536"/>
                </a:moveTo>
                <a:cubicBezTo>
                  <a:pt x="165" y="1499"/>
                  <a:pt x="568" y="1568"/>
                  <a:pt x="992" y="1312"/>
                </a:cubicBezTo>
                <a:cubicBezTo>
                  <a:pt x="1416" y="1056"/>
                  <a:pt x="2221" y="273"/>
                  <a:pt x="2544" y="0"/>
                </a:cubicBezTo>
              </a:path>
            </a:pathLst>
          </a:custGeom>
          <a:noFill/>
          <a:ln w="19050"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80" name="Freeform 48"/>
          <p:cNvSpPr>
            <a:spLocks/>
          </p:cNvSpPr>
          <p:nvPr/>
        </p:nvSpPr>
        <p:spPr bwMode="auto">
          <a:xfrm>
            <a:off x="3581400" y="1524000"/>
            <a:ext cx="3352800" cy="2222500"/>
          </a:xfrm>
          <a:custGeom>
            <a:avLst/>
            <a:gdLst>
              <a:gd name="T0" fmla="*/ 0 w 2112"/>
              <a:gd name="T1" fmla="*/ 2147483646 h 1400"/>
              <a:gd name="T2" fmla="*/ 2147483646 w 2112"/>
              <a:gd name="T3" fmla="*/ 2147483646 h 1400"/>
              <a:gd name="T4" fmla="*/ 2147483646 w 2112"/>
              <a:gd name="T5" fmla="*/ 0 h 1400"/>
              <a:gd name="T6" fmla="*/ 0 60000 65536"/>
              <a:gd name="T7" fmla="*/ 0 60000 65536"/>
              <a:gd name="T8" fmla="*/ 0 60000 65536"/>
            </a:gdLst>
            <a:ahLst/>
            <a:cxnLst>
              <a:cxn ang="T6">
                <a:pos x="T0" y="T1"/>
              </a:cxn>
              <a:cxn ang="T7">
                <a:pos x="T2" y="T3"/>
              </a:cxn>
              <a:cxn ang="T8">
                <a:pos x="T4" y="T5"/>
              </a:cxn>
            </a:cxnLst>
            <a:rect l="0" t="0" r="r" b="b"/>
            <a:pathLst>
              <a:path w="2112" h="1400">
                <a:moveTo>
                  <a:pt x="0" y="1392"/>
                </a:moveTo>
                <a:cubicBezTo>
                  <a:pt x="170" y="1355"/>
                  <a:pt x="669" y="1400"/>
                  <a:pt x="1021" y="1168"/>
                </a:cubicBezTo>
                <a:cubicBezTo>
                  <a:pt x="1373" y="936"/>
                  <a:pt x="1885" y="243"/>
                  <a:pt x="2112" y="0"/>
                </a:cubicBezTo>
              </a:path>
            </a:pathLst>
          </a:custGeom>
          <a:noFill/>
          <a:ln w="19050"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81" name="Line 49"/>
          <p:cNvSpPr>
            <a:spLocks noChangeShapeType="1"/>
          </p:cNvSpPr>
          <p:nvPr/>
        </p:nvSpPr>
        <p:spPr bwMode="auto">
          <a:xfrm>
            <a:off x="6248400" y="2971800"/>
            <a:ext cx="3810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82" name="Line 50"/>
          <p:cNvSpPr>
            <a:spLocks noChangeShapeType="1"/>
          </p:cNvSpPr>
          <p:nvPr/>
        </p:nvSpPr>
        <p:spPr bwMode="auto">
          <a:xfrm>
            <a:off x="6248400" y="3276600"/>
            <a:ext cx="381000" cy="0"/>
          </a:xfrm>
          <a:prstGeom prst="line">
            <a:avLst/>
          </a:prstGeom>
          <a:noFill/>
          <a:ln w="1905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283" name="Text Box 51"/>
          <p:cNvSpPr txBox="1">
            <a:spLocks noChangeArrowheads="1"/>
          </p:cNvSpPr>
          <p:nvPr/>
        </p:nvSpPr>
        <p:spPr bwMode="auto">
          <a:xfrm>
            <a:off x="6734175" y="2781300"/>
            <a:ext cx="6286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270天</a:t>
            </a:r>
          </a:p>
        </p:txBody>
      </p:sp>
      <p:sp>
        <p:nvSpPr>
          <p:cNvPr id="223284" name="Text Box 52"/>
          <p:cNvSpPr txBox="1">
            <a:spLocks noChangeArrowheads="1"/>
          </p:cNvSpPr>
          <p:nvPr/>
        </p:nvSpPr>
        <p:spPr bwMode="auto">
          <a:xfrm>
            <a:off x="6740525" y="3086100"/>
            <a:ext cx="5397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30天</a:t>
            </a:r>
          </a:p>
        </p:txBody>
      </p:sp>
      <p:sp>
        <p:nvSpPr>
          <p:cNvPr id="223285" name="Text Box 53"/>
          <p:cNvSpPr txBox="1">
            <a:spLocks noChangeArrowheads="1"/>
          </p:cNvSpPr>
          <p:nvPr/>
        </p:nvSpPr>
        <p:spPr bwMode="auto">
          <a:xfrm>
            <a:off x="6019800" y="9906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=0.0021</a:t>
            </a:r>
          </a:p>
        </p:txBody>
      </p:sp>
      <p:sp>
        <p:nvSpPr>
          <p:cNvPr id="223286" name="Text Box 54"/>
          <p:cNvSpPr txBox="1">
            <a:spLocks noChangeArrowheads="1"/>
          </p:cNvSpPr>
          <p:nvPr/>
        </p:nvSpPr>
        <p:spPr bwMode="auto">
          <a:xfrm>
            <a:off x="2286000" y="34290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=0.0048</a:t>
            </a:r>
          </a:p>
        </p:txBody>
      </p:sp>
      <p:sp>
        <p:nvSpPr>
          <p:cNvPr id="223287" name="Text Box 55"/>
          <p:cNvSpPr txBox="1">
            <a:spLocks noChangeArrowheads="1"/>
          </p:cNvSpPr>
          <p:nvPr/>
        </p:nvSpPr>
        <p:spPr bwMode="auto">
          <a:xfrm>
            <a:off x="5486400" y="15240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=0.0068</a:t>
            </a:r>
          </a:p>
        </p:txBody>
      </p:sp>
      <p:sp>
        <p:nvSpPr>
          <p:cNvPr id="223288" name="Text Box 56"/>
          <p:cNvSpPr txBox="1">
            <a:spLocks noChangeArrowheads="1"/>
          </p:cNvSpPr>
          <p:nvPr/>
        </p:nvSpPr>
        <p:spPr bwMode="auto">
          <a:xfrm>
            <a:off x="4953000" y="20574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=0.0159</a:t>
            </a:r>
          </a:p>
        </p:txBody>
      </p:sp>
      <p:sp>
        <p:nvSpPr>
          <p:cNvPr id="223289" name="Text Box 57"/>
          <p:cNvSpPr txBox="1">
            <a:spLocks noChangeArrowheads="1"/>
          </p:cNvSpPr>
          <p:nvPr/>
        </p:nvSpPr>
        <p:spPr bwMode="auto">
          <a:xfrm>
            <a:off x="4267200" y="25146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=0.0254</a:t>
            </a:r>
          </a:p>
        </p:txBody>
      </p:sp>
      <p:sp>
        <p:nvSpPr>
          <p:cNvPr id="223290" name="Text Box 58"/>
          <p:cNvSpPr txBox="1">
            <a:spLocks noChangeArrowheads="1"/>
          </p:cNvSpPr>
          <p:nvPr/>
        </p:nvSpPr>
        <p:spPr bwMode="auto">
          <a:xfrm>
            <a:off x="3505200" y="30480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=0.0259</a:t>
            </a:r>
          </a:p>
        </p:txBody>
      </p:sp>
      <p:sp>
        <p:nvSpPr>
          <p:cNvPr id="223291" name="Text Box 59"/>
          <p:cNvSpPr txBox="1">
            <a:spLocks noChangeArrowheads="1"/>
          </p:cNvSpPr>
          <p:nvPr/>
        </p:nvSpPr>
        <p:spPr bwMode="auto">
          <a:xfrm>
            <a:off x="3429000" y="4310063"/>
            <a:ext cx="609600"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a:t>
            </a:r>
          </a:p>
        </p:txBody>
      </p:sp>
      <p:sp>
        <p:nvSpPr>
          <p:cNvPr id="223292" name="Text Box 60"/>
          <p:cNvSpPr txBox="1">
            <a:spLocks noChangeArrowheads="1"/>
          </p:cNvSpPr>
          <p:nvPr/>
        </p:nvSpPr>
        <p:spPr bwMode="auto">
          <a:xfrm>
            <a:off x="4038600" y="34290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=0.0116</a:t>
            </a:r>
          </a:p>
        </p:txBody>
      </p:sp>
      <p:sp>
        <p:nvSpPr>
          <p:cNvPr id="223293" name="Text Box 61"/>
          <p:cNvSpPr txBox="1">
            <a:spLocks noChangeArrowheads="1"/>
          </p:cNvSpPr>
          <p:nvPr/>
        </p:nvSpPr>
        <p:spPr bwMode="auto">
          <a:xfrm>
            <a:off x="2971800" y="34290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=0.0154</a:t>
            </a:r>
          </a:p>
        </p:txBody>
      </p:sp>
      <p:sp>
        <p:nvSpPr>
          <p:cNvPr id="223294" name="Text Box 62"/>
          <p:cNvSpPr txBox="1">
            <a:spLocks noChangeArrowheads="1"/>
          </p:cNvSpPr>
          <p:nvPr/>
        </p:nvSpPr>
        <p:spPr bwMode="auto">
          <a:xfrm>
            <a:off x="5791200" y="27432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=0.0089</a:t>
            </a:r>
          </a:p>
        </p:txBody>
      </p:sp>
      <p:sp>
        <p:nvSpPr>
          <p:cNvPr id="223295" name="Text Box 63"/>
          <p:cNvSpPr txBox="1">
            <a:spLocks noChangeArrowheads="1"/>
          </p:cNvSpPr>
          <p:nvPr/>
        </p:nvSpPr>
        <p:spPr bwMode="auto">
          <a:xfrm>
            <a:off x="5105400" y="3352800"/>
            <a:ext cx="8524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=0.0807</a:t>
            </a:r>
          </a:p>
        </p:txBody>
      </p:sp>
      <p:sp>
        <p:nvSpPr>
          <p:cNvPr id="223296" name="Freeform 64"/>
          <p:cNvSpPr>
            <a:spLocks/>
          </p:cNvSpPr>
          <p:nvPr/>
        </p:nvSpPr>
        <p:spPr bwMode="auto">
          <a:xfrm>
            <a:off x="3581400" y="3733800"/>
            <a:ext cx="165100" cy="609600"/>
          </a:xfrm>
          <a:custGeom>
            <a:avLst/>
            <a:gdLst>
              <a:gd name="T0" fmla="*/ 0 w 104"/>
              <a:gd name="T1" fmla="*/ 0 h 384"/>
              <a:gd name="T2" fmla="*/ 2147483646 w 104"/>
              <a:gd name="T3" fmla="*/ 2147483646 h 384"/>
              <a:gd name="T4" fmla="*/ 2147483646 w 104"/>
              <a:gd name="T5" fmla="*/ 2147483646 h 384"/>
              <a:gd name="T6" fmla="*/ 0 60000 65536"/>
              <a:gd name="T7" fmla="*/ 0 60000 65536"/>
              <a:gd name="T8" fmla="*/ 0 60000 65536"/>
            </a:gdLst>
            <a:ahLst/>
            <a:cxnLst>
              <a:cxn ang="T6">
                <a:pos x="T0" y="T1"/>
              </a:cxn>
              <a:cxn ang="T7">
                <a:pos x="T2" y="T3"/>
              </a:cxn>
              <a:cxn ang="T8">
                <a:pos x="T4" y="T5"/>
              </a:cxn>
            </a:cxnLst>
            <a:rect l="0" t="0" r="r" b="b"/>
            <a:pathLst>
              <a:path w="104" h="384">
                <a:moveTo>
                  <a:pt x="0" y="0"/>
                </a:moveTo>
                <a:lnTo>
                  <a:pt x="104" y="96"/>
                </a:lnTo>
                <a:lnTo>
                  <a:pt x="104" y="384"/>
                </a:ln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3297" name="Text Box 65"/>
          <p:cNvSpPr txBox="1">
            <a:spLocks noChangeArrowheads="1"/>
          </p:cNvSpPr>
          <p:nvPr/>
        </p:nvSpPr>
        <p:spPr bwMode="auto">
          <a:xfrm>
            <a:off x="6324600" y="2057400"/>
            <a:ext cx="60960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a:t>
            </a:r>
          </a:p>
        </p:txBody>
      </p:sp>
      <p:sp>
        <p:nvSpPr>
          <p:cNvPr id="223298" name="Text Box 66"/>
          <p:cNvSpPr txBox="1">
            <a:spLocks noChangeArrowheads="1"/>
          </p:cNvSpPr>
          <p:nvPr/>
        </p:nvSpPr>
        <p:spPr bwMode="auto">
          <a:xfrm>
            <a:off x="6781800" y="1600200"/>
            <a:ext cx="60960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Char char="Γ"/>
            </a:pPr>
            <a:r>
              <a:rPr lang="zh-CN" altLang="en-US" sz="1200">
                <a:latin typeface="Times New Roman" panose="02020603050405020304" pitchFamily="18" charset="0"/>
              </a:rPr>
              <a:t>=0</a:t>
            </a:r>
          </a:p>
        </p:txBody>
      </p:sp>
      <p:sp>
        <p:nvSpPr>
          <p:cNvPr id="223299" name="Text Box 67"/>
          <p:cNvSpPr txBox="1">
            <a:spLocks noChangeArrowheads="1"/>
          </p:cNvSpPr>
          <p:nvPr/>
        </p:nvSpPr>
        <p:spPr bwMode="auto">
          <a:xfrm>
            <a:off x="2132013" y="5516563"/>
            <a:ext cx="460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图4-36 得尔塔的敏感性</a:t>
            </a:r>
            <a:r>
              <a:rPr lang="zh-CN" altLang="en-US" sz="2400">
                <a:latin typeface="Times New Roman" panose="02020603050405020304" pitchFamily="18" charset="0"/>
                <a:ea typeface="楷体_GB2312" pitchFamily="49" charset="-122"/>
              </a:rPr>
              <a:t>——</a:t>
            </a:r>
            <a:r>
              <a:rPr lang="zh-CN" altLang="en-US" sz="2400">
                <a:latin typeface="楷体_GB2312" pitchFamily="49" charset="-122"/>
                <a:ea typeface="楷体_GB2312" pitchFamily="49" charset="-122"/>
              </a:rPr>
              <a:t>伽马</a:t>
            </a:r>
            <a:endParaRPr lang="zh-CN" altLang="en-US" sz="2000">
              <a:latin typeface="楷体_GB2312" pitchFamily="49" charset="-122"/>
              <a:ea typeface="楷体_GB2312"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a:defRPr/>
            </a:pPr>
            <a:endParaRPr lang="zh-CN" altLang="en-US" smtClean="0"/>
          </a:p>
        </p:txBody>
      </p:sp>
      <p:sp>
        <p:nvSpPr>
          <p:cNvPr id="23555" name="内容占位符 2"/>
          <p:cNvSpPr>
            <a:spLocks noGrp="1"/>
          </p:cNvSpPr>
          <p:nvPr>
            <p:ph idx="1"/>
          </p:nvPr>
        </p:nvSpPr>
        <p:spPr/>
        <p:txBody>
          <a:bodyPr/>
          <a:lstStyle/>
          <a:p>
            <a:pPr>
              <a:defRPr/>
            </a:pPr>
            <a:r>
              <a:rPr lang="zh-CN" altLang="en-US" sz="2800" smtClean="0"/>
              <a:t>值得一提的是，签订正式的房屋预售契约之前，买卖双方签订的有关认购书</a:t>
            </a:r>
            <a:r>
              <a:rPr lang="en-US" altLang="zh-CN" sz="2800" smtClean="0"/>
              <a:t>(</a:t>
            </a:r>
            <a:r>
              <a:rPr lang="zh-CN" altLang="en-US" sz="2800" smtClean="0"/>
              <a:t>或称意向书</a:t>
            </a:r>
            <a:r>
              <a:rPr lang="en-US" altLang="zh-CN" sz="2800" smtClean="0"/>
              <a:t>)</a:t>
            </a:r>
            <a:r>
              <a:rPr lang="zh-CN" altLang="en-US" sz="2800" smtClean="0"/>
              <a:t>并不是房屋买卖契约，不具备房屋预售契约的法律效力，只是一份广义的合同。若认购书中有定金条款，则若购房者在签订认购书后反悔，开发商有权没收购房者的定金；若开发商违约，不与购房者签订正式的预售合同，则购房者有权要求开发商双倍返还定金。如果认购书中约定的只是订金，那么就不具备定金的法律后果了。</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Line 2"/>
          <p:cNvSpPr>
            <a:spLocks noChangeShapeType="1"/>
          </p:cNvSpPr>
          <p:nvPr/>
        </p:nvSpPr>
        <p:spPr bwMode="auto">
          <a:xfrm>
            <a:off x="1371600" y="3733800"/>
            <a:ext cx="0" cy="14478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259" name="Line 3"/>
          <p:cNvSpPr>
            <a:spLocks noChangeShapeType="1"/>
          </p:cNvSpPr>
          <p:nvPr/>
        </p:nvSpPr>
        <p:spPr bwMode="auto">
          <a:xfrm>
            <a:off x="1371600" y="5181600"/>
            <a:ext cx="2362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0" name="Line 4"/>
          <p:cNvSpPr>
            <a:spLocks noChangeShapeType="1"/>
          </p:cNvSpPr>
          <p:nvPr/>
        </p:nvSpPr>
        <p:spPr bwMode="auto">
          <a:xfrm>
            <a:off x="15240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1" name="Line 5"/>
          <p:cNvSpPr>
            <a:spLocks noChangeShapeType="1"/>
          </p:cNvSpPr>
          <p:nvPr/>
        </p:nvSpPr>
        <p:spPr bwMode="auto">
          <a:xfrm>
            <a:off x="19050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2" name="Line 6"/>
          <p:cNvSpPr>
            <a:spLocks noChangeShapeType="1"/>
          </p:cNvSpPr>
          <p:nvPr/>
        </p:nvSpPr>
        <p:spPr bwMode="auto">
          <a:xfrm>
            <a:off x="22860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3" name="Line 7"/>
          <p:cNvSpPr>
            <a:spLocks noChangeShapeType="1"/>
          </p:cNvSpPr>
          <p:nvPr/>
        </p:nvSpPr>
        <p:spPr bwMode="auto">
          <a:xfrm>
            <a:off x="25908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4" name="Line 8"/>
          <p:cNvSpPr>
            <a:spLocks noChangeShapeType="1"/>
          </p:cNvSpPr>
          <p:nvPr/>
        </p:nvSpPr>
        <p:spPr bwMode="auto">
          <a:xfrm>
            <a:off x="29718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5" name="Line 9"/>
          <p:cNvSpPr>
            <a:spLocks noChangeShapeType="1"/>
          </p:cNvSpPr>
          <p:nvPr/>
        </p:nvSpPr>
        <p:spPr bwMode="auto">
          <a:xfrm>
            <a:off x="33528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6" name="Line 10"/>
          <p:cNvSpPr>
            <a:spLocks noChangeShapeType="1"/>
          </p:cNvSpPr>
          <p:nvPr/>
        </p:nvSpPr>
        <p:spPr bwMode="auto">
          <a:xfrm>
            <a:off x="3733800" y="50292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7" name="Line 11"/>
          <p:cNvSpPr>
            <a:spLocks noChangeShapeType="1"/>
          </p:cNvSpPr>
          <p:nvPr/>
        </p:nvSpPr>
        <p:spPr bwMode="auto">
          <a:xfrm>
            <a:off x="1371600" y="44196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8" name="Line 12"/>
          <p:cNvSpPr>
            <a:spLocks noChangeShapeType="1"/>
          </p:cNvSpPr>
          <p:nvPr/>
        </p:nvSpPr>
        <p:spPr bwMode="auto">
          <a:xfrm>
            <a:off x="1371600" y="40386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69" name="Line 13"/>
          <p:cNvSpPr>
            <a:spLocks noChangeShapeType="1"/>
          </p:cNvSpPr>
          <p:nvPr/>
        </p:nvSpPr>
        <p:spPr bwMode="auto">
          <a:xfrm>
            <a:off x="1371600" y="48006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70" name="Line 14"/>
          <p:cNvSpPr>
            <a:spLocks noChangeShapeType="1"/>
          </p:cNvSpPr>
          <p:nvPr/>
        </p:nvSpPr>
        <p:spPr bwMode="auto">
          <a:xfrm>
            <a:off x="1371600" y="37338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71" name="Text Box 15"/>
          <p:cNvSpPr txBox="1">
            <a:spLocks noChangeArrowheads="1"/>
          </p:cNvSpPr>
          <p:nvPr/>
        </p:nvSpPr>
        <p:spPr bwMode="auto">
          <a:xfrm rot="-5400000">
            <a:off x="1341438" y="5211762"/>
            <a:ext cx="4572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1.40</a:t>
            </a:r>
          </a:p>
        </p:txBody>
      </p:sp>
      <p:sp>
        <p:nvSpPr>
          <p:cNvPr id="224272" name="Text Box 16"/>
          <p:cNvSpPr txBox="1">
            <a:spLocks noChangeArrowheads="1"/>
          </p:cNvSpPr>
          <p:nvPr/>
        </p:nvSpPr>
        <p:spPr bwMode="auto">
          <a:xfrm rot="-5400000">
            <a:off x="1739901" y="52117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1.50</a:t>
            </a:r>
          </a:p>
        </p:txBody>
      </p:sp>
      <p:sp>
        <p:nvSpPr>
          <p:cNvPr id="224273" name="Text Box 17"/>
          <p:cNvSpPr txBox="1">
            <a:spLocks noChangeArrowheads="1"/>
          </p:cNvSpPr>
          <p:nvPr/>
        </p:nvSpPr>
        <p:spPr bwMode="auto">
          <a:xfrm rot="-5400000">
            <a:off x="2128838" y="52625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1.60</a:t>
            </a:r>
          </a:p>
        </p:txBody>
      </p:sp>
      <p:sp>
        <p:nvSpPr>
          <p:cNvPr id="224274" name="Text Box 18"/>
          <p:cNvSpPr txBox="1">
            <a:spLocks noChangeArrowheads="1"/>
          </p:cNvSpPr>
          <p:nvPr/>
        </p:nvSpPr>
        <p:spPr bwMode="auto">
          <a:xfrm rot="-5400000">
            <a:off x="2425701" y="52498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1.70</a:t>
            </a:r>
          </a:p>
        </p:txBody>
      </p:sp>
      <p:sp>
        <p:nvSpPr>
          <p:cNvPr id="224275" name="Text Box 19"/>
          <p:cNvSpPr txBox="1">
            <a:spLocks noChangeArrowheads="1"/>
          </p:cNvSpPr>
          <p:nvPr/>
        </p:nvSpPr>
        <p:spPr bwMode="auto">
          <a:xfrm rot="-5400000">
            <a:off x="2806701" y="52117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1.80</a:t>
            </a:r>
          </a:p>
        </p:txBody>
      </p:sp>
      <p:sp>
        <p:nvSpPr>
          <p:cNvPr id="224276" name="Text Box 20"/>
          <p:cNvSpPr txBox="1">
            <a:spLocks noChangeArrowheads="1"/>
          </p:cNvSpPr>
          <p:nvPr/>
        </p:nvSpPr>
        <p:spPr bwMode="auto">
          <a:xfrm rot="-5400000">
            <a:off x="3149601" y="52117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1.90</a:t>
            </a:r>
          </a:p>
        </p:txBody>
      </p:sp>
      <p:sp>
        <p:nvSpPr>
          <p:cNvPr id="224277" name="Text Box 21"/>
          <p:cNvSpPr txBox="1">
            <a:spLocks noChangeArrowheads="1"/>
          </p:cNvSpPr>
          <p:nvPr/>
        </p:nvSpPr>
        <p:spPr bwMode="auto">
          <a:xfrm rot="-5400000">
            <a:off x="3568701" y="52498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2.00</a:t>
            </a:r>
          </a:p>
        </p:txBody>
      </p:sp>
      <p:sp>
        <p:nvSpPr>
          <p:cNvPr id="224278" name="Line 22"/>
          <p:cNvSpPr>
            <a:spLocks noChangeShapeType="1"/>
          </p:cNvSpPr>
          <p:nvPr/>
        </p:nvSpPr>
        <p:spPr bwMode="auto">
          <a:xfrm>
            <a:off x="1371600" y="38862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79" name="Line 23"/>
          <p:cNvSpPr>
            <a:spLocks noChangeShapeType="1"/>
          </p:cNvSpPr>
          <p:nvPr/>
        </p:nvSpPr>
        <p:spPr bwMode="auto">
          <a:xfrm>
            <a:off x="1371600" y="41910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0" name="Line 24"/>
          <p:cNvSpPr>
            <a:spLocks noChangeShapeType="1"/>
          </p:cNvSpPr>
          <p:nvPr/>
        </p:nvSpPr>
        <p:spPr bwMode="auto">
          <a:xfrm>
            <a:off x="1371600" y="46482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1" name="Line 25"/>
          <p:cNvSpPr>
            <a:spLocks noChangeShapeType="1"/>
          </p:cNvSpPr>
          <p:nvPr/>
        </p:nvSpPr>
        <p:spPr bwMode="auto">
          <a:xfrm>
            <a:off x="1371600" y="50292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2" name="Line 26"/>
          <p:cNvSpPr>
            <a:spLocks noChangeShapeType="1"/>
          </p:cNvSpPr>
          <p:nvPr/>
        </p:nvSpPr>
        <p:spPr bwMode="auto">
          <a:xfrm>
            <a:off x="5570538" y="3708400"/>
            <a:ext cx="0" cy="14478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283" name="Line 27"/>
          <p:cNvSpPr>
            <a:spLocks noChangeShapeType="1"/>
          </p:cNvSpPr>
          <p:nvPr/>
        </p:nvSpPr>
        <p:spPr bwMode="auto">
          <a:xfrm>
            <a:off x="5570538" y="5156200"/>
            <a:ext cx="2362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4" name="Line 28"/>
          <p:cNvSpPr>
            <a:spLocks noChangeShapeType="1"/>
          </p:cNvSpPr>
          <p:nvPr/>
        </p:nvSpPr>
        <p:spPr bwMode="auto">
          <a:xfrm>
            <a:off x="57229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5" name="Line 29"/>
          <p:cNvSpPr>
            <a:spLocks noChangeShapeType="1"/>
          </p:cNvSpPr>
          <p:nvPr/>
        </p:nvSpPr>
        <p:spPr bwMode="auto">
          <a:xfrm>
            <a:off x="61039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6" name="Line 30"/>
          <p:cNvSpPr>
            <a:spLocks noChangeShapeType="1"/>
          </p:cNvSpPr>
          <p:nvPr/>
        </p:nvSpPr>
        <p:spPr bwMode="auto">
          <a:xfrm>
            <a:off x="64849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7" name="Line 31"/>
          <p:cNvSpPr>
            <a:spLocks noChangeShapeType="1"/>
          </p:cNvSpPr>
          <p:nvPr/>
        </p:nvSpPr>
        <p:spPr bwMode="auto">
          <a:xfrm>
            <a:off x="67897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8" name="Line 32"/>
          <p:cNvSpPr>
            <a:spLocks noChangeShapeType="1"/>
          </p:cNvSpPr>
          <p:nvPr/>
        </p:nvSpPr>
        <p:spPr bwMode="auto">
          <a:xfrm>
            <a:off x="71707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89" name="Line 33"/>
          <p:cNvSpPr>
            <a:spLocks noChangeShapeType="1"/>
          </p:cNvSpPr>
          <p:nvPr/>
        </p:nvSpPr>
        <p:spPr bwMode="auto">
          <a:xfrm>
            <a:off x="75517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0" name="Line 34"/>
          <p:cNvSpPr>
            <a:spLocks noChangeShapeType="1"/>
          </p:cNvSpPr>
          <p:nvPr/>
        </p:nvSpPr>
        <p:spPr bwMode="auto">
          <a:xfrm>
            <a:off x="7932738" y="5003800"/>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1" name="Line 35"/>
          <p:cNvSpPr>
            <a:spLocks noChangeShapeType="1"/>
          </p:cNvSpPr>
          <p:nvPr/>
        </p:nvSpPr>
        <p:spPr bwMode="auto">
          <a:xfrm>
            <a:off x="5562600" y="46101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2" name="Line 36"/>
          <p:cNvSpPr>
            <a:spLocks noChangeShapeType="1"/>
          </p:cNvSpPr>
          <p:nvPr/>
        </p:nvSpPr>
        <p:spPr bwMode="auto">
          <a:xfrm>
            <a:off x="5562600" y="43053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3" name="Line 37"/>
          <p:cNvSpPr>
            <a:spLocks noChangeShapeType="1"/>
          </p:cNvSpPr>
          <p:nvPr/>
        </p:nvSpPr>
        <p:spPr bwMode="auto">
          <a:xfrm>
            <a:off x="5562600" y="49149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4" name="Line 38"/>
          <p:cNvSpPr>
            <a:spLocks noChangeShapeType="1"/>
          </p:cNvSpPr>
          <p:nvPr/>
        </p:nvSpPr>
        <p:spPr bwMode="auto">
          <a:xfrm>
            <a:off x="5562600" y="40005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295" name="Text Box 39"/>
          <p:cNvSpPr txBox="1">
            <a:spLocks noChangeArrowheads="1"/>
          </p:cNvSpPr>
          <p:nvPr/>
        </p:nvSpPr>
        <p:spPr bwMode="auto">
          <a:xfrm rot="-5400000">
            <a:off x="5492751" y="5184775"/>
            <a:ext cx="4572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1.40</a:t>
            </a:r>
          </a:p>
        </p:txBody>
      </p:sp>
      <p:sp>
        <p:nvSpPr>
          <p:cNvPr id="224296" name="Text Box 40"/>
          <p:cNvSpPr txBox="1">
            <a:spLocks noChangeArrowheads="1"/>
          </p:cNvSpPr>
          <p:nvPr/>
        </p:nvSpPr>
        <p:spPr bwMode="auto">
          <a:xfrm rot="-5400000">
            <a:off x="5938838" y="51863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1.50</a:t>
            </a:r>
          </a:p>
        </p:txBody>
      </p:sp>
      <p:sp>
        <p:nvSpPr>
          <p:cNvPr id="224297" name="Text Box 41"/>
          <p:cNvSpPr txBox="1">
            <a:spLocks noChangeArrowheads="1"/>
          </p:cNvSpPr>
          <p:nvPr/>
        </p:nvSpPr>
        <p:spPr bwMode="auto">
          <a:xfrm rot="-5400000">
            <a:off x="6327776" y="52371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1.60</a:t>
            </a:r>
          </a:p>
        </p:txBody>
      </p:sp>
      <p:sp>
        <p:nvSpPr>
          <p:cNvPr id="224298" name="Text Box 42"/>
          <p:cNvSpPr txBox="1">
            <a:spLocks noChangeArrowheads="1"/>
          </p:cNvSpPr>
          <p:nvPr/>
        </p:nvSpPr>
        <p:spPr bwMode="auto">
          <a:xfrm rot="-5400000">
            <a:off x="6624638" y="52244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1.70</a:t>
            </a:r>
          </a:p>
        </p:txBody>
      </p:sp>
      <p:sp>
        <p:nvSpPr>
          <p:cNvPr id="224299" name="Text Box 43"/>
          <p:cNvSpPr txBox="1">
            <a:spLocks noChangeArrowheads="1"/>
          </p:cNvSpPr>
          <p:nvPr/>
        </p:nvSpPr>
        <p:spPr bwMode="auto">
          <a:xfrm rot="-5400000">
            <a:off x="7005638" y="51863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1.80</a:t>
            </a:r>
          </a:p>
        </p:txBody>
      </p:sp>
      <p:sp>
        <p:nvSpPr>
          <p:cNvPr id="224300" name="Text Box 44"/>
          <p:cNvSpPr txBox="1">
            <a:spLocks noChangeArrowheads="1"/>
          </p:cNvSpPr>
          <p:nvPr/>
        </p:nvSpPr>
        <p:spPr bwMode="auto">
          <a:xfrm rot="-5400000">
            <a:off x="7348538" y="51863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1.90</a:t>
            </a:r>
          </a:p>
        </p:txBody>
      </p:sp>
      <p:sp>
        <p:nvSpPr>
          <p:cNvPr id="224301" name="Text Box 45"/>
          <p:cNvSpPr txBox="1">
            <a:spLocks noChangeArrowheads="1"/>
          </p:cNvSpPr>
          <p:nvPr/>
        </p:nvSpPr>
        <p:spPr bwMode="auto">
          <a:xfrm rot="-5400000">
            <a:off x="7767638" y="5224462"/>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2.00</a:t>
            </a:r>
          </a:p>
        </p:txBody>
      </p:sp>
      <p:sp>
        <p:nvSpPr>
          <p:cNvPr id="224302" name="Line 46"/>
          <p:cNvSpPr>
            <a:spLocks noChangeShapeType="1"/>
          </p:cNvSpPr>
          <p:nvPr/>
        </p:nvSpPr>
        <p:spPr bwMode="auto">
          <a:xfrm>
            <a:off x="5562600" y="41529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3" name="Line 47"/>
          <p:cNvSpPr>
            <a:spLocks noChangeShapeType="1"/>
          </p:cNvSpPr>
          <p:nvPr/>
        </p:nvSpPr>
        <p:spPr bwMode="auto">
          <a:xfrm>
            <a:off x="5562600" y="44577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4" name="Line 48"/>
          <p:cNvSpPr>
            <a:spLocks noChangeShapeType="1"/>
          </p:cNvSpPr>
          <p:nvPr/>
        </p:nvSpPr>
        <p:spPr bwMode="auto">
          <a:xfrm>
            <a:off x="5562600" y="47625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5" name="Line 49"/>
          <p:cNvSpPr>
            <a:spLocks noChangeShapeType="1"/>
          </p:cNvSpPr>
          <p:nvPr/>
        </p:nvSpPr>
        <p:spPr bwMode="auto">
          <a:xfrm>
            <a:off x="5562600" y="50673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6" name="Line 50"/>
          <p:cNvSpPr>
            <a:spLocks noChangeShapeType="1"/>
          </p:cNvSpPr>
          <p:nvPr/>
        </p:nvSpPr>
        <p:spPr bwMode="auto">
          <a:xfrm>
            <a:off x="1089025" y="892175"/>
            <a:ext cx="0" cy="1524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07" name="Line 51"/>
          <p:cNvSpPr>
            <a:spLocks noChangeShapeType="1"/>
          </p:cNvSpPr>
          <p:nvPr/>
        </p:nvSpPr>
        <p:spPr bwMode="auto">
          <a:xfrm>
            <a:off x="1089025" y="2416175"/>
            <a:ext cx="2362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8" name="Line 52"/>
          <p:cNvSpPr>
            <a:spLocks noChangeShapeType="1"/>
          </p:cNvSpPr>
          <p:nvPr/>
        </p:nvSpPr>
        <p:spPr bwMode="auto">
          <a:xfrm>
            <a:off x="12414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09" name="Line 53"/>
          <p:cNvSpPr>
            <a:spLocks noChangeShapeType="1"/>
          </p:cNvSpPr>
          <p:nvPr/>
        </p:nvSpPr>
        <p:spPr bwMode="auto">
          <a:xfrm>
            <a:off x="16224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0" name="Line 54"/>
          <p:cNvSpPr>
            <a:spLocks noChangeShapeType="1"/>
          </p:cNvSpPr>
          <p:nvPr/>
        </p:nvSpPr>
        <p:spPr bwMode="auto">
          <a:xfrm>
            <a:off x="20034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1" name="Line 55"/>
          <p:cNvSpPr>
            <a:spLocks noChangeShapeType="1"/>
          </p:cNvSpPr>
          <p:nvPr/>
        </p:nvSpPr>
        <p:spPr bwMode="auto">
          <a:xfrm>
            <a:off x="23082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2" name="Line 56"/>
          <p:cNvSpPr>
            <a:spLocks noChangeShapeType="1"/>
          </p:cNvSpPr>
          <p:nvPr/>
        </p:nvSpPr>
        <p:spPr bwMode="auto">
          <a:xfrm>
            <a:off x="26892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3" name="Line 57"/>
          <p:cNvSpPr>
            <a:spLocks noChangeShapeType="1"/>
          </p:cNvSpPr>
          <p:nvPr/>
        </p:nvSpPr>
        <p:spPr bwMode="auto">
          <a:xfrm>
            <a:off x="30702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4" name="Line 58"/>
          <p:cNvSpPr>
            <a:spLocks noChangeShapeType="1"/>
          </p:cNvSpPr>
          <p:nvPr/>
        </p:nvSpPr>
        <p:spPr bwMode="auto">
          <a:xfrm>
            <a:off x="3451225" y="2263775"/>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5" name="Line 59"/>
          <p:cNvSpPr>
            <a:spLocks noChangeShapeType="1"/>
          </p:cNvSpPr>
          <p:nvPr/>
        </p:nvSpPr>
        <p:spPr bwMode="auto">
          <a:xfrm>
            <a:off x="1089025" y="1806575"/>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6" name="Line 60"/>
          <p:cNvSpPr>
            <a:spLocks noChangeShapeType="1"/>
          </p:cNvSpPr>
          <p:nvPr/>
        </p:nvSpPr>
        <p:spPr bwMode="auto">
          <a:xfrm>
            <a:off x="1089025" y="1501775"/>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7" name="Line 61"/>
          <p:cNvSpPr>
            <a:spLocks noChangeShapeType="1"/>
          </p:cNvSpPr>
          <p:nvPr/>
        </p:nvSpPr>
        <p:spPr bwMode="auto">
          <a:xfrm>
            <a:off x="1089025" y="2111375"/>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8" name="Line 62"/>
          <p:cNvSpPr>
            <a:spLocks noChangeShapeType="1"/>
          </p:cNvSpPr>
          <p:nvPr/>
        </p:nvSpPr>
        <p:spPr bwMode="auto">
          <a:xfrm>
            <a:off x="1089025" y="1196975"/>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19" name="Text Box 63"/>
          <p:cNvSpPr txBox="1">
            <a:spLocks noChangeArrowheads="1"/>
          </p:cNvSpPr>
          <p:nvPr/>
        </p:nvSpPr>
        <p:spPr bwMode="auto">
          <a:xfrm rot="-5400000">
            <a:off x="1011238" y="2444750"/>
            <a:ext cx="4572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1.40</a:t>
            </a:r>
          </a:p>
        </p:txBody>
      </p:sp>
      <p:sp>
        <p:nvSpPr>
          <p:cNvPr id="224320" name="Text Box 64"/>
          <p:cNvSpPr txBox="1">
            <a:spLocks noChangeArrowheads="1"/>
          </p:cNvSpPr>
          <p:nvPr/>
        </p:nvSpPr>
        <p:spPr bwMode="auto">
          <a:xfrm rot="-5400000">
            <a:off x="1457326" y="24463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1.50</a:t>
            </a:r>
          </a:p>
        </p:txBody>
      </p:sp>
      <p:sp>
        <p:nvSpPr>
          <p:cNvPr id="224321" name="Text Box 65"/>
          <p:cNvSpPr txBox="1">
            <a:spLocks noChangeArrowheads="1"/>
          </p:cNvSpPr>
          <p:nvPr/>
        </p:nvSpPr>
        <p:spPr bwMode="auto">
          <a:xfrm rot="-5400000">
            <a:off x="1846263" y="24971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1.60</a:t>
            </a:r>
          </a:p>
        </p:txBody>
      </p:sp>
      <p:sp>
        <p:nvSpPr>
          <p:cNvPr id="224322" name="Text Box 66"/>
          <p:cNvSpPr txBox="1">
            <a:spLocks noChangeArrowheads="1"/>
          </p:cNvSpPr>
          <p:nvPr/>
        </p:nvSpPr>
        <p:spPr bwMode="auto">
          <a:xfrm rot="-5400000">
            <a:off x="2143126" y="24844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1.70</a:t>
            </a:r>
          </a:p>
        </p:txBody>
      </p:sp>
      <p:sp>
        <p:nvSpPr>
          <p:cNvPr id="224323" name="Text Box 67"/>
          <p:cNvSpPr txBox="1">
            <a:spLocks noChangeArrowheads="1"/>
          </p:cNvSpPr>
          <p:nvPr/>
        </p:nvSpPr>
        <p:spPr bwMode="auto">
          <a:xfrm rot="-5400000">
            <a:off x="2524126" y="24463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1.80</a:t>
            </a:r>
          </a:p>
        </p:txBody>
      </p:sp>
      <p:sp>
        <p:nvSpPr>
          <p:cNvPr id="224324" name="Text Box 68"/>
          <p:cNvSpPr txBox="1">
            <a:spLocks noChangeArrowheads="1"/>
          </p:cNvSpPr>
          <p:nvPr/>
        </p:nvSpPr>
        <p:spPr bwMode="auto">
          <a:xfrm rot="-5400000">
            <a:off x="2867026" y="24463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1.90</a:t>
            </a:r>
          </a:p>
        </p:txBody>
      </p:sp>
      <p:sp>
        <p:nvSpPr>
          <p:cNvPr id="224325" name="Text Box 69"/>
          <p:cNvSpPr txBox="1">
            <a:spLocks noChangeArrowheads="1"/>
          </p:cNvSpPr>
          <p:nvPr/>
        </p:nvSpPr>
        <p:spPr bwMode="auto">
          <a:xfrm rot="-5400000">
            <a:off x="3286126" y="2484437"/>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2.00</a:t>
            </a:r>
          </a:p>
        </p:txBody>
      </p:sp>
      <p:sp>
        <p:nvSpPr>
          <p:cNvPr id="224326" name="Line 70"/>
          <p:cNvSpPr>
            <a:spLocks noChangeShapeType="1"/>
          </p:cNvSpPr>
          <p:nvPr/>
        </p:nvSpPr>
        <p:spPr bwMode="auto">
          <a:xfrm>
            <a:off x="1089025" y="1349375"/>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27" name="Line 71"/>
          <p:cNvSpPr>
            <a:spLocks noChangeShapeType="1"/>
          </p:cNvSpPr>
          <p:nvPr/>
        </p:nvSpPr>
        <p:spPr bwMode="auto">
          <a:xfrm>
            <a:off x="1089025" y="1654175"/>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28" name="Line 72"/>
          <p:cNvSpPr>
            <a:spLocks noChangeShapeType="1"/>
          </p:cNvSpPr>
          <p:nvPr/>
        </p:nvSpPr>
        <p:spPr bwMode="auto">
          <a:xfrm>
            <a:off x="1089025" y="1958975"/>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29" name="Line 73"/>
          <p:cNvSpPr>
            <a:spLocks noChangeShapeType="1"/>
          </p:cNvSpPr>
          <p:nvPr/>
        </p:nvSpPr>
        <p:spPr bwMode="auto">
          <a:xfrm>
            <a:off x="1089025" y="2263775"/>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0" name="Line 74"/>
          <p:cNvSpPr>
            <a:spLocks noChangeShapeType="1"/>
          </p:cNvSpPr>
          <p:nvPr/>
        </p:nvSpPr>
        <p:spPr bwMode="auto">
          <a:xfrm>
            <a:off x="5540375" y="808038"/>
            <a:ext cx="0" cy="17526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31" name="Line 75"/>
          <p:cNvSpPr>
            <a:spLocks noChangeShapeType="1"/>
          </p:cNvSpPr>
          <p:nvPr/>
        </p:nvSpPr>
        <p:spPr bwMode="auto">
          <a:xfrm>
            <a:off x="5548313" y="2573338"/>
            <a:ext cx="2362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2" name="Line 76"/>
          <p:cNvSpPr>
            <a:spLocks noChangeShapeType="1"/>
          </p:cNvSpPr>
          <p:nvPr/>
        </p:nvSpPr>
        <p:spPr bwMode="auto">
          <a:xfrm>
            <a:off x="57007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3" name="Line 77"/>
          <p:cNvSpPr>
            <a:spLocks noChangeShapeType="1"/>
          </p:cNvSpPr>
          <p:nvPr/>
        </p:nvSpPr>
        <p:spPr bwMode="auto">
          <a:xfrm>
            <a:off x="60817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4" name="Line 78"/>
          <p:cNvSpPr>
            <a:spLocks noChangeShapeType="1"/>
          </p:cNvSpPr>
          <p:nvPr/>
        </p:nvSpPr>
        <p:spPr bwMode="auto">
          <a:xfrm>
            <a:off x="64627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5" name="Line 79"/>
          <p:cNvSpPr>
            <a:spLocks noChangeShapeType="1"/>
          </p:cNvSpPr>
          <p:nvPr/>
        </p:nvSpPr>
        <p:spPr bwMode="auto">
          <a:xfrm>
            <a:off x="67675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6" name="Line 80"/>
          <p:cNvSpPr>
            <a:spLocks noChangeShapeType="1"/>
          </p:cNvSpPr>
          <p:nvPr/>
        </p:nvSpPr>
        <p:spPr bwMode="auto">
          <a:xfrm>
            <a:off x="71485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7" name="Line 81"/>
          <p:cNvSpPr>
            <a:spLocks noChangeShapeType="1"/>
          </p:cNvSpPr>
          <p:nvPr/>
        </p:nvSpPr>
        <p:spPr bwMode="auto">
          <a:xfrm>
            <a:off x="75295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8" name="Line 82"/>
          <p:cNvSpPr>
            <a:spLocks noChangeShapeType="1"/>
          </p:cNvSpPr>
          <p:nvPr/>
        </p:nvSpPr>
        <p:spPr bwMode="auto">
          <a:xfrm>
            <a:off x="7910513" y="2420938"/>
            <a:ext cx="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39" name="Line 83"/>
          <p:cNvSpPr>
            <a:spLocks noChangeShapeType="1"/>
          </p:cNvSpPr>
          <p:nvPr/>
        </p:nvSpPr>
        <p:spPr bwMode="auto">
          <a:xfrm>
            <a:off x="5540375" y="20272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40" name="Line 84"/>
          <p:cNvSpPr>
            <a:spLocks noChangeShapeType="1"/>
          </p:cNvSpPr>
          <p:nvPr/>
        </p:nvSpPr>
        <p:spPr bwMode="auto">
          <a:xfrm>
            <a:off x="5540375" y="17224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41" name="Line 85"/>
          <p:cNvSpPr>
            <a:spLocks noChangeShapeType="1"/>
          </p:cNvSpPr>
          <p:nvPr/>
        </p:nvSpPr>
        <p:spPr bwMode="auto">
          <a:xfrm>
            <a:off x="5540375" y="23320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42" name="Line 86"/>
          <p:cNvSpPr>
            <a:spLocks noChangeShapeType="1"/>
          </p:cNvSpPr>
          <p:nvPr/>
        </p:nvSpPr>
        <p:spPr bwMode="auto">
          <a:xfrm>
            <a:off x="5548313" y="11255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43" name="Text Box 87"/>
          <p:cNvSpPr txBox="1">
            <a:spLocks noChangeArrowheads="1"/>
          </p:cNvSpPr>
          <p:nvPr/>
        </p:nvSpPr>
        <p:spPr bwMode="auto">
          <a:xfrm rot="-5400000">
            <a:off x="5470526" y="2601912"/>
            <a:ext cx="4572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1.40</a:t>
            </a:r>
          </a:p>
        </p:txBody>
      </p:sp>
      <p:sp>
        <p:nvSpPr>
          <p:cNvPr id="224344" name="Text Box 88"/>
          <p:cNvSpPr txBox="1">
            <a:spLocks noChangeArrowheads="1"/>
          </p:cNvSpPr>
          <p:nvPr/>
        </p:nvSpPr>
        <p:spPr bwMode="auto">
          <a:xfrm rot="-5400000">
            <a:off x="5916613" y="26035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1.50</a:t>
            </a:r>
          </a:p>
        </p:txBody>
      </p:sp>
      <p:sp>
        <p:nvSpPr>
          <p:cNvPr id="224345" name="Text Box 89"/>
          <p:cNvSpPr txBox="1">
            <a:spLocks noChangeArrowheads="1"/>
          </p:cNvSpPr>
          <p:nvPr/>
        </p:nvSpPr>
        <p:spPr bwMode="auto">
          <a:xfrm rot="-5400000">
            <a:off x="6305551" y="26543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1.60</a:t>
            </a:r>
          </a:p>
        </p:txBody>
      </p:sp>
      <p:sp>
        <p:nvSpPr>
          <p:cNvPr id="224346" name="Text Box 90"/>
          <p:cNvSpPr txBox="1">
            <a:spLocks noChangeArrowheads="1"/>
          </p:cNvSpPr>
          <p:nvPr/>
        </p:nvSpPr>
        <p:spPr bwMode="auto">
          <a:xfrm rot="-5400000">
            <a:off x="6602413" y="26416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1.70</a:t>
            </a:r>
          </a:p>
        </p:txBody>
      </p:sp>
      <p:sp>
        <p:nvSpPr>
          <p:cNvPr id="224347" name="Text Box 91"/>
          <p:cNvSpPr txBox="1">
            <a:spLocks noChangeArrowheads="1"/>
          </p:cNvSpPr>
          <p:nvPr/>
        </p:nvSpPr>
        <p:spPr bwMode="auto">
          <a:xfrm rot="-5400000">
            <a:off x="6983413" y="26035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1.80</a:t>
            </a:r>
          </a:p>
        </p:txBody>
      </p:sp>
      <p:sp>
        <p:nvSpPr>
          <p:cNvPr id="224348" name="Text Box 92"/>
          <p:cNvSpPr txBox="1">
            <a:spLocks noChangeArrowheads="1"/>
          </p:cNvSpPr>
          <p:nvPr/>
        </p:nvSpPr>
        <p:spPr bwMode="auto">
          <a:xfrm rot="-5400000">
            <a:off x="7326313" y="26035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1.90</a:t>
            </a:r>
          </a:p>
        </p:txBody>
      </p:sp>
      <p:sp>
        <p:nvSpPr>
          <p:cNvPr id="224349" name="Text Box 93"/>
          <p:cNvSpPr txBox="1">
            <a:spLocks noChangeArrowheads="1"/>
          </p:cNvSpPr>
          <p:nvPr/>
        </p:nvSpPr>
        <p:spPr bwMode="auto">
          <a:xfrm rot="-5400000">
            <a:off x="7745413" y="2641600"/>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2.00</a:t>
            </a:r>
          </a:p>
        </p:txBody>
      </p:sp>
      <p:sp>
        <p:nvSpPr>
          <p:cNvPr id="224350" name="Line 94"/>
          <p:cNvSpPr>
            <a:spLocks noChangeShapeType="1"/>
          </p:cNvSpPr>
          <p:nvPr/>
        </p:nvSpPr>
        <p:spPr bwMode="auto">
          <a:xfrm>
            <a:off x="5548313" y="12779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51" name="Line 95"/>
          <p:cNvSpPr>
            <a:spLocks noChangeShapeType="1"/>
          </p:cNvSpPr>
          <p:nvPr/>
        </p:nvSpPr>
        <p:spPr bwMode="auto">
          <a:xfrm>
            <a:off x="5540375" y="18748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52" name="Line 96"/>
          <p:cNvSpPr>
            <a:spLocks noChangeShapeType="1"/>
          </p:cNvSpPr>
          <p:nvPr/>
        </p:nvSpPr>
        <p:spPr bwMode="auto">
          <a:xfrm>
            <a:off x="5540375" y="21796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53" name="Line 97"/>
          <p:cNvSpPr>
            <a:spLocks noChangeShapeType="1"/>
          </p:cNvSpPr>
          <p:nvPr/>
        </p:nvSpPr>
        <p:spPr bwMode="auto">
          <a:xfrm>
            <a:off x="5540375" y="24844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54" name="Text Box 98"/>
          <p:cNvSpPr txBox="1">
            <a:spLocks noChangeArrowheads="1"/>
          </p:cNvSpPr>
          <p:nvPr/>
        </p:nvSpPr>
        <p:spPr bwMode="auto">
          <a:xfrm>
            <a:off x="838200" y="2895600"/>
            <a:ext cx="2654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 ( 美元 / 马克 )</a:t>
            </a:r>
          </a:p>
        </p:txBody>
      </p:sp>
      <p:sp>
        <p:nvSpPr>
          <p:cNvPr id="224355" name="Text Box 99"/>
          <p:cNvSpPr txBox="1">
            <a:spLocks noChangeArrowheads="1"/>
          </p:cNvSpPr>
          <p:nvPr/>
        </p:nvSpPr>
        <p:spPr bwMode="auto">
          <a:xfrm>
            <a:off x="5181600" y="2971800"/>
            <a:ext cx="2654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 ( 美元 / 马克 )</a:t>
            </a:r>
          </a:p>
        </p:txBody>
      </p:sp>
      <p:sp>
        <p:nvSpPr>
          <p:cNvPr id="224356" name="Text Box 100"/>
          <p:cNvSpPr txBox="1">
            <a:spLocks noChangeArrowheads="1"/>
          </p:cNvSpPr>
          <p:nvPr/>
        </p:nvSpPr>
        <p:spPr bwMode="auto">
          <a:xfrm>
            <a:off x="1066800" y="5638800"/>
            <a:ext cx="2654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 ( 美元 / 马克 )</a:t>
            </a:r>
            <a:endParaRPr lang="zh-CN" altLang="en-US" sz="1000">
              <a:latin typeface="Times New Roman" panose="02020603050405020304" pitchFamily="18" charset="0"/>
            </a:endParaRPr>
          </a:p>
        </p:txBody>
      </p:sp>
      <p:sp>
        <p:nvSpPr>
          <p:cNvPr id="224357" name="Text Box 101"/>
          <p:cNvSpPr txBox="1">
            <a:spLocks noChangeArrowheads="1"/>
          </p:cNvSpPr>
          <p:nvPr/>
        </p:nvSpPr>
        <p:spPr bwMode="auto">
          <a:xfrm>
            <a:off x="5483225" y="5630863"/>
            <a:ext cx="2654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 ( 美元 / 马克 )</a:t>
            </a:r>
          </a:p>
        </p:txBody>
      </p:sp>
      <p:sp>
        <p:nvSpPr>
          <p:cNvPr id="224358" name="Freeform 102"/>
          <p:cNvSpPr>
            <a:spLocks/>
          </p:cNvSpPr>
          <p:nvPr/>
        </p:nvSpPr>
        <p:spPr bwMode="auto">
          <a:xfrm>
            <a:off x="1981200" y="4583113"/>
            <a:ext cx="1371600" cy="649287"/>
          </a:xfrm>
          <a:custGeom>
            <a:avLst/>
            <a:gdLst>
              <a:gd name="T0" fmla="*/ 0 w 864"/>
              <a:gd name="T1" fmla="*/ 2147483646 h 409"/>
              <a:gd name="T2" fmla="*/ 2147483646 w 864"/>
              <a:gd name="T3" fmla="*/ 2147483646 h 409"/>
              <a:gd name="T4" fmla="*/ 2147483646 w 864"/>
              <a:gd name="T5" fmla="*/ 2147483646 h 409"/>
              <a:gd name="T6" fmla="*/ 2147483646 w 864"/>
              <a:gd name="T7" fmla="*/ 2147483646 h 409"/>
              <a:gd name="T8" fmla="*/ 2147483646 w 864"/>
              <a:gd name="T9" fmla="*/ 2147483646 h 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409">
                <a:moveTo>
                  <a:pt x="0" y="377"/>
                </a:moveTo>
                <a:cubicBezTo>
                  <a:pt x="24" y="370"/>
                  <a:pt x="79" y="400"/>
                  <a:pt x="144" y="337"/>
                </a:cubicBezTo>
                <a:cubicBezTo>
                  <a:pt x="209" y="274"/>
                  <a:pt x="297" y="0"/>
                  <a:pt x="392" y="1"/>
                </a:cubicBezTo>
                <a:cubicBezTo>
                  <a:pt x="487" y="2"/>
                  <a:pt x="633" y="281"/>
                  <a:pt x="712" y="345"/>
                </a:cubicBezTo>
                <a:cubicBezTo>
                  <a:pt x="791" y="409"/>
                  <a:pt x="832" y="377"/>
                  <a:pt x="864" y="385"/>
                </a:cubicBezTo>
              </a:path>
            </a:pathLst>
          </a:custGeom>
          <a:noFill/>
          <a:ln w="9525"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59" name="Freeform 103"/>
          <p:cNvSpPr>
            <a:spLocks/>
          </p:cNvSpPr>
          <p:nvPr/>
        </p:nvSpPr>
        <p:spPr bwMode="auto">
          <a:xfrm>
            <a:off x="1676400" y="4779963"/>
            <a:ext cx="1676400" cy="428625"/>
          </a:xfrm>
          <a:custGeom>
            <a:avLst/>
            <a:gdLst>
              <a:gd name="T0" fmla="*/ 0 w 1056"/>
              <a:gd name="T1" fmla="*/ 2147483646 h 270"/>
              <a:gd name="T2" fmla="*/ 2147483646 w 1056"/>
              <a:gd name="T3" fmla="*/ 2147483646 h 270"/>
              <a:gd name="T4" fmla="*/ 2147483646 w 1056"/>
              <a:gd name="T5" fmla="*/ 2147483646 h 270"/>
              <a:gd name="T6" fmla="*/ 2147483646 w 1056"/>
              <a:gd name="T7" fmla="*/ 2147483646 h 270"/>
              <a:gd name="T8" fmla="*/ 2147483646 w 1056"/>
              <a:gd name="T9" fmla="*/ 2147483646 h 2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6" h="270">
                <a:moveTo>
                  <a:pt x="0" y="253"/>
                </a:moveTo>
                <a:cubicBezTo>
                  <a:pt x="55" y="244"/>
                  <a:pt x="225" y="238"/>
                  <a:pt x="328" y="197"/>
                </a:cubicBezTo>
                <a:cubicBezTo>
                  <a:pt x="431" y="156"/>
                  <a:pt x="521" y="0"/>
                  <a:pt x="616" y="5"/>
                </a:cubicBezTo>
                <a:cubicBezTo>
                  <a:pt x="711" y="10"/>
                  <a:pt x="823" y="188"/>
                  <a:pt x="896" y="229"/>
                </a:cubicBezTo>
                <a:cubicBezTo>
                  <a:pt x="969" y="270"/>
                  <a:pt x="1023" y="248"/>
                  <a:pt x="1056" y="253"/>
                </a:cubicBezTo>
              </a:path>
            </a:pathLst>
          </a:custGeom>
          <a:noFill/>
          <a:ln w="9525" cap="flat" cmpd="sng">
            <a:solidFill>
              <a:schemeClr val="tx2"/>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60" name="Freeform 104"/>
          <p:cNvSpPr>
            <a:spLocks/>
          </p:cNvSpPr>
          <p:nvPr/>
        </p:nvSpPr>
        <p:spPr bwMode="auto">
          <a:xfrm>
            <a:off x="1524000" y="4978400"/>
            <a:ext cx="2209800" cy="203200"/>
          </a:xfrm>
          <a:custGeom>
            <a:avLst/>
            <a:gdLst>
              <a:gd name="T0" fmla="*/ 0 w 1392"/>
              <a:gd name="T1" fmla="*/ 2147483646 h 128"/>
              <a:gd name="T2" fmla="*/ 2147483646 w 1392"/>
              <a:gd name="T3" fmla="*/ 0 h 128"/>
              <a:gd name="T4" fmla="*/ 2147483646 w 1392"/>
              <a:gd name="T5" fmla="*/ 2147483646 h 128"/>
              <a:gd name="T6" fmla="*/ 0 60000 65536"/>
              <a:gd name="T7" fmla="*/ 0 60000 65536"/>
              <a:gd name="T8" fmla="*/ 0 60000 65536"/>
            </a:gdLst>
            <a:ahLst/>
            <a:cxnLst>
              <a:cxn ang="T6">
                <a:pos x="T0" y="T1"/>
              </a:cxn>
              <a:cxn ang="T7">
                <a:pos x="T2" y="T3"/>
              </a:cxn>
              <a:cxn ang="T8">
                <a:pos x="T4" y="T5"/>
              </a:cxn>
            </a:cxnLst>
            <a:rect l="0" t="0" r="r" b="b"/>
            <a:pathLst>
              <a:path w="1392" h="128">
                <a:moveTo>
                  <a:pt x="0" y="128"/>
                </a:moveTo>
                <a:cubicBezTo>
                  <a:pt x="105" y="107"/>
                  <a:pt x="400" y="0"/>
                  <a:pt x="632" y="0"/>
                </a:cubicBezTo>
                <a:cubicBezTo>
                  <a:pt x="864" y="0"/>
                  <a:pt x="1234" y="101"/>
                  <a:pt x="1392" y="128"/>
                </a:cubicBezTo>
              </a:path>
            </a:pathLst>
          </a:custGeom>
          <a:noFill/>
          <a:ln w="9525" cap="flat" cmpd="sng">
            <a:solidFill>
              <a:schemeClr val="tx2"/>
            </a:solidFill>
            <a:prstDash val="lg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61" name="Line 105"/>
          <p:cNvSpPr>
            <a:spLocks noChangeShapeType="1"/>
          </p:cNvSpPr>
          <p:nvPr/>
        </p:nvSpPr>
        <p:spPr bwMode="auto">
          <a:xfrm>
            <a:off x="7921625" y="4565650"/>
            <a:ext cx="254000" cy="1588"/>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62" name="Line 106"/>
          <p:cNvSpPr>
            <a:spLocks noChangeShapeType="1"/>
          </p:cNvSpPr>
          <p:nvPr/>
        </p:nvSpPr>
        <p:spPr bwMode="auto">
          <a:xfrm>
            <a:off x="7921625" y="4337050"/>
            <a:ext cx="338138" cy="15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63" name="Line 107"/>
          <p:cNvSpPr>
            <a:spLocks noChangeShapeType="1"/>
          </p:cNvSpPr>
          <p:nvPr/>
        </p:nvSpPr>
        <p:spPr bwMode="auto">
          <a:xfrm>
            <a:off x="7921625" y="4108450"/>
            <a:ext cx="338138" cy="1588"/>
          </a:xfrm>
          <a:prstGeom prst="line">
            <a:avLst/>
          </a:prstGeom>
          <a:noFill/>
          <a:ln w="952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64" name="Line 108"/>
          <p:cNvSpPr>
            <a:spLocks noChangeShapeType="1"/>
          </p:cNvSpPr>
          <p:nvPr/>
        </p:nvSpPr>
        <p:spPr bwMode="auto">
          <a:xfrm>
            <a:off x="7921625" y="3879850"/>
            <a:ext cx="422275" cy="1588"/>
          </a:xfrm>
          <a:prstGeom prst="line">
            <a:avLst/>
          </a:prstGeom>
          <a:noFill/>
          <a:ln w="9525">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65" name="Text Box 109"/>
          <p:cNvSpPr txBox="1">
            <a:spLocks noChangeArrowheads="1"/>
          </p:cNvSpPr>
          <p:nvPr/>
        </p:nvSpPr>
        <p:spPr bwMode="auto">
          <a:xfrm>
            <a:off x="8229600" y="4457700"/>
            <a:ext cx="4159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1天</a:t>
            </a:r>
          </a:p>
        </p:txBody>
      </p:sp>
      <p:sp>
        <p:nvSpPr>
          <p:cNvPr id="224366" name="Text Box 110"/>
          <p:cNvSpPr txBox="1">
            <a:spLocks noChangeArrowheads="1"/>
          </p:cNvSpPr>
          <p:nvPr/>
        </p:nvSpPr>
        <p:spPr bwMode="auto">
          <a:xfrm>
            <a:off x="8121650" y="42291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30天</a:t>
            </a:r>
          </a:p>
        </p:txBody>
      </p:sp>
      <p:sp>
        <p:nvSpPr>
          <p:cNvPr id="224367" name="Text Box 111"/>
          <p:cNvSpPr txBox="1">
            <a:spLocks noChangeArrowheads="1"/>
          </p:cNvSpPr>
          <p:nvPr/>
        </p:nvSpPr>
        <p:spPr bwMode="auto">
          <a:xfrm>
            <a:off x="8197850" y="40386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90天</a:t>
            </a:r>
          </a:p>
        </p:txBody>
      </p:sp>
      <p:sp>
        <p:nvSpPr>
          <p:cNvPr id="224368" name="Text Box 112"/>
          <p:cNvSpPr txBox="1">
            <a:spLocks noChangeArrowheads="1"/>
          </p:cNvSpPr>
          <p:nvPr/>
        </p:nvSpPr>
        <p:spPr bwMode="auto">
          <a:xfrm>
            <a:off x="8242300" y="3733800"/>
            <a:ext cx="555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270天</a:t>
            </a:r>
          </a:p>
        </p:txBody>
      </p:sp>
      <p:sp>
        <p:nvSpPr>
          <p:cNvPr id="224369" name="Line 113"/>
          <p:cNvSpPr>
            <a:spLocks noChangeShapeType="1"/>
          </p:cNvSpPr>
          <p:nvPr/>
        </p:nvSpPr>
        <p:spPr bwMode="auto">
          <a:xfrm>
            <a:off x="3121025" y="4222750"/>
            <a:ext cx="254000" cy="1588"/>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0" name="Line 114"/>
          <p:cNvSpPr>
            <a:spLocks noChangeShapeType="1"/>
          </p:cNvSpPr>
          <p:nvPr/>
        </p:nvSpPr>
        <p:spPr bwMode="auto">
          <a:xfrm>
            <a:off x="3121025" y="3994150"/>
            <a:ext cx="338138" cy="15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1" name="Line 115"/>
          <p:cNvSpPr>
            <a:spLocks noChangeShapeType="1"/>
          </p:cNvSpPr>
          <p:nvPr/>
        </p:nvSpPr>
        <p:spPr bwMode="auto">
          <a:xfrm>
            <a:off x="3121025" y="3765550"/>
            <a:ext cx="338138" cy="1588"/>
          </a:xfrm>
          <a:prstGeom prst="line">
            <a:avLst/>
          </a:prstGeom>
          <a:noFill/>
          <a:ln w="952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2" name="Line 116"/>
          <p:cNvSpPr>
            <a:spLocks noChangeShapeType="1"/>
          </p:cNvSpPr>
          <p:nvPr/>
        </p:nvSpPr>
        <p:spPr bwMode="auto">
          <a:xfrm>
            <a:off x="3048000" y="3581400"/>
            <a:ext cx="422275" cy="1588"/>
          </a:xfrm>
          <a:prstGeom prst="line">
            <a:avLst/>
          </a:prstGeom>
          <a:noFill/>
          <a:ln w="9525">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3" name="Text Box 117"/>
          <p:cNvSpPr txBox="1">
            <a:spLocks noChangeArrowheads="1"/>
          </p:cNvSpPr>
          <p:nvPr/>
        </p:nvSpPr>
        <p:spPr bwMode="auto">
          <a:xfrm>
            <a:off x="3429000" y="4114800"/>
            <a:ext cx="4159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1天</a:t>
            </a:r>
          </a:p>
        </p:txBody>
      </p:sp>
      <p:sp>
        <p:nvSpPr>
          <p:cNvPr id="224374" name="Text Box 118"/>
          <p:cNvSpPr txBox="1">
            <a:spLocks noChangeArrowheads="1"/>
          </p:cNvSpPr>
          <p:nvPr/>
        </p:nvSpPr>
        <p:spPr bwMode="auto">
          <a:xfrm>
            <a:off x="3321050" y="38862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30天</a:t>
            </a:r>
          </a:p>
        </p:txBody>
      </p:sp>
      <p:sp>
        <p:nvSpPr>
          <p:cNvPr id="224375" name="Text Box 119"/>
          <p:cNvSpPr txBox="1">
            <a:spLocks noChangeArrowheads="1"/>
          </p:cNvSpPr>
          <p:nvPr/>
        </p:nvSpPr>
        <p:spPr bwMode="auto">
          <a:xfrm>
            <a:off x="3397250" y="36957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90天</a:t>
            </a:r>
          </a:p>
        </p:txBody>
      </p:sp>
      <p:sp>
        <p:nvSpPr>
          <p:cNvPr id="224376" name="Text Box 120"/>
          <p:cNvSpPr txBox="1">
            <a:spLocks noChangeArrowheads="1"/>
          </p:cNvSpPr>
          <p:nvPr/>
        </p:nvSpPr>
        <p:spPr bwMode="auto">
          <a:xfrm>
            <a:off x="3352800" y="3429000"/>
            <a:ext cx="555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270天</a:t>
            </a:r>
          </a:p>
        </p:txBody>
      </p:sp>
      <p:sp>
        <p:nvSpPr>
          <p:cNvPr id="224377" name="Line 121"/>
          <p:cNvSpPr>
            <a:spLocks noChangeShapeType="1"/>
          </p:cNvSpPr>
          <p:nvPr/>
        </p:nvSpPr>
        <p:spPr bwMode="auto">
          <a:xfrm>
            <a:off x="8159750" y="2211388"/>
            <a:ext cx="254000" cy="1587"/>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8" name="Line 122"/>
          <p:cNvSpPr>
            <a:spLocks noChangeShapeType="1"/>
          </p:cNvSpPr>
          <p:nvPr/>
        </p:nvSpPr>
        <p:spPr bwMode="auto">
          <a:xfrm>
            <a:off x="8159750" y="1982788"/>
            <a:ext cx="338138" cy="158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79" name="Line 123"/>
          <p:cNvSpPr>
            <a:spLocks noChangeShapeType="1"/>
          </p:cNvSpPr>
          <p:nvPr/>
        </p:nvSpPr>
        <p:spPr bwMode="auto">
          <a:xfrm>
            <a:off x="8159750" y="1754188"/>
            <a:ext cx="338138" cy="1587"/>
          </a:xfrm>
          <a:prstGeom prst="line">
            <a:avLst/>
          </a:prstGeom>
          <a:noFill/>
          <a:ln w="952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0" name="Line 124"/>
          <p:cNvSpPr>
            <a:spLocks noChangeShapeType="1"/>
          </p:cNvSpPr>
          <p:nvPr/>
        </p:nvSpPr>
        <p:spPr bwMode="auto">
          <a:xfrm>
            <a:off x="8159750" y="1525588"/>
            <a:ext cx="422275" cy="1587"/>
          </a:xfrm>
          <a:prstGeom prst="line">
            <a:avLst/>
          </a:prstGeom>
          <a:noFill/>
          <a:ln w="9525">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1" name="Text Box 125"/>
          <p:cNvSpPr txBox="1">
            <a:spLocks noChangeArrowheads="1"/>
          </p:cNvSpPr>
          <p:nvPr/>
        </p:nvSpPr>
        <p:spPr bwMode="auto">
          <a:xfrm>
            <a:off x="8467725" y="2103438"/>
            <a:ext cx="4159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1天</a:t>
            </a:r>
          </a:p>
        </p:txBody>
      </p:sp>
      <p:sp>
        <p:nvSpPr>
          <p:cNvPr id="224382" name="Text Box 126"/>
          <p:cNvSpPr txBox="1">
            <a:spLocks noChangeArrowheads="1"/>
          </p:cNvSpPr>
          <p:nvPr/>
        </p:nvSpPr>
        <p:spPr bwMode="auto">
          <a:xfrm>
            <a:off x="8359775" y="1874838"/>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30天</a:t>
            </a:r>
          </a:p>
        </p:txBody>
      </p:sp>
      <p:sp>
        <p:nvSpPr>
          <p:cNvPr id="224383" name="Text Box 127"/>
          <p:cNvSpPr txBox="1">
            <a:spLocks noChangeArrowheads="1"/>
          </p:cNvSpPr>
          <p:nvPr/>
        </p:nvSpPr>
        <p:spPr bwMode="auto">
          <a:xfrm>
            <a:off x="8435975" y="1684338"/>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90天</a:t>
            </a:r>
          </a:p>
        </p:txBody>
      </p:sp>
      <p:sp>
        <p:nvSpPr>
          <p:cNvPr id="224384" name="Text Box 128"/>
          <p:cNvSpPr txBox="1">
            <a:spLocks noChangeArrowheads="1"/>
          </p:cNvSpPr>
          <p:nvPr/>
        </p:nvSpPr>
        <p:spPr bwMode="auto">
          <a:xfrm>
            <a:off x="8588375" y="1417638"/>
            <a:ext cx="555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270天</a:t>
            </a:r>
          </a:p>
        </p:txBody>
      </p:sp>
      <p:sp>
        <p:nvSpPr>
          <p:cNvPr id="224385" name="Line 129"/>
          <p:cNvSpPr>
            <a:spLocks noChangeShapeType="1"/>
          </p:cNvSpPr>
          <p:nvPr/>
        </p:nvSpPr>
        <p:spPr bwMode="auto">
          <a:xfrm>
            <a:off x="3228975" y="2012950"/>
            <a:ext cx="254000" cy="1588"/>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6" name="Line 130"/>
          <p:cNvSpPr>
            <a:spLocks noChangeShapeType="1"/>
          </p:cNvSpPr>
          <p:nvPr/>
        </p:nvSpPr>
        <p:spPr bwMode="auto">
          <a:xfrm>
            <a:off x="3228975" y="1784350"/>
            <a:ext cx="338138" cy="15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7" name="Line 131"/>
          <p:cNvSpPr>
            <a:spLocks noChangeShapeType="1"/>
          </p:cNvSpPr>
          <p:nvPr/>
        </p:nvSpPr>
        <p:spPr bwMode="auto">
          <a:xfrm>
            <a:off x="3228975" y="1555750"/>
            <a:ext cx="338138" cy="1588"/>
          </a:xfrm>
          <a:prstGeom prst="line">
            <a:avLst/>
          </a:prstGeom>
          <a:noFill/>
          <a:ln w="952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8" name="Line 132"/>
          <p:cNvSpPr>
            <a:spLocks noChangeShapeType="1"/>
          </p:cNvSpPr>
          <p:nvPr/>
        </p:nvSpPr>
        <p:spPr bwMode="auto">
          <a:xfrm>
            <a:off x="3228975" y="1327150"/>
            <a:ext cx="422275" cy="1588"/>
          </a:xfrm>
          <a:prstGeom prst="line">
            <a:avLst/>
          </a:prstGeom>
          <a:noFill/>
          <a:ln w="9525">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89" name="Text Box 133"/>
          <p:cNvSpPr txBox="1">
            <a:spLocks noChangeArrowheads="1"/>
          </p:cNvSpPr>
          <p:nvPr/>
        </p:nvSpPr>
        <p:spPr bwMode="auto">
          <a:xfrm>
            <a:off x="3536950" y="1905000"/>
            <a:ext cx="4159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1天</a:t>
            </a:r>
          </a:p>
        </p:txBody>
      </p:sp>
      <p:sp>
        <p:nvSpPr>
          <p:cNvPr id="224390" name="Text Box 134"/>
          <p:cNvSpPr txBox="1">
            <a:spLocks noChangeArrowheads="1"/>
          </p:cNvSpPr>
          <p:nvPr/>
        </p:nvSpPr>
        <p:spPr bwMode="auto">
          <a:xfrm>
            <a:off x="3429000" y="16764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30天</a:t>
            </a:r>
          </a:p>
        </p:txBody>
      </p:sp>
      <p:sp>
        <p:nvSpPr>
          <p:cNvPr id="224391" name="Text Box 135"/>
          <p:cNvSpPr txBox="1">
            <a:spLocks noChangeArrowheads="1"/>
          </p:cNvSpPr>
          <p:nvPr/>
        </p:nvSpPr>
        <p:spPr bwMode="auto">
          <a:xfrm>
            <a:off x="3505200" y="1485900"/>
            <a:ext cx="48577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90天</a:t>
            </a:r>
          </a:p>
        </p:txBody>
      </p:sp>
      <p:sp>
        <p:nvSpPr>
          <p:cNvPr id="224392" name="Text Box 136"/>
          <p:cNvSpPr txBox="1">
            <a:spLocks noChangeArrowheads="1"/>
          </p:cNvSpPr>
          <p:nvPr/>
        </p:nvSpPr>
        <p:spPr bwMode="auto">
          <a:xfrm>
            <a:off x="3505200" y="1219200"/>
            <a:ext cx="555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270天</a:t>
            </a:r>
          </a:p>
        </p:txBody>
      </p:sp>
      <p:sp>
        <p:nvSpPr>
          <p:cNvPr id="224393" name="Freeform 137"/>
          <p:cNvSpPr>
            <a:spLocks/>
          </p:cNvSpPr>
          <p:nvPr/>
        </p:nvSpPr>
        <p:spPr bwMode="auto">
          <a:xfrm>
            <a:off x="2647950" y="3657600"/>
            <a:ext cx="95250" cy="1625600"/>
          </a:xfrm>
          <a:custGeom>
            <a:avLst/>
            <a:gdLst>
              <a:gd name="T0" fmla="*/ 2147483646 w 60"/>
              <a:gd name="T1" fmla="*/ 0 h 1024"/>
              <a:gd name="T2" fmla="*/ 2147483646 w 60"/>
              <a:gd name="T3" fmla="*/ 2147483646 h 1024"/>
              <a:gd name="T4" fmla="*/ 2147483646 w 60"/>
              <a:gd name="T5" fmla="*/ 2147483646 h 1024"/>
              <a:gd name="T6" fmla="*/ 0 60000 65536"/>
              <a:gd name="T7" fmla="*/ 0 60000 65536"/>
              <a:gd name="T8" fmla="*/ 0 60000 65536"/>
            </a:gdLst>
            <a:ahLst/>
            <a:cxnLst>
              <a:cxn ang="T6">
                <a:pos x="T0" y="T1"/>
              </a:cxn>
              <a:cxn ang="T7">
                <a:pos x="T2" y="T3"/>
              </a:cxn>
              <a:cxn ang="T8">
                <a:pos x="T4" y="T5"/>
              </a:cxn>
            </a:cxnLst>
            <a:rect l="0" t="0" r="r" b="b"/>
            <a:pathLst>
              <a:path w="60" h="1024">
                <a:moveTo>
                  <a:pt x="12" y="0"/>
                </a:moveTo>
                <a:cubicBezTo>
                  <a:pt x="11" y="144"/>
                  <a:pt x="0" y="704"/>
                  <a:pt x="8" y="864"/>
                </a:cubicBezTo>
                <a:cubicBezTo>
                  <a:pt x="16" y="1024"/>
                  <a:pt x="49" y="940"/>
                  <a:pt x="60" y="960"/>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94" name="Freeform 138"/>
          <p:cNvSpPr>
            <a:spLocks/>
          </p:cNvSpPr>
          <p:nvPr/>
        </p:nvSpPr>
        <p:spPr bwMode="auto">
          <a:xfrm>
            <a:off x="2438400" y="3657600"/>
            <a:ext cx="152400" cy="1631950"/>
          </a:xfrm>
          <a:custGeom>
            <a:avLst/>
            <a:gdLst>
              <a:gd name="T0" fmla="*/ 2147483646 w 96"/>
              <a:gd name="T1" fmla="*/ 0 h 1028"/>
              <a:gd name="T2" fmla="*/ 2147483646 w 96"/>
              <a:gd name="T3" fmla="*/ 2147483646 h 1028"/>
              <a:gd name="T4" fmla="*/ 0 w 96"/>
              <a:gd name="T5" fmla="*/ 2147483646 h 1028"/>
              <a:gd name="T6" fmla="*/ 0 60000 65536"/>
              <a:gd name="T7" fmla="*/ 0 60000 65536"/>
              <a:gd name="T8" fmla="*/ 0 60000 65536"/>
            </a:gdLst>
            <a:ahLst/>
            <a:cxnLst>
              <a:cxn ang="T6">
                <a:pos x="T0" y="T1"/>
              </a:cxn>
              <a:cxn ang="T7">
                <a:pos x="T2" y="T3"/>
              </a:cxn>
              <a:cxn ang="T8">
                <a:pos x="T4" y="T5"/>
              </a:cxn>
            </a:cxnLst>
            <a:rect l="0" t="0" r="r" b="b"/>
            <a:pathLst>
              <a:path w="96" h="1028">
                <a:moveTo>
                  <a:pt x="96" y="0"/>
                </a:moveTo>
                <a:cubicBezTo>
                  <a:pt x="91" y="145"/>
                  <a:pt x="80" y="708"/>
                  <a:pt x="64" y="868"/>
                </a:cubicBezTo>
                <a:cubicBezTo>
                  <a:pt x="48" y="1028"/>
                  <a:pt x="13" y="941"/>
                  <a:pt x="0" y="960"/>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95" name="Line 139"/>
          <p:cNvSpPr>
            <a:spLocks noChangeShapeType="1"/>
          </p:cNvSpPr>
          <p:nvPr/>
        </p:nvSpPr>
        <p:spPr bwMode="auto">
          <a:xfrm>
            <a:off x="5562600" y="3848100"/>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96" name="Line 140"/>
          <p:cNvSpPr>
            <a:spLocks noChangeShapeType="1"/>
          </p:cNvSpPr>
          <p:nvPr/>
        </p:nvSpPr>
        <p:spPr bwMode="auto">
          <a:xfrm>
            <a:off x="5562600" y="3695700"/>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97" name="Line 141"/>
          <p:cNvSpPr>
            <a:spLocks noChangeShapeType="1"/>
          </p:cNvSpPr>
          <p:nvPr/>
        </p:nvSpPr>
        <p:spPr bwMode="auto">
          <a:xfrm>
            <a:off x="5715000" y="3695700"/>
            <a:ext cx="838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398" name="Line 142"/>
          <p:cNvSpPr>
            <a:spLocks noChangeShapeType="1"/>
          </p:cNvSpPr>
          <p:nvPr/>
        </p:nvSpPr>
        <p:spPr bwMode="auto">
          <a:xfrm flipH="1">
            <a:off x="7010400" y="4229100"/>
            <a:ext cx="838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399" name="Freeform 143"/>
          <p:cNvSpPr>
            <a:spLocks/>
          </p:cNvSpPr>
          <p:nvPr/>
        </p:nvSpPr>
        <p:spPr bwMode="auto">
          <a:xfrm>
            <a:off x="6553200" y="3657600"/>
            <a:ext cx="152400" cy="1485900"/>
          </a:xfrm>
          <a:custGeom>
            <a:avLst/>
            <a:gdLst>
              <a:gd name="T0" fmla="*/ 0 w 96"/>
              <a:gd name="T1" fmla="*/ 2147483646 h 936"/>
              <a:gd name="T2" fmla="*/ 2147483646 w 96"/>
              <a:gd name="T3" fmla="*/ 2147483646 h 936"/>
              <a:gd name="T4" fmla="*/ 2147483646 w 96"/>
              <a:gd name="T5" fmla="*/ 2147483646 h 936"/>
              <a:gd name="T6" fmla="*/ 0 60000 65536"/>
              <a:gd name="T7" fmla="*/ 0 60000 65536"/>
              <a:gd name="T8" fmla="*/ 0 60000 65536"/>
            </a:gdLst>
            <a:ahLst/>
            <a:cxnLst>
              <a:cxn ang="T6">
                <a:pos x="T0" y="T1"/>
              </a:cxn>
              <a:cxn ang="T7">
                <a:pos x="T2" y="T3"/>
              </a:cxn>
              <a:cxn ang="T8">
                <a:pos x="T4" y="T5"/>
              </a:cxn>
            </a:cxnLst>
            <a:rect l="0" t="0" r="r" b="b"/>
            <a:pathLst>
              <a:path w="96" h="936">
                <a:moveTo>
                  <a:pt x="0" y="24"/>
                </a:moveTo>
                <a:cubicBezTo>
                  <a:pt x="13" y="45"/>
                  <a:pt x="64" y="0"/>
                  <a:pt x="80" y="152"/>
                </a:cubicBezTo>
                <a:cubicBezTo>
                  <a:pt x="96" y="304"/>
                  <a:pt x="93" y="773"/>
                  <a:pt x="96" y="936"/>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00" name="Freeform 144"/>
          <p:cNvSpPr>
            <a:spLocks/>
          </p:cNvSpPr>
          <p:nvPr/>
        </p:nvSpPr>
        <p:spPr bwMode="auto">
          <a:xfrm>
            <a:off x="6858000" y="4216400"/>
            <a:ext cx="152400" cy="927100"/>
          </a:xfrm>
          <a:custGeom>
            <a:avLst/>
            <a:gdLst>
              <a:gd name="T0" fmla="*/ 2147483646 w 96"/>
              <a:gd name="T1" fmla="*/ 2147483646 h 584"/>
              <a:gd name="T2" fmla="*/ 2147483646 w 96"/>
              <a:gd name="T3" fmla="*/ 2147483646 h 584"/>
              <a:gd name="T4" fmla="*/ 0 w 96"/>
              <a:gd name="T5" fmla="*/ 2147483646 h 584"/>
              <a:gd name="T6" fmla="*/ 0 60000 65536"/>
              <a:gd name="T7" fmla="*/ 0 60000 65536"/>
              <a:gd name="T8" fmla="*/ 0 60000 65536"/>
            </a:gdLst>
            <a:ahLst/>
            <a:cxnLst>
              <a:cxn ang="T6">
                <a:pos x="T0" y="T1"/>
              </a:cxn>
              <a:cxn ang="T7">
                <a:pos x="T2" y="T3"/>
              </a:cxn>
              <a:cxn ang="T8">
                <a:pos x="T4" y="T5"/>
              </a:cxn>
            </a:cxnLst>
            <a:rect l="0" t="0" r="r" b="b"/>
            <a:pathLst>
              <a:path w="96" h="584">
                <a:moveTo>
                  <a:pt x="96" y="8"/>
                </a:moveTo>
                <a:cubicBezTo>
                  <a:pt x="85" y="23"/>
                  <a:pt x="44" y="0"/>
                  <a:pt x="28" y="96"/>
                </a:cubicBezTo>
                <a:cubicBezTo>
                  <a:pt x="12" y="192"/>
                  <a:pt x="6" y="482"/>
                  <a:pt x="0" y="584"/>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01" name="Freeform 145"/>
          <p:cNvSpPr>
            <a:spLocks/>
          </p:cNvSpPr>
          <p:nvPr/>
        </p:nvSpPr>
        <p:spPr bwMode="auto">
          <a:xfrm>
            <a:off x="6172200" y="3695700"/>
            <a:ext cx="1219200" cy="1192213"/>
          </a:xfrm>
          <a:custGeom>
            <a:avLst/>
            <a:gdLst>
              <a:gd name="T0" fmla="*/ 0 w 768"/>
              <a:gd name="T1" fmla="*/ 0 h 751"/>
              <a:gd name="T2" fmla="*/ 2147483646 w 768"/>
              <a:gd name="T3" fmla="*/ 2147483646 h 751"/>
              <a:gd name="T4" fmla="*/ 2147483646 w 768"/>
              <a:gd name="T5" fmla="*/ 2147483646 h 751"/>
              <a:gd name="T6" fmla="*/ 2147483646 w 768"/>
              <a:gd name="T7" fmla="*/ 2147483646 h 751"/>
              <a:gd name="T8" fmla="*/ 2147483646 w 768"/>
              <a:gd name="T9" fmla="*/ 2147483646 h 7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751">
                <a:moveTo>
                  <a:pt x="0" y="0"/>
                </a:moveTo>
                <a:cubicBezTo>
                  <a:pt x="35" y="24"/>
                  <a:pt x="143" y="27"/>
                  <a:pt x="208" y="144"/>
                </a:cubicBezTo>
                <a:cubicBezTo>
                  <a:pt x="273" y="261"/>
                  <a:pt x="329" y="657"/>
                  <a:pt x="392" y="704"/>
                </a:cubicBezTo>
                <a:cubicBezTo>
                  <a:pt x="455" y="751"/>
                  <a:pt x="521" y="489"/>
                  <a:pt x="584" y="428"/>
                </a:cubicBezTo>
                <a:cubicBezTo>
                  <a:pt x="647" y="367"/>
                  <a:pt x="730" y="355"/>
                  <a:pt x="768" y="336"/>
                </a:cubicBezTo>
              </a:path>
            </a:pathLst>
          </a:custGeom>
          <a:noFill/>
          <a:ln w="9525"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402" name="Freeform 146"/>
          <p:cNvSpPr>
            <a:spLocks/>
          </p:cNvSpPr>
          <p:nvPr/>
        </p:nvSpPr>
        <p:spPr bwMode="auto">
          <a:xfrm>
            <a:off x="5638800" y="3695700"/>
            <a:ext cx="1981200" cy="906463"/>
          </a:xfrm>
          <a:custGeom>
            <a:avLst/>
            <a:gdLst>
              <a:gd name="T0" fmla="*/ 0 w 1248"/>
              <a:gd name="T1" fmla="*/ 0 h 571"/>
              <a:gd name="T2" fmla="*/ 2147483646 w 1248"/>
              <a:gd name="T3" fmla="*/ 2147483646 h 571"/>
              <a:gd name="T4" fmla="*/ 2147483646 w 1248"/>
              <a:gd name="T5" fmla="*/ 2147483646 h 571"/>
              <a:gd name="T6" fmla="*/ 2147483646 w 1248"/>
              <a:gd name="T7" fmla="*/ 2147483646 h 571"/>
              <a:gd name="T8" fmla="*/ 2147483646 w 1248"/>
              <a:gd name="T9" fmla="*/ 2147483646 h 571"/>
              <a:gd name="T10" fmla="*/ 2147483646 w 1248"/>
              <a:gd name="T11" fmla="*/ 2147483646 h 571"/>
              <a:gd name="T12" fmla="*/ 2147483646 w 1248"/>
              <a:gd name="T13" fmla="*/ 2147483646 h 5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571">
                <a:moveTo>
                  <a:pt x="0" y="0"/>
                </a:moveTo>
                <a:cubicBezTo>
                  <a:pt x="41" y="6"/>
                  <a:pt x="167" y="11"/>
                  <a:pt x="244" y="36"/>
                </a:cubicBezTo>
                <a:cubicBezTo>
                  <a:pt x="321" y="61"/>
                  <a:pt x="384" y="70"/>
                  <a:pt x="464" y="152"/>
                </a:cubicBezTo>
                <a:cubicBezTo>
                  <a:pt x="544" y="234"/>
                  <a:pt x="635" y="485"/>
                  <a:pt x="724" y="528"/>
                </a:cubicBezTo>
                <a:cubicBezTo>
                  <a:pt x="813" y="571"/>
                  <a:pt x="930" y="443"/>
                  <a:pt x="1000" y="412"/>
                </a:cubicBezTo>
                <a:cubicBezTo>
                  <a:pt x="1070" y="381"/>
                  <a:pt x="1103" y="357"/>
                  <a:pt x="1144" y="344"/>
                </a:cubicBezTo>
                <a:cubicBezTo>
                  <a:pt x="1185" y="331"/>
                  <a:pt x="1226" y="338"/>
                  <a:pt x="1248" y="336"/>
                </a:cubicBezTo>
              </a:path>
            </a:pathLst>
          </a:custGeom>
          <a:noFill/>
          <a:ln w="9525" cap="flat" cmpd="sng">
            <a:solidFill>
              <a:schemeClr val="tx2"/>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03" name="Freeform 147"/>
          <p:cNvSpPr>
            <a:spLocks/>
          </p:cNvSpPr>
          <p:nvPr/>
        </p:nvSpPr>
        <p:spPr bwMode="auto">
          <a:xfrm>
            <a:off x="5638800" y="3695700"/>
            <a:ext cx="2057400" cy="700088"/>
          </a:xfrm>
          <a:custGeom>
            <a:avLst/>
            <a:gdLst>
              <a:gd name="T0" fmla="*/ 0 w 1296"/>
              <a:gd name="T1" fmla="*/ 0 h 441"/>
              <a:gd name="T2" fmla="*/ 2147483646 w 1296"/>
              <a:gd name="T3" fmla="*/ 2147483646 h 441"/>
              <a:gd name="T4" fmla="*/ 2147483646 w 1296"/>
              <a:gd name="T5" fmla="*/ 2147483646 h 441"/>
              <a:gd name="T6" fmla="*/ 2147483646 w 1296"/>
              <a:gd name="T7" fmla="*/ 2147483646 h 441"/>
              <a:gd name="T8" fmla="*/ 2147483646 w 1296"/>
              <a:gd name="T9" fmla="*/ 2147483646 h 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441">
                <a:moveTo>
                  <a:pt x="0" y="0"/>
                </a:moveTo>
                <a:cubicBezTo>
                  <a:pt x="45" y="13"/>
                  <a:pt x="149" y="10"/>
                  <a:pt x="272" y="76"/>
                </a:cubicBezTo>
                <a:cubicBezTo>
                  <a:pt x="395" y="142"/>
                  <a:pt x="590" y="351"/>
                  <a:pt x="736" y="396"/>
                </a:cubicBezTo>
                <a:cubicBezTo>
                  <a:pt x="882" y="441"/>
                  <a:pt x="1055" y="358"/>
                  <a:pt x="1148" y="348"/>
                </a:cubicBezTo>
                <a:cubicBezTo>
                  <a:pt x="1241" y="338"/>
                  <a:pt x="1265" y="338"/>
                  <a:pt x="1296" y="336"/>
                </a:cubicBezTo>
              </a:path>
            </a:pathLst>
          </a:custGeom>
          <a:noFill/>
          <a:ln w="9525" cap="flat" cmpd="sng">
            <a:solidFill>
              <a:schemeClr val="tx2"/>
            </a:solidFill>
            <a:prstDash val="lg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04" name="Text Box 148"/>
          <p:cNvSpPr txBox="1">
            <a:spLocks noChangeArrowheads="1"/>
          </p:cNvSpPr>
          <p:nvPr/>
        </p:nvSpPr>
        <p:spPr bwMode="auto">
          <a:xfrm>
            <a:off x="5046663" y="5021263"/>
            <a:ext cx="576262"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-0.0005</a:t>
            </a:r>
          </a:p>
        </p:txBody>
      </p:sp>
      <p:sp>
        <p:nvSpPr>
          <p:cNvPr id="224405" name="Text Box 149"/>
          <p:cNvSpPr txBox="1">
            <a:spLocks noChangeArrowheads="1"/>
          </p:cNvSpPr>
          <p:nvPr/>
        </p:nvSpPr>
        <p:spPr bwMode="auto">
          <a:xfrm>
            <a:off x="5046663" y="4792663"/>
            <a:ext cx="576262"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-0.0004</a:t>
            </a:r>
          </a:p>
        </p:txBody>
      </p:sp>
      <p:sp>
        <p:nvSpPr>
          <p:cNvPr id="224406" name="Text Box 150"/>
          <p:cNvSpPr txBox="1">
            <a:spLocks noChangeArrowheads="1"/>
          </p:cNvSpPr>
          <p:nvPr/>
        </p:nvSpPr>
        <p:spPr bwMode="auto">
          <a:xfrm>
            <a:off x="5046663" y="4487863"/>
            <a:ext cx="576262"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-0.0003</a:t>
            </a:r>
          </a:p>
        </p:txBody>
      </p:sp>
      <p:sp>
        <p:nvSpPr>
          <p:cNvPr id="224407" name="Text Box 151"/>
          <p:cNvSpPr txBox="1">
            <a:spLocks noChangeArrowheads="1"/>
          </p:cNvSpPr>
          <p:nvPr/>
        </p:nvSpPr>
        <p:spPr bwMode="auto">
          <a:xfrm>
            <a:off x="5084763" y="4221163"/>
            <a:ext cx="576262"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-0.0002</a:t>
            </a:r>
          </a:p>
        </p:txBody>
      </p:sp>
      <p:sp>
        <p:nvSpPr>
          <p:cNvPr id="224408" name="Text Box 152"/>
          <p:cNvSpPr txBox="1">
            <a:spLocks noChangeArrowheads="1"/>
          </p:cNvSpPr>
          <p:nvPr/>
        </p:nvSpPr>
        <p:spPr bwMode="auto">
          <a:xfrm>
            <a:off x="5029200" y="3924300"/>
            <a:ext cx="6096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-0.0001</a:t>
            </a:r>
          </a:p>
        </p:txBody>
      </p:sp>
      <p:sp>
        <p:nvSpPr>
          <p:cNvPr id="224409" name="Text Box 153"/>
          <p:cNvSpPr txBox="1">
            <a:spLocks noChangeArrowheads="1"/>
          </p:cNvSpPr>
          <p:nvPr/>
        </p:nvSpPr>
        <p:spPr bwMode="auto">
          <a:xfrm>
            <a:off x="5067300" y="3573463"/>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0.0000</a:t>
            </a:r>
          </a:p>
        </p:txBody>
      </p:sp>
      <p:sp>
        <p:nvSpPr>
          <p:cNvPr id="224410" name="Text Box 154"/>
          <p:cNvSpPr txBox="1">
            <a:spLocks noChangeArrowheads="1"/>
          </p:cNvSpPr>
          <p:nvPr/>
        </p:nvSpPr>
        <p:spPr bwMode="auto">
          <a:xfrm>
            <a:off x="4738688" y="4017963"/>
            <a:ext cx="42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希塔</a:t>
            </a:r>
          </a:p>
        </p:txBody>
      </p:sp>
      <p:sp>
        <p:nvSpPr>
          <p:cNvPr id="224411" name="Text Box 155"/>
          <p:cNvSpPr txBox="1">
            <a:spLocks noChangeArrowheads="1"/>
          </p:cNvSpPr>
          <p:nvPr/>
        </p:nvSpPr>
        <p:spPr bwMode="auto">
          <a:xfrm>
            <a:off x="1016000" y="5097463"/>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a:t>
            </a:r>
          </a:p>
        </p:txBody>
      </p:sp>
      <p:sp>
        <p:nvSpPr>
          <p:cNvPr id="224412" name="Text Box 156"/>
          <p:cNvSpPr txBox="1">
            <a:spLocks noChangeArrowheads="1"/>
          </p:cNvSpPr>
          <p:nvPr/>
        </p:nvSpPr>
        <p:spPr bwMode="auto">
          <a:xfrm>
            <a:off x="977900" y="4716463"/>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0.05</a:t>
            </a:r>
          </a:p>
        </p:txBody>
      </p:sp>
      <p:sp>
        <p:nvSpPr>
          <p:cNvPr id="224413" name="Text Box 157"/>
          <p:cNvSpPr txBox="1">
            <a:spLocks noChangeArrowheads="1"/>
          </p:cNvSpPr>
          <p:nvPr/>
        </p:nvSpPr>
        <p:spPr bwMode="auto">
          <a:xfrm>
            <a:off x="977900" y="4297363"/>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0.10</a:t>
            </a:r>
          </a:p>
        </p:txBody>
      </p:sp>
      <p:sp>
        <p:nvSpPr>
          <p:cNvPr id="224414" name="Text Box 158"/>
          <p:cNvSpPr txBox="1">
            <a:spLocks noChangeArrowheads="1"/>
          </p:cNvSpPr>
          <p:nvPr/>
        </p:nvSpPr>
        <p:spPr bwMode="auto">
          <a:xfrm>
            <a:off x="977900" y="3954463"/>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0.15</a:t>
            </a:r>
          </a:p>
        </p:txBody>
      </p:sp>
      <p:sp>
        <p:nvSpPr>
          <p:cNvPr id="224415" name="Text Box 159"/>
          <p:cNvSpPr txBox="1">
            <a:spLocks noChangeArrowheads="1"/>
          </p:cNvSpPr>
          <p:nvPr/>
        </p:nvSpPr>
        <p:spPr bwMode="auto">
          <a:xfrm>
            <a:off x="977900" y="3649663"/>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0.20</a:t>
            </a:r>
          </a:p>
        </p:txBody>
      </p:sp>
      <p:sp>
        <p:nvSpPr>
          <p:cNvPr id="224416" name="Text Box 160"/>
          <p:cNvSpPr txBox="1">
            <a:spLocks noChangeArrowheads="1"/>
          </p:cNvSpPr>
          <p:nvPr/>
        </p:nvSpPr>
        <p:spPr bwMode="auto">
          <a:xfrm>
            <a:off x="381000" y="3962400"/>
            <a:ext cx="42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伽马</a:t>
            </a:r>
          </a:p>
        </p:txBody>
      </p:sp>
      <p:sp>
        <p:nvSpPr>
          <p:cNvPr id="224417" name="Line 161"/>
          <p:cNvSpPr>
            <a:spLocks noChangeShapeType="1"/>
          </p:cNvSpPr>
          <p:nvPr/>
        </p:nvSpPr>
        <p:spPr bwMode="auto">
          <a:xfrm>
            <a:off x="1089025" y="1044575"/>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18" name="Line 162"/>
          <p:cNvSpPr>
            <a:spLocks noChangeShapeType="1"/>
          </p:cNvSpPr>
          <p:nvPr/>
        </p:nvSpPr>
        <p:spPr bwMode="auto">
          <a:xfrm>
            <a:off x="1089025" y="892175"/>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419" name="Line 163"/>
          <p:cNvSpPr>
            <a:spLocks noChangeShapeType="1"/>
          </p:cNvSpPr>
          <p:nvPr/>
        </p:nvSpPr>
        <p:spPr bwMode="auto">
          <a:xfrm>
            <a:off x="2308225" y="892175"/>
            <a:ext cx="10668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20" name="Freeform 164"/>
          <p:cNvSpPr>
            <a:spLocks/>
          </p:cNvSpPr>
          <p:nvPr/>
        </p:nvSpPr>
        <p:spPr bwMode="auto">
          <a:xfrm>
            <a:off x="2155825" y="801688"/>
            <a:ext cx="152400" cy="1662112"/>
          </a:xfrm>
          <a:custGeom>
            <a:avLst/>
            <a:gdLst>
              <a:gd name="T0" fmla="*/ 2147483646 w 96"/>
              <a:gd name="T1" fmla="*/ 2147483646 h 1047"/>
              <a:gd name="T2" fmla="*/ 2147483646 w 96"/>
              <a:gd name="T3" fmla="*/ 2147483646 h 1047"/>
              <a:gd name="T4" fmla="*/ 2147483646 w 96"/>
              <a:gd name="T5" fmla="*/ 2147483646 h 1047"/>
              <a:gd name="T6" fmla="*/ 0 w 96"/>
              <a:gd name="T7" fmla="*/ 2147483646 h 10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047">
                <a:moveTo>
                  <a:pt x="96" y="57"/>
                </a:moveTo>
                <a:cubicBezTo>
                  <a:pt x="89" y="71"/>
                  <a:pt x="63" y="0"/>
                  <a:pt x="56" y="141"/>
                </a:cubicBezTo>
                <a:cubicBezTo>
                  <a:pt x="49" y="282"/>
                  <a:pt x="65" y="755"/>
                  <a:pt x="56" y="901"/>
                </a:cubicBezTo>
                <a:cubicBezTo>
                  <a:pt x="47" y="1047"/>
                  <a:pt x="12" y="993"/>
                  <a:pt x="0" y="1017"/>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21" name="Freeform 165"/>
          <p:cNvSpPr>
            <a:spLocks/>
          </p:cNvSpPr>
          <p:nvPr/>
        </p:nvSpPr>
        <p:spPr bwMode="auto">
          <a:xfrm>
            <a:off x="1241425" y="968375"/>
            <a:ext cx="2133600" cy="1371600"/>
          </a:xfrm>
          <a:custGeom>
            <a:avLst/>
            <a:gdLst>
              <a:gd name="T0" fmla="*/ 0 w 1344"/>
              <a:gd name="T1" fmla="*/ 2147483646 h 864"/>
              <a:gd name="T2" fmla="*/ 2147483646 w 1344"/>
              <a:gd name="T3" fmla="*/ 2147483646 h 864"/>
              <a:gd name="T4" fmla="*/ 2147483646 w 1344"/>
              <a:gd name="T5" fmla="*/ 2147483646 h 864"/>
              <a:gd name="T6" fmla="*/ 2147483646 w 1344"/>
              <a:gd name="T7" fmla="*/ 2147483646 h 864"/>
              <a:gd name="T8" fmla="*/ 2147483646 w 1344"/>
              <a:gd name="T9" fmla="*/ 2147483646 h 864"/>
              <a:gd name="T10" fmla="*/ 2147483646 w 1344"/>
              <a:gd name="T11" fmla="*/ 0 h 8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44" h="864">
                <a:moveTo>
                  <a:pt x="0" y="864"/>
                </a:moveTo>
                <a:cubicBezTo>
                  <a:pt x="43" y="838"/>
                  <a:pt x="198" y="751"/>
                  <a:pt x="260" y="708"/>
                </a:cubicBezTo>
                <a:cubicBezTo>
                  <a:pt x="322" y="665"/>
                  <a:pt x="303" y="677"/>
                  <a:pt x="372" y="604"/>
                </a:cubicBezTo>
                <a:cubicBezTo>
                  <a:pt x="441" y="531"/>
                  <a:pt x="581" y="349"/>
                  <a:pt x="672" y="268"/>
                </a:cubicBezTo>
                <a:cubicBezTo>
                  <a:pt x="763" y="187"/>
                  <a:pt x="804" y="165"/>
                  <a:pt x="916" y="120"/>
                </a:cubicBezTo>
                <a:cubicBezTo>
                  <a:pt x="1028" y="75"/>
                  <a:pt x="1255" y="25"/>
                  <a:pt x="1344" y="0"/>
                </a:cubicBezTo>
              </a:path>
            </a:pathLst>
          </a:custGeom>
          <a:noFill/>
          <a:ln w="9525" cap="flat" cmpd="sng">
            <a:solidFill>
              <a:schemeClr val="tx2"/>
            </a:solidFill>
            <a:prstDash val="lg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22" name="Freeform 166"/>
          <p:cNvSpPr>
            <a:spLocks/>
          </p:cNvSpPr>
          <p:nvPr/>
        </p:nvSpPr>
        <p:spPr bwMode="auto">
          <a:xfrm>
            <a:off x="1241425" y="887413"/>
            <a:ext cx="2133600" cy="1528762"/>
          </a:xfrm>
          <a:custGeom>
            <a:avLst/>
            <a:gdLst>
              <a:gd name="T0" fmla="*/ 0 w 1344"/>
              <a:gd name="T1" fmla="*/ 2147483646 h 963"/>
              <a:gd name="T2" fmla="*/ 2147483646 w 1344"/>
              <a:gd name="T3" fmla="*/ 2147483646 h 963"/>
              <a:gd name="T4" fmla="*/ 2147483646 w 1344"/>
              <a:gd name="T5" fmla="*/ 2147483646 h 963"/>
              <a:gd name="T6" fmla="*/ 2147483646 w 1344"/>
              <a:gd name="T7" fmla="*/ 2147483646 h 963"/>
              <a:gd name="T8" fmla="*/ 2147483646 w 1344"/>
              <a:gd name="T9" fmla="*/ 2147483646 h 963"/>
              <a:gd name="T10" fmla="*/ 2147483646 w 1344"/>
              <a:gd name="T11" fmla="*/ 2147483646 h 963"/>
              <a:gd name="T12" fmla="*/ 2147483646 w 1344"/>
              <a:gd name="T13" fmla="*/ 2147483646 h 963"/>
              <a:gd name="T14" fmla="*/ 2147483646 w 1344"/>
              <a:gd name="T15" fmla="*/ 2147483646 h 9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4" h="963">
                <a:moveTo>
                  <a:pt x="0" y="963"/>
                </a:moveTo>
                <a:cubicBezTo>
                  <a:pt x="33" y="959"/>
                  <a:pt x="149" y="950"/>
                  <a:pt x="200" y="939"/>
                </a:cubicBezTo>
                <a:cubicBezTo>
                  <a:pt x="251" y="928"/>
                  <a:pt x="262" y="931"/>
                  <a:pt x="308" y="899"/>
                </a:cubicBezTo>
                <a:cubicBezTo>
                  <a:pt x="354" y="867"/>
                  <a:pt x="422" y="838"/>
                  <a:pt x="476" y="747"/>
                </a:cubicBezTo>
                <a:cubicBezTo>
                  <a:pt x="530" y="656"/>
                  <a:pt x="564" y="464"/>
                  <a:pt x="632" y="355"/>
                </a:cubicBezTo>
                <a:cubicBezTo>
                  <a:pt x="700" y="246"/>
                  <a:pt x="805" y="152"/>
                  <a:pt x="884" y="95"/>
                </a:cubicBezTo>
                <a:cubicBezTo>
                  <a:pt x="963" y="38"/>
                  <a:pt x="1031" y="30"/>
                  <a:pt x="1108" y="15"/>
                </a:cubicBezTo>
                <a:cubicBezTo>
                  <a:pt x="1185" y="0"/>
                  <a:pt x="1295" y="5"/>
                  <a:pt x="1344" y="3"/>
                </a:cubicBezTo>
              </a:path>
            </a:pathLst>
          </a:custGeom>
          <a:noFill/>
          <a:ln w="9525" cap="flat" cmpd="sng">
            <a:solidFill>
              <a:schemeClr val="tx2"/>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23" name="Freeform 167"/>
          <p:cNvSpPr>
            <a:spLocks/>
          </p:cNvSpPr>
          <p:nvPr/>
        </p:nvSpPr>
        <p:spPr bwMode="auto">
          <a:xfrm>
            <a:off x="1546225" y="868363"/>
            <a:ext cx="1600200" cy="1547812"/>
          </a:xfrm>
          <a:custGeom>
            <a:avLst/>
            <a:gdLst>
              <a:gd name="T0" fmla="*/ 0 w 1008"/>
              <a:gd name="T1" fmla="*/ 2147483646 h 975"/>
              <a:gd name="T2" fmla="*/ 2147483646 w 1008"/>
              <a:gd name="T3" fmla="*/ 2147483646 h 975"/>
              <a:gd name="T4" fmla="*/ 2147483646 w 1008"/>
              <a:gd name="T5" fmla="*/ 2147483646 h 975"/>
              <a:gd name="T6" fmla="*/ 2147483646 w 1008"/>
              <a:gd name="T7" fmla="*/ 2147483646 h 975"/>
              <a:gd name="T8" fmla="*/ 2147483646 w 1008"/>
              <a:gd name="T9" fmla="*/ 2147483646 h 975"/>
              <a:gd name="T10" fmla="*/ 2147483646 w 1008"/>
              <a:gd name="T11" fmla="*/ 2147483646 h 9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8" h="975">
                <a:moveTo>
                  <a:pt x="0" y="975"/>
                </a:moveTo>
                <a:cubicBezTo>
                  <a:pt x="35" y="971"/>
                  <a:pt x="154" y="972"/>
                  <a:pt x="212" y="951"/>
                </a:cubicBezTo>
                <a:cubicBezTo>
                  <a:pt x="270" y="930"/>
                  <a:pt x="314" y="944"/>
                  <a:pt x="348" y="847"/>
                </a:cubicBezTo>
                <a:cubicBezTo>
                  <a:pt x="382" y="750"/>
                  <a:pt x="377" y="502"/>
                  <a:pt x="416" y="371"/>
                </a:cubicBezTo>
                <a:cubicBezTo>
                  <a:pt x="455" y="240"/>
                  <a:pt x="486" y="118"/>
                  <a:pt x="584" y="59"/>
                </a:cubicBezTo>
                <a:cubicBezTo>
                  <a:pt x="682" y="0"/>
                  <a:pt x="920" y="24"/>
                  <a:pt x="1008" y="15"/>
                </a:cubicBezTo>
              </a:path>
            </a:pathLst>
          </a:custGeom>
          <a:noFill/>
          <a:ln w="9525"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24" name="Text Box 168"/>
          <p:cNvSpPr txBox="1">
            <a:spLocks noChangeArrowheads="1"/>
          </p:cNvSpPr>
          <p:nvPr/>
        </p:nvSpPr>
        <p:spPr bwMode="auto">
          <a:xfrm>
            <a:off x="733425" y="22939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a:t>
            </a:r>
          </a:p>
        </p:txBody>
      </p:sp>
      <p:sp>
        <p:nvSpPr>
          <p:cNvPr id="224425" name="Text Box 169"/>
          <p:cNvSpPr txBox="1">
            <a:spLocks noChangeArrowheads="1"/>
          </p:cNvSpPr>
          <p:nvPr/>
        </p:nvSpPr>
        <p:spPr bwMode="auto">
          <a:xfrm>
            <a:off x="695325" y="19891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0.20</a:t>
            </a:r>
          </a:p>
        </p:txBody>
      </p:sp>
      <p:sp>
        <p:nvSpPr>
          <p:cNvPr id="224426" name="Text Box 170"/>
          <p:cNvSpPr txBox="1">
            <a:spLocks noChangeArrowheads="1"/>
          </p:cNvSpPr>
          <p:nvPr/>
        </p:nvSpPr>
        <p:spPr bwMode="auto">
          <a:xfrm>
            <a:off x="733425" y="16843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0.40</a:t>
            </a:r>
          </a:p>
        </p:txBody>
      </p:sp>
      <p:sp>
        <p:nvSpPr>
          <p:cNvPr id="224427" name="Text Box 171"/>
          <p:cNvSpPr txBox="1">
            <a:spLocks noChangeArrowheads="1"/>
          </p:cNvSpPr>
          <p:nvPr/>
        </p:nvSpPr>
        <p:spPr bwMode="auto">
          <a:xfrm>
            <a:off x="733425" y="13795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0.60</a:t>
            </a:r>
          </a:p>
        </p:txBody>
      </p:sp>
      <p:sp>
        <p:nvSpPr>
          <p:cNvPr id="224428" name="Text Box 172"/>
          <p:cNvSpPr txBox="1">
            <a:spLocks noChangeArrowheads="1"/>
          </p:cNvSpPr>
          <p:nvPr/>
        </p:nvSpPr>
        <p:spPr bwMode="auto">
          <a:xfrm>
            <a:off x="733425" y="10747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0.80</a:t>
            </a:r>
          </a:p>
        </p:txBody>
      </p:sp>
      <p:sp>
        <p:nvSpPr>
          <p:cNvPr id="224429" name="Text Box 173"/>
          <p:cNvSpPr txBox="1">
            <a:spLocks noChangeArrowheads="1"/>
          </p:cNvSpPr>
          <p:nvPr/>
        </p:nvSpPr>
        <p:spPr bwMode="auto">
          <a:xfrm>
            <a:off x="733425" y="731838"/>
            <a:ext cx="406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1.00</a:t>
            </a:r>
          </a:p>
        </p:txBody>
      </p:sp>
      <p:sp>
        <p:nvSpPr>
          <p:cNvPr id="224430" name="Text Box 174"/>
          <p:cNvSpPr txBox="1">
            <a:spLocks noChangeArrowheads="1"/>
          </p:cNvSpPr>
          <p:nvPr/>
        </p:nvSpPr>
        <p:spPr bwMode="auto">
          <a:xfrm>
            <a:off x="303213" y="1074738"/>
            <a:ext cx="42862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得尔塔</a:t>
            </a:r>
          </a:p>
        </p:txBody>
      </p:sp>
      <p:sp>
        <p:nvSpPr>
          <p:cNvPr id="224431" name="Freeform 175"/>
          <p:cNvSpPr>
            <a:spLocks/>
          </p:cNvSpPr>
          <p:nvPr/>
        </p:nvSpPr>
        <p:spPr bwMode="auto">
          <a:xfrm>
            <a:off x="5692775" y="773113"/>
            <a:ext cx="2209800" cy="1684337"/>
          </a:xfrm>
          <a:custGeom>
            <a:avLst/>
            <a:gdLst>
              <a:gd name="T0" fmla="*/ 0 w 1392"/>
              <a:gd name="T1" fmla="*/ 2147483646 h 1061"/>
              <a:gd name="T2" fmla="*/ 2147483646 w 1392"/>
              <a:gd name="T3" fmla="*/ 2147483646 h 1061"/>
              <a:gd name="T4" fmla="*/ 2147483646 w 1392"/>
              <a:gd name="T5" fmla="*/ 2147483646 h 1061"/>
              <a:gd name="T6" fmla="*/ 2147483646 w 1392"/>
              <a:gd name="T7" fmla="*/ 2147483646 h 1061"/>
              <a:gd name="T8" fmla="*/ 2147483646 w 1392"/>
              <a:gd name="T9" fmla="*/ 2147483646 h 1061"/>
              <a:gd name="T10" fmla="*/ 2147483646 w 1392"/>
              <a:gd name="T11" fmla="*/ 2147483646 h 1061"/>
              <a:gd name="T12" fmla="*/ 2147483646 w 1392"/>
              <a:gd name="T13" fmla="*/ 2147483646 h 1061"/>
              <a:gd name="T14" fmla="*/ 2147483646 w 1392"/>
              <a:gd name="T15" fmla="*/ 2147483646 h 1061"/>
              <a:gd name="T16" fmla="*/ 2147483646 w 1392"/>
              <a:gd name="T17" fmla="*/ 2147483646 h 1061"/>
              <a:gd name="T18" fmla="*/ 2147483646 w 1392"/>
              <a:gd name="T19" fmla="*/ 2147483646 h 10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2" h="1061">
                <a:moveTo>
                  <a:pt x="0" y="1061"/>
                </a:moveTo>
                <a:cubicBezTo>
                  <a:pt x="27" y="1035"/>
                  <a:pt x="127" y="939"/>
                  <a:pt x="164" y="902"/>
                </a:cubicBezTo>
                <a:cubicBezTo>
                  <a:pt x="201" y="865"/>
                  <a:pt x="205" y="862"/>
                  <a:pt x="220" y="838"/>
                </a:cubicBezTo>
                <a:cubicBezTo>
                  <a:pt x="235" y="814"/>
                  <a:pt x="219" y="855"/>
                  <a:pt x="256" y="758"/>
                </a:cubicBezTo>
                <a:cubicBezTo>
                  <a:pt x="293" y="661"/>
                  <a:pt x="369" y="384"/>
                  <a:pt x="440" y="258"/>
                </a:cubicBezTo>
                <a:cubicBezTo>
                  <a:pt x="511" y="132"/>
                  <a:pt x="593" y="0"/>
                  <a:pt x="680" y="2"/>
                </a:cubicBezTo>
                <a:cubicBezTo>
                  <a:pt x="767" y="4"/>
                  <a:pt x="884" y="143"/>
                  <a:pt x="960" y="270"/>
                </a:cubicBezTo>
                <a:cubicBezTo>
                  <a:pt x="1036" y="397"/>
                  <a:pt x="1087" y="655"/>
                  <a:pt x="1136" y="766"/>
                </a:cubicBezTo>
                <a:cubicBezTo>
                  <a:pt x="1185" y="877"/>
                  <a:pt x="1209" y="889"/>
                  <a:pt x="1252" y="938"/>
                </a:cubicBezTo>
                <a:cubicBezTo>
                  <a:pt x="1295" y="987"/>
                  <a:pt x="1363" y="1036"/>
                  <a:pt x="1392" y="1061"/>
                </a:cubicBezTo>
              </a:path>
            </a:pathLst>
          </a:custGeom>
          <a:noFill/>
          <a:ln w="9525" cap="flat" cmpd="sng">
            <a:solidFill>
              <a:schemeClr val="tx2"/>
            </a:solidFill>
            <a:prstDash val="lg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432" name="Freeform 176"/>
          <p:cNvSpPr>
            <a:spLocks/>
          </p:cNvSpPr>
          <p:nvPr/>
        </p:nvSpPr>
        <p:spPr bwMode="auto">
          <a:xfrm>
            <a:off x="5768975" y="1571625"/>
            <a:ext cx="2057400" cy="1035050"/>
          </a:xfrm>
          <a:custGeom>
            <a:avLst/>
            <a:gdLst>
              <a:gd name="T0" fmla="*/ 0 w 1296"/>
              <a:gd name="T1" fmla="*/ 2147483646 h 652"/>
              <a:gd name="T2" fmla="*/ 2147483646 w 1296"/>
              <a:gd name="T3" fmla="*/ 2147483646 h 652"/>
              <a:gd name="T4" fmla="*/ 2147483646 w 1296"/>
              <a:gd name="T5" fmla="*/ 2147483646 h 652"/>
              <a:gd name="T6" fmla="*/ 2147483646 w 1296"/>
              <a:gd name="T7" fmla="*/ 2147483646 h 652"/>
              <a:gd name="T8" fmla="*/ 2147483646 w 1296"/>
              <a:gd name="T9" fmla="*/ 2147483646 h 652"/>
              <a:gd name="T10" fmla="*/ 2147483646 w 1296"/>
              <a:gd name="T11" fmla="*/ 2147483646 h 652"/>
              <a:gd name="T12" fmla="*/ 2147483646 w 1296"/>
              <a:gd name="T13" fmla="*/ 2147483646 h 652"/>
              <a:gd name="T14" fmla="*/ 2147483646 w 1296"/>
              <a:gd name="T15" fmla="*/ 2147483646 h 6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96" h="652">
                <a:moveTo>
                  <a:pt x="0" y="652"/>
                </a:moveTo>
                <a:cubicBezTo>
                  <a:pt x="39" y="640"/>
                  <a:pt x="174" y="615"/>
                  <a:pt x="232" y="583"/>
                </a:cubicBezTo>
                <a:cubicBezTo>
                  <a:pt x="290" y="551"/>
                  <a:pt x="295" y="549"/>
                  <a:pt x="348" y="463"/>
                </a:cubicBezTo>
                <a:cubicBezTo>
                  <a:pt x="401" y="377"/>
                  <a:pt x="475" y="134"/>
                  <a:pt x="548" y="67"/>
                </a:cubicBezTo>
                <a:cubicBezTo>
                  <a:pt x="621" y="0"/>
                  <a:pt x="721" y="4"/>
                  <a:pt x="788" y="63"/>
                </a:cubicBezTo>
                <a:cubicBezTo>
                  <a:pt x="855" y="122"/>
                  <a:pt x="896" y="338"/>
                  <a:pt x="948" y="423"/>
                </a:cubicBezTo>
                <a:cubicBezTo>
                  <a:pt x="1000" y="508"/>
                  <a:pt x="1042" y="534"/>
                  <a:pt x="1100" y="572"/>
                </a:cubicBezTo>
                <a:cubicBezTo>
                  <a:pt x="1158" y="610"/>
                  <a:pt x="1255" y="635"/>
                  <a:pt x="1296" y="652"/>
                </a:cubicBezTo>
              </a:path>
            </a:pathLst>
          </a:custGeom>
          <a:noFill/>
          <a:ln w="9525" cap="flat" cmpd="sng">
            <a:solidFill>
              <a:schemeClr val="tx2"/>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433" name="Freeform 177"/>
          <p:cNvSpPr>
            <a:spLocks/>
          </p:cNvSpPr>
          <p:nvPr/>
        </p:nvSpPr>
        <p:spPr bwMode="auto">
          <a:xfrm>
            <a:off x="6226175" y="2000250"/>
            <a:ext cx="1143000" cy="560388"/>
          </a:xfrm>
          <a:custGeom>
            <a:avLst/>
            <a:gdLst>
              <a:gd name="T0" fmla="*/ 0 w 720"/>
              <a:gd name="T1" fmla="*/ 2147483646 h 353"/>
              <a:gd name="T2" fmla="*/ 2147483646 w 720"/>
              <a:gd name="T3" fmla="*/ 2147483646 h 353"/>
              <a:gd name="T4" fmla="*/ 2147483646 w 720"/>
              <a:gd name="T5" fmla="*/ 2147483646 h 353"/>
              <a:gd name="T6" fmla="*/ 2147483646 w 720"/>
              <a:gd name="T7" fmla="*/ 2147483646 h 353"/>
              <a:gd name="T8" fmla="*/ 2147483646 w 720"/>
              <a:gd name="T9" fmla="*/ 2147483646 h 353"/>
              <a:gd name="T10" fmla="*/ 2147483646 w 720"/>
              <a:gd name="T11" fmla="*/ 2147483646 h 353"/>
              <a:gd name="T12" fmla="*/ 2147483646 w 720"/>
              <a:gd name="T13" fmla="*/ 2147483646 h 353"/>
              <a:gd name="T14" fmla="*/ 2147483646 w 720"/>
              <a:gd name="T15" fmla="*/ 2147483646 h 353"/>
              <a:gd name="T16" fmla="*/ 2147483646 w 720"/>
              <a:gd name="T17" fmla="*/ 2147483646 h 3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0" h="353">
                <a:moveTo>
                  <a:pt x="0" y="353"/>
                </a:moveTo>
                <a:cubicBezTo>
                  <a:pt x="25" y="342"/>
                  <a:pt x="115" y="308"/>
                  <a:pt x="148" y="285"/>
                </a:cubicBezTo>
                <a:cubicBezTo>
                  <a:pt x="181" y="262"/>
                  <a:pt x="183" y="249"/>
                  <a:pt x="200" y="213"/>
                </a:cubicBezTo>
                <a:cubicBezTo>
                  <a:pt x="217" y="177"/>
                  <a:pt x="229" y="104"/>
                  <a:pt x="252" y="69"/>
                </a:cubicBezTo>
                <a:cubicBezTo>
                  <a:pt x="275" y="34"/>
                  <a:pt x="309" y="2"/>
                  <a:pt x="340" y="1"/>
                </a:cubicBezTo>
                <a:cubicBezTo>
                  <a:pt x="371" y="0"/>
                  <a:pt x="414" y="26"/>
                  <a:pt x="440" y="61"/>
                </a:cubicBezTo>
                <a:cubicBezTo>
                  <a:pt x="466" y="96"/>
                  <a:pt x="473" y="168"/>
                  <a:pt x="496" y="213"/>
                </a:cubicBezTo>
                <a:cubicBezTo>
                  <a:pt x="519" y="258"/>
                  <a:pt x="539" y="306"/>
                  <a:pt x="576" y="329"/>
                </a:cubicBezTo>
                <a:cubicBezTo>
                  <a:pt x="613" y="352"/>
                  <a:pt x="690" y="348"/>
                  <a:pt x="720" y="353"/>
                </a:cubicBezTo>
              </a:path>
            </a:pathLst>
          </a:custGeom>
          <a:noFill/>
          <a:ln w="9525" cap="rnd" cmpd="sng">
            <a:solidFill>
              <a:schemeClr val="tx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34" name="Freeform 178"/>
          <p:cNvSpPr>
            <a:spLocks/>
          </p:cNvSpPr>
          <p:nvPr/>
        </p:nvSpPr>
        <p:spPr bwMode="auto">
          <a:xfrm>
            <a:off x="6607175" y="2438400"/>
            <a:ext cx="304800" cy="122238"/>
          </a:xfrm>
          <a:custGeom>
            <a:avLst/>
            <a:gdLst>
              <a:gd name="T0" fmla="*/ 0 w 192"/>
              <a:gd name="T1" fmla="*/ 2147483646 h 77"/>
              <a:gd name="T2" fmla="*/ 2147483646 w 192"/>
              <a:gd name="T3" fmla="*/ 2147483646 h 77"/>
              <a:gd name="T4" fmla="*/ 2147483646 w 192"/>
              <a:gd name="T5" fmla="*/ 2147483646 h 77"/>
              <a:gd name="T6" fmla="*/ 2147483646 w 192"/>
              <a:gd name="T7" fmla="*/ 2147483646 h 77"/>
              <a:gd name="T8" fmla="*/ 2147483646 w 192"/>
              <a:gd name="T9" fmla="*/ 2147483646 h 77"/>
              <a:gd name="T10" fmla="*/ 2147483646 w 192"/>
              <a:gd name="T11" fmla="*/ 2147483646 h 77"/>
              <a:gd name="T12" fmla="*/ 2147483646 w 192"/>
              <a:gd name="T13" fmla="*/ 2147483646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2" h="77">
                <a:moveTo>
                  <a:pt x="0" y="77"/>
                </a:moveTo>
                <a:cubicBezTo>
                  <a:pt x="7" y="74"/>
                  <a:pt x="33" y="67"/>
                  <a:pt x="44" y="57"/>
                </a:cubicBezTo>
                <a:cubicBezTo>
                  <a:pt x="55" y="47"/>
                  <a:pt x="58" y="26"/>
                  <a:pt x="68" y="17"/>
                </a:cubicBezTo>
                <a:cubicBezTo>
                  <a:pt x="78" y="8"/>
                  <a:pt x="93" y="0"/>
                  <a:pt x="104" y="1"/>
                </a:cubicBezTo>
                <a:cubicBezTo>
                  <a:pt x="115" y="2"/>
                  <a:pt x="126" y="12"/>
                  <a:pt x="136" y="21"/>
                </a:cubicBezTo>
                <a:cubicBezTo>
                  <a:pt x="146" y="30"/>
                  <a:pt x="155" y="48"/>
                  <a:pt x="164" y="57"/>
                </a:cubicBezTo>
                <a:cubicBezTo>
                  <a:pt x="173" y="66"/>
                  <a:pt x="186" y="73"/>
                  <a:pt x="192" y="77"/>
                </a:cubicBezTo>
              </a:path>
            </a:pathLst>
          </a:custGeom>
          <a:noFill/>
          <a:ln w="952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35" name="Line 179"/>
          <p:cNvSpPr>
            <a:spLocks noChangeShapeType="1"/>
          </p:cNvSpPr>
          <p:nvPr/>
        </p:nvSpPr>
        <p:spPr bwMode="auto">
          <a:xfrm>
            <a:off x="5540375" y="14176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36" name="Line 180"/>
          <p:cNvSpPr>
            <a:spLocks noChangeShapeType="1"/>
          </p:cNvSpPr>
          <p:nvPr/>
        </p:nvSpPr>
        <p:spPr bwMode="auto">
          <a:xfrm>
            <a:off x="5540375" y="15700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37" name="Line 181"/>
          <p:cNvSpPr>
            <a:spLocks noChangeShapeType="1"/>
          </p:cNvSpPr>
          <p:nvPr/>
        </p:nvSpPr>
        <p:spPr bwMode="auto">
          <a:xfrm>
            <a:off x="5540375" y="960438"/>
            <a:ext cx="7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438" name="Line 182"/>
          <p:cNvSpPr>
            <a:spLocks noChangeShapeType="1"/>
          </p:cNvSpPr>
          <p:nvPr/>
        </p:nvSpPr>
        <p:spPr bwMode="auto">
          <a:xfrm>
            <a:off x="5540375" y="808038"/>
            <a:ext cx="1524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4439" name="Text Box 183"/>
          <p:cNvSpPr txBox="1">
            <a:spLocks noChangeArrowheads="1"/>
          </p:cNvSpPr>
          <p:nvPr/>
        </p:nvSpPr>
        <p:spPr bwMode="auto">
          <a:xfrm>
            <a:off x="5083175" y="24384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0.0000</a:t>
            </a:r>
          </a:p>
        </p:txBody>
      </p:sp>
      <p:sp>
        <p:nvSpPr>
          <p:cNvPr id="224440" name="Text Box 184"/>
          <p:cNvSpPr txBox="1">
            <a:spLocks noChangeArrowheads="1"/>
          </p:cNvSpPr>
          <p:nvPr/>
        </p:nvSpPr>
        <p:spPr bwMode="auto">
          <a:xfrm>
            <a:off x="5083175" y="2179638"/>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0.0010</a:t>
            </a:r>
          </a:p>
        </p:txBody>
      </p:sp>
      <p:sp>
        <p:nvSpPr>
          <p:cNvPr id="224441" name="Text Box 185"/>
          <p:cNvSpPr txBox="1">
            <a:spLocks noChangeArrowheads="1"/>
          </p:cNvSpPr>
          <p:nvPr/>
        </p:nvSpPr>
        <p:spPr bwMode="auto">
          <a:xfrm>
            <a:off x="5083175" y="19050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0.0020</a:t>
            </a:r>
          </a:p>
        </p:txBody>
      </p:sp>
      <p:sp>
        <p:nvSpPr>
          <p:cNvPr id="224442" name="Text Box 186"/>
          <p:cNvSpPr txBox="1">
            <a:spLocks noChangeArrowheads="1"/>
          </p:cNvSpPr>
          <p:nvPr/>
        </p:nvSpPr>
        <p:spPr bwMode="auto">
          <a:xfrm>
            <a:off x="5083175" y="16002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0.0030</a:t>
            </a:r>
          </a:p>
        </p:txBody>
      </p:sp>
      <p:sp>
        <p:nvSpPr>
          <p:cNvPr id="224443" name="Text Box 187"/>
          <p:cNvSpPr txBox="1">
            <a:spLocks noChangeArrowheads="1"/>
          </p:cNvSpPr>
          <p:nvPr/>
        </p:nvSpPr>
        <p:spPr bwMode="auto">
          <a:xfrm>
            <a:off x="5083175" y="12954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0.0040</a:t>
            </a:r>
          </a:p>
        </p:txBody>
      </p:sp>
      <p:sp>
        <p:nvSpPr>
          <p:cNvPr id="224444" name="Text Box 188"/>
          <p:cNvSpPr txBox="1">
            <a:spLocks noChangeArrowheads="1"/>
          </p:cNvSpPr>
          <p:nvPr/>
        </p:nvSpPr>
        <p:spPr bwMode="auto">
          <a:xfrm>
            <a:off x="5083175" y="9906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0.0050</a:t>
            </a:r>
          </a:p>
        </p:txBody>
      </p:sp>
      <p:sp>
        <p:nvSpPr>
          <p:cNvPr id="224445" name="Text Box 189"/>
          <p:cNvSpPr txBox="1">
            <a:spLocks noChangeArrowheads="1"/>
          </p:cNvSpPr>
          <p:nvPr/>
        </p:nvSpPr>
        <p:spPr bwMode="auto">
          <a:xfrm>
            <a:off x="5083175" y="723900"/>
            <a:ext cx="533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000">
                <a:latin typeface="Times New Roman" panose="02020603050405020304" pitchFamily="18" charset="0"/>
              </a:rPr>
              <a:t>0.0060</a:t>
            </a:r>
          </a:p>
        </p:txBody>
      </p:sp>
      <p:sp>
        <p:nvSpPr>
          <p:cNvPr id="224446" name="Text Box 190"/>
          <p:cNvSpPr txBox="1">
            <a:spLocks noChangeArrowheads="1"/>
          </p:cNvSpPr>
          <p:nvPr/>
        </p:nvSpPr>
        <p:spPr bwMode="auto">
          <a:xfrm>
            <a:off x="4792663" y="1244600"/>
            <a:ext cx="42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维加</a:t>
            </a:r>
          </a:p>
        </p:txBody>
      </p:sp>
      <p:sp>
        <p:nvSpPr>
          <p:cNvPr id="224447" name="Text Box 191"/>
          <p:cNvSpPr txBox="1">
            <a:spLocks noChangeArrowheads="1"/>
          </p:cNvSpPr>
          <p:nvPr/>
        </p:nvSpPr>
        <p:spPr bwMode="auto">
          <a:xfrm>
            <a:off x="1042988" y="5949950"/>
            <a:ext cx="673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lvl="2" algn="ctr">
              <a:spcBef>
                <a:spcPts val="600"/>
              </a:spcBef>
              <a:spcAft>
                <a:spcPts val="600"/>
              </a:spcAft>
              <a:buClrTx/>
              <a:buFontTx/>
              <a:buNone/>
            </a:pPr>
            <a:r>
              <a:rPr lang="zh-CN" altLang="en-US">
                <a:latin typeface="楷体_GB2312" pitchFamily="49" charset="-122"/>
                <a:ea typeface="楷体_GB2312" pitchFamily="49" charset="-122"/>
              </a:rPr>
              <a:t>图4-37 得尔塔、伽马、希塔和维加的比较</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body" idx="1"/>
          </p:nvPr>
        </p:nvSpPr>
        <p:spPr>
          <a:xfrm>
            <a:off x="1619250" y="1628775"/>
            <a:ext cx="6130925" cy="2179638"/>
          </a:xfrm>
        </p:spPr>
        <p:txBody>
          <a:bodyPr/>
          <a:lstStyle/>
          <a:p>
            <a:pPr eaLnBrk="1" hangingPunct="1">
              <a:buFont typeface="Wingdings" panose="05000000000000000000" pitchFamily="2" charset="2"/>
              <a:buNone/>
              <a:defRPr/>
            </a:pPr>
            <a:r>
              <a:rPr lang="zh-CN" altLang="en-US" sz="8000" b="1" smtClean="0"/>
              <a:t>    谢    谢！</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期权的</a:t>
            </a:r>
            <a:r>
              <a:rPr kumimoji="1" lang="zh-CN" altLang="en-US" dirty="0"/>
              <a:t>种</a:t>
            </a:r>
            <a:r>
              <a:rPr kumimoji="1" lang="zh-CN" altLang="en-US" dirty="0" smtClean="0"/>
              <a:t>类</a:t>
            </a:r>
            <a:endParaRPr kumimoji="1" lang="zh-CN" altLang="en-US" dirty="0"/>
          </a:p>
        </p:txBody>
      </p:sp>
      <p:sp>
        <p:nvSpPr>
          <p:cNvPr id="3" name="内容占位符 2"/>
          <p:cNvSpPr>
            <a:spLocks noGrp="1"/>
          </p:cNvSpPr>
          <p:nvPr>
            <p:ph idx="1"/>
          </p:nvPr>
        </p:nvSpPr>
        <p:spPr/>
        <p:txBody>
          <a:bodyPr/>
          <a:lstStyle/>
          <a:p>
            <a:r>
              <a:rPr kumimoji="1" lang="zh-CN" altLang="en-US" dirty="0" smtClean="0"/>
              <a:t>看涨期权和看跌期权</a:t>
            </a:r>
            <a:endParaRPr kumimoji="1" lang="en-US" altLang="zh-CN" dirty="0" smtClean="0"/>
          </a:p>
          <a:p>
            <a:r>
              <a:rPr kumimoji="1" lang="zh-CN" altLang="en-US" dirty="0" smtClean="0"/>
              <a:t>欧式期权、美式期权和百慕大式期权、亚式期权</a:t>
            </a:r>
            <a:endParaRPr kumimoji="1" lang="en-US" altLang="zh-CN" dirty="0" smtClean="0"/>
          </a:p>
          <a:p>
            <a:r>
              <a:rPr kumimoji="1" lang="zh-CN" altLang="en-US" dirty="0" smtClean="0"/>
              <a:t>不同标的物的期权</a:t>
            </a:r>
            <a:endParaRPr kumimoji="1" lang="zh-CN" altLang="en-US" dirty="0"/>
          </a:p>
        </p:txBody>
      </p:sp>
    </p:spTree>
    <p:extLst>
      <p:ext uri="{BB962C8B-B14F-4D97-AF65-F5344CB8AC3E}">
        <p14:creationId xmlns:p14="http://schemas.microsoft.com/office/powerpoint/2010/main" val="19263143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defRPr/>
            </a:pPr>
            <a:r>
              <a:rPr lang="zh-CN" altLang="en-US" smtClean="0">
                <a:latin typeface="+mn-ea"/>
                <a:ea typeface="+mn-ea"/>
              </a:rPr>
              <a:t>看涨期权和看跌期权</a:t>
            </a:r>
          </a:p>
        </p:txBody>
      </p:sp>
      <p:sp>
        <p:nvSpPr>
          <p:cNvPr id="24579" name="Rectangle 3"/>
          <p:cNvSpPr>
            <a:spLocks noGrp="1" noChangeArrowheads="1"/>
          </p:cNvSpPr>
          <p:nvPr>
            <p:ph type="body" idx="1"/>
          </p:nvPr>
        </p:nvSpPr>
        <p:spPr/>
        <p:txBody>
          <a:bodyPr/>
          <a:lstStyle/>
          <a:p>
            <a:pPr eaLnBrk="1" hangingPunct="1">
              <a:defRPr/>
            </a:pPr>
            <a:r>
              <a:rPr lang="zh-CN" altLang="en-US" dirty="0" smtClean="0">
                <a:solidFill>
                  <a:srgbClr val="FFFF00"/>
                </a:solidFill>
                <a:latin typeface="+mn-ea"/>
              </a:rPr>
              <a:t>看涨</a:t>
            </a:r>
            <a:r>
              <a:rPr lang="zh-CN" altLang="en-US" dirty="0" smtClean="0">
                <a:latin typeface="+mn-ea"/>
              </a:rPr>
              <a:t>期权</a:t>
            </a:r>
            <a:r>
              <a:rPr lang="en-US" altLang="zh-CN" dirty="0" smtClean="0">
                <a:latin typeface="+mn-ea"/>
              </a:rPr>
              <a:t>(call)</a:t>
            </a:r>
            <a:r>
              <a:rPr lang="zh-CN" altLang="en-US" dirty="0" smtClean="0">
                <a:latin typeface="+mn-ea"/>
              </a:rPr>
              <a:t>：</a:t>
            </a:r>
          </a:p>
          <a:p>
            <a:pPr lvl="1" eaLnBrk="1" hangingPunct="1">
              <a:defRPr/>
            </a:pPr>
            <a:r>
              <a:rPr lang="zh-CN" altLang="en-US" dirty="0" smtClean="0">
                <a:latin typeface="+mn-ea"/>
              </a:rPr>
              <a:t>期权持有人拥有的是买进资产的权利</a:t>
            </a:r>
          </a:p>
          <a:p>
            <a:pPr lvl="1" eaLnBrk="1" hangingPunct="1">
              <a:defRPr/>
            </a:pPr>
            <a:r>
              <a:rPr lang="zh-CN" altLang="en-US" dirty="0" smtClean="0">
                <a:latin typeface="+mn-ea"/>
              </a:rPr>
              <a:t>希望基础资产价格上涨</a:t>
            </a:r>
          </a:p>
          <a:p>
            <a:pPr eaLnBrk="1" hangingPunct="1">
              <a:defRPr/>
            </a:pPr>
            <a:r>
              <a:rPr lang="zh-CN" altLang="en-US" dirty="0" smtClean="0">
                <a:solidFill>
                  <a:srgbClr val="FFFF00"/>
                </a:solidFill>
                <a:latin typeface="+mn-ea"/>
              </a:rPr>
              <a:t>看跌</a:t>
            </a:r>
            <a:r>
              <a:rPr lang="zh-CN" altLang="en-US" dirty="0" smtClean="0">
                <a:latin typeface="+mn-ea"/>
              </a:rPr>
              <a:t>期权</a:t>
            </a:r>
            <a:r>
              <a:rPr lang="en-US" altLang="zh-CN" dirty="0" smtClean="0">
                <a:latin typeface="+mn-ea"/>
              </a:rPr>
              <a:t>(put)</a:t>
            </a:r>
            <a:r>
              <a:rPr lang="zh-CN" altLang="en-US" dirty="0" smtClean="0">
                <a:latin typeface="+mn-ea"/>
              </a:rPr>
              <a:t>：</a:t>
            </a:r>
          </a:p>
          <a:p>
            <a:pPr lvl="1" eaLnBrk="1" hangingPunct="1">
              <a:defRPr/>
            </a:pPr>
            <a:r>
              <a:rPr lang="zh-CN" altLang="en-US" dirty="0" smtClean="0">
                <a:latin typeface="+mn-ea"/>
              </a:rPr>
              <a:t>期权持有人拥有的是卖出资产的权利</a:t>
            </a:r>
          </a:p>
          <a:p>
            <a:pPr lvl="1" eaLnBrk="1" hangingPunct="1">
              <a:defRPr/>
            </a:pPr>
            <a:r>
              <a:rPr lang="zh-CN" altLang="en-US" dirty="0" smtClean="0">
                <a:latin typeface="+mn-ea"/>
              </a:rPr>
              <a:t>希望基础资产价格下跌</a:t>
            </a:r>
          </a:p>
          <a:p>
            <a:pPr lvl="1" eaLnBrk="1" hangingPunct="1">
              <a:defRPr/>
            </a:pPr>
            <a:endParaRPr lang="en-US" altLang="zh-CN" dirty="0" smtClean="0">
              <a:latin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sp>
        <p:nvSpPr>
          <p:cNvPr id="3" name="内容占位符 2"/>
          <p:cNvSpPr>
            <a:spLocks noGrp="1"/>
          </p:cNvSpPr>
          <p:nvPr>
            <p:ph idx="1"/>
          </p:nvPr>
        </p:nvSpPr>
        <p:spPr/>
        <p:txBody>
          <a:bodyPr/>
          <a:lstStyle/>
          <a:p>
            <a:r>
              <a:rPr kumimoji="1" lang="zh-CN" altLang="en-US" dirty="0" smtClean="0"/>
              <a:t>案例：国有股权的退出</a:t>
            </a:r>
            <a:endParaRPr kumimoji="1" lang="en-US" altLang="zh-CN" dirty="0" smtClean="0"/>
          </a:p>
          <a:p>
            <a:r>
              <a:rPr kumimoji="1" lang="zh-CN" altLang="en-US" dirty="0" smtClean="0"/>
              <a:t>期权的概念</a:t>
            </a:r>
            <a:endParaRPr kumimoji="1" lang="en-US" altLang="zh-CN" dirty="0" smtClean="0"/>
          </a:p>
          <a:p>
            <a:r>
              <a:rPr kumimoji="1" lang="zh-CN" altLang="en-US" dirty="0" smtClean="0"/>
              <a:t>期权的定价</a:t>
            </a:r>
            <a:endParaRPr kumimoji="1" lang="en-US" altLang="zh-CN" dirty="0" smtClean="0"/>
          </a:p>
          <a:p>
            <a:r>
              <a:rPr kumimoji="1" lang="zh-CN" altLang="en-US" dirty="0" smtClean="0"/>
              <a:t>期权价格的性质</a:t>
            </a:r>
            <a:endParaRPr kumimoji="1" lang="en-US" altLang="zh-CN" dirty="0" smtClean="0"/>
          </a:p>
          <a:p>
            <a:r>
              <a:rPr kumimoji="1" lang="zh-CN" altLang="en-US" smtClean="0"/>
              <a:t>希腊</a:t>
            </a:r>
            <a:r>
              <a:rPr kumimoji="1" lang="zh-CN" altLang="en-US" dirty="0" smtClean="0"/>
              <a:t>字母</a:t>
            </a:r>
            <a:endParaRPr kumimoji="1" lang="en-US" altLang="zh-CN" dirty="0" smtClean="0"/>
          </a:p>
          <a:p>
            <a:endParaRPr kumimoji="1" lang="zh-CN" altLang="en-US" dirty="0"/>
          </a:p>
        </p:txBody>
      </p:sp>
    </p:spTree>
    <p:extLst>
      <p:ext uri="{BB962C8B-B14F-4D97-AF65-F5344CB8AC3E}">
        <p14:creationId xmlns:p14="http://schemas.microsoft.com/office/powerpoint/2010/main" val="1847451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zh-CN" altLang="en-US" dirty="0" smtClean="0">
                <a:latin typeface="+mn-ea"/>
                <a:ea typeface="+mn-ea"/>
              </a:rPr>
              <a:t>欧式期权和美式期权</a:t>
            </a:r>
          </a:p>
        </p:txBody>
      </p:sp>
      <p:sp>
        <p:nvSpPr>
          <p:cNvPr id="25603" name="Rectangle 3"/>
          <p:cNvSpPr>
            <a:spLocks noGrp="1" noChangeArrowheads="1"/>
          </p:cNvSpPr>
          <p:nvPr>
            <p:ph type="body" idx="1"/>
          </p:nvPr>
        </p:nvSpPr>
        <p:spPr/>
        <p:txBody>
          <a:bodyPr/>
          <a:lstStyle/>
          <a:p>
            <a:pPr eaLnBrk="1" hangingPunct="1">
              <a:defRPr/>
            </a:pPr>
            <a:r>
              <a:rPr lang="zh-CN" altLang="en-US" dirty="0" smtClean="0">
                <a:latin typeface="+mn-ea"/>
              </a:rPr>
              <a:t>期权的执行 </a:t>
            </a:r>
            <a:r>
              <a:rPr lang="en-US" altLang="zh-CN" dirty="0" smtClean="0">
                <a:latin typeface="+mn-ea"/>
              </a:rPr>
              <a:t>(exercise)</a:t>
            </a:r>
            <a:r>
              <a:rPr lang="zh-CN" altLang="en-US" dirty="0" smtClean="0">
                <a:latin typeface="+mn-ea"/>
              </a:rPr>
              <a:t>：</a:t>
            </a:r>
          </a:p>
          <a:p>
            <a:pPr lvl="1" eaLnBrk="1" hangingPunct="1">
              <a:defRPr/>
            </a:pPr>
            <a:r>
              <a:rPr lang="zh-CN" altLang="en-US" dirty="0" smtClean="0">
                <a:latin typeface="+mn-ea"/>
              </a:rPr>
              <a:t>期权买方要求卖方以固定的价格卖出或买进一定数量的资产的行为</a:t>
            </a:r>
          </a:p>
          <a:p>
            <a:pPr lvl="1" eaLnBrk="1" hangingPunct="1">
              <a:defRPr/>
            </a:pPr>
            <a:r>
              <a:rPr lang="zh-CN" altLang="en-US" dirty="0" smtClean="0">
                <a:latin typeface="+mn-ea"/>
              </a:rPr>
              <a:t>执行价格：协议中的固定价格</a:t>
            </a:r>
          </a:p>
          <a:p>
            <a:pPr eaLnBrk="1" hangingPunct="1">
              <a:defRPr/>
            </a:pPr>
            <a:r>
              <a:rPr lang="zh-CN" altLang="en-US" dirty="0" smtClean="0">
                <a:latin typeface="+mn-ea"/>
              </a:rPr>
              <a:t>欧式期权：</a:t>
            </a:r>
          </a:p>
          <a:p>
            <a:pPr lvl="1" eaLnBrk="1" hangingPunct="1">
              <a:defRPr/>
            </a:pPr>
            <a:r>
              <a:rPr lang="zh-CN" altLang="en-US" dirty="0" smtClean="0">
                <a:latin typeface="+mn-ea"/>
              </a:rPr>
              <a:t>只允许在规定的到期日执行期权</a:t>
            </a:r>
          </a:p>
          <a:p>
            <a:pPr eaLnBrk="1" hangingPunct="1">
              <a:defRPr/>
            </a:pPr>
            <a:r>
              <a:rPr lang="zh-CN" altLang="en-US" dirty="0" smtClean="0">
                <a:latin typeface="+mn-ea"/>
              </a:rPr>
              <a:t>美式期权：</a:t>
            </a:r>
          </a:p>
          <a:p>
            <a:pPr lvl="1" eaLnBrk="1" hangingPunct="1">
              <a:defRPr/>
            </a:pPr>
            <a:r>
              <a:rPr lang="zh-CN" altLang="en-US" dirty="0" smtClean="0">
                <a:latin typeface="+mn-ea"/>
              </a:rPr>
              <a:t>允许在规定的到期日或到期日之前执行</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defRPr/>
            </a:pPr>
            <a:endParaRPr lang="zh-CN" altLang="zh-CN" sz="3200" smtClean="0">
              <a:latin typeface="+mn-ea"/>
              <a:ea typeface="+mn-ea"/>
            </a:endParaRPr>
          </a:p>
        </p:txBody>
      </p:sp>
      <p:sp>
        <p:nvSpPr>
          <p:cNvPr id="26627" name="Rectangle 3"/>
          <p:cNvSpPr>
            <a:spLocks noGrp="1" noChangeArrowheads="1"/>
          </p:cNvSpPr>
          <p:nvPr>
            <p:ph type="body" idx="1"/>
          </p:nvPr>
        </p:nvSpPr>
        <p:spPr/>
        <p:txBody>
          <a:bodyPr/>
          <a:lstStyle/>
          <a:p>
            <a:pPr eaLnBrk="1" hangingPunct="1">
              <a:defRPr/>
            </a:pPr>
            <a:r>
              <a:rPr lang="zh-CN" altLang="en-US" dirty="0" smtClean="0">
                <a:latin typeface="+mn-ea"/>
              </a:rPr>
              <a:t>百慕大期权</a:t>
            </a:r>
          </a:p>
          <a:p>
            <a:pPr lvl="1" eaLnBrk="1" hangingPunct="1">
              <a:defRPr/>
            </a:pPr>
            <a:r>
              <a:rPr lang="zh-CN" altLang="en-US" dirty="0" smtClean="0">
                <a:latin typeface="+mn-ea"/>
              </a:rPr>
              <a:t>在期权的有效期内的几个特定日执行</a:t>
            </a:r>
          </a:p>
          <a:p>
            <a:pPr lvl="1" eaLnBrk="1" hangingPunct="1">
              <a:defRPr/>
            </a:pPr>
            <a:r>
              <a:rPr lang="zh-CN" altLang="en-US" dirty="0" smtClean="0">
                <a:latin typeface="+mn-ea"/>
              </a:rPr>
              <a:t>万科的认沽权证：到期日为</a:t>
            </a:r>
            <a:r>
              <a:rPr lang="en-US" altLang="zh-CN" dirty="0" smtClean="0">
                <a:latin typeface="+mn-ea"/>
              </a:rPr>
              <a:t>2006</a:t>
            </a:r>
            <a:r>
              <a:rPr lang="zh-CN" altLang="en-US" dirty="0" smtClean="0">
                <a:latin typeface="+mn-ea"/>
              </a:rPr>
              <a:t>年</a:t>
            </a:r>
            <a:r>
              <a:rPr lang="en-US" altLang="zh-CN" dirty="0" smtClean="0">
                <a:latin typeface="+mn-ea"/>
              </a:rPr>
              <a:t>9</a:t>
            </a:r>
            <a:r>
              <a:rPr lang="zh-CN" altLang="en-US" dirty="0" smtClean="0">
                <a:latin typeface="+mn-ea"/>
              </a:rPr>
              <a:t>月</a:t>
            </a:r>
            <a:r>
              <a:rPr lang="en-US" altLang="zh-CN" dirty="0" smtClean="0">
                <a:latin typeface="+mn-ea"/>
              </a:rPr>
              <a:t>4</a:t>
            </a:r>
            <a:r>
              <a:rPr lang="zh-CN" altLang="en-US" dirty="0" smtClean="0">
                <a:latin typeface="+mn-ea"/>
              </a:rPr>
              <a:t>日</a:t>
            </a:r>
          </a:p>
          <a:p>
            <a:pPr lvl="1" eaLnBrk="1" hangingPunct="1">
              <a:buFontTx/>
              <a:buNone/>
              <a:defRPr/>
            </a:pPr>
            <a:r>
              <a:rPr lang="zh-CN" altLang="en-US" dirty="0" smtClean="0">
                <a:latin typeface="+mn-ea"/>
              </a:rPr>
              <a:t>   行权日：</a:t>
            </a:r>
            <a:r>
              <a:rPr lang="en-US" altLang="zh-CN" dirty="0" smtClean="0">
                <a:latin typeface="+mn-ea"/>
              </a:rPr>
              <a:t>2006</a:t>
            </a:r>
            <a:r>
              <a:rPr lang="zh-CN" altLang="en-US" dirty="0" smtClean="0">
                <a:latin typeface="+mn-ea"/>
              </a:rPr>
              <a:t>年</a:t>
            </a:r>
            <a:r>
              <a:rPr lang="en-US" altLang="zh-CN" dirty="0" smtClean="0">
                <a:latin typeface="+mn-ea"/>
              </a:rPr>
              <a:t>8</a:t>
            </a:r>
            <a:r>
              <a:rPr lang="zh-CN" altLang="en-US" dirty="0" smtClean="0">
                <a:latin typeface="+mn-ea"/>
              </a:rPr>
              <a:t>月</a:t>
            </a:r>
            <a:r>
              <a:rPr lang="en-US" altLang="zh-CN" dirty="0" smtClean="0">
                <a:latin typeface="+mn-ea"/>
              </a:rPr>
              <a:t>29</a:t>
            </a:r>
            <a:r>
              <a:rPr lang="zh-CN" altLang="en-US" dirty="0" smtClean="0">
                <a:latin typeface="+mn-ea"/>
              </a:rPr>
              <a:t>日</a:t>
            </a:r>
            <a:r>
              <a:rPr lang="en-US" altLang="zh-CN" dirty="0" smtClean="0">
                <a:latin typeface="+mn-ea"/>
              </a:rPr>
              <a:t>-2006</a:t>
            </a:r>
            <a:r>
              <a:rPr lang="zh-CN" altLang="en-US" dirty="0" smtClean="0">
                <a:latin typeface="+mn-ea"/>
              </a:rPr>
              <a:t>年</a:t>
            </a:r>
            <a:r>
              <a:rPr lang="en-US" altLang="zh-CN" dirty="0" smtClean="0">
                <a:latin typeface="+mn-ea"/>
              </a:rPr>
              <a:t>9</a:t>
            </a:r>
            <a:r>
              <a:rPr lang="zh-CN" altLang="en-US" dirty="0" smtClean="0">
                <a:latin typeface="+mn-ea"/>
              </a:rPr>
              <a:t>月</a:t>
            </a:r>
            <a:r>
              <a:rPr lang="en-US" altLang="zh-CN" dirty="0" smtClean="0">
                <a:latin typeface="+mn-ea"/>
              </a:rPr>
              <a:t>4</a:t>
            </a:r>
            <a:r>
              <a:rPr lang="zh-CN" altLang="en-US" dirty="0" smtClean="0">
                <a:latin typeface="+mn-ea"/>
              </a:rPr>
              <a:t>日</a:t>
            </a:r>
          </a:p>
          <a:p>
            <a:pPr eaLnBrk="1" hangingPunct="1">
              <a:defRPr/>
            </a:pPr>
            <a:r>
              <a:rPr lang="zh-CN" altLang="en-US" dirty="0" smtClean="0">
                <a:latin typeface="+mn-ea"/>
              </a:rPr>
              <a:t>亚式期权</a:t>
            </a:r>
          </a:p>
          <a:p>
            <a:pPr lvl="1" eaLnBrk="1" hangingPunct="1">
              <a:defRPr/>
            </a:pPr>
            <a:r>
              <a:rPr lang="zh-CN" altLang="en-US" dirty="0" smtClean="0">
                <a:latin typeface="+mn-ea"/>
              </a:rPr>
              <a:t>到期日执行（欧式）</a:t>
            </a:r>
          </a:p>
          <a:p>
            <a:pPr lvl="1" eaLnBrk="1" hangingPunct="1">
              <a:defRPr/>
            </a:pPr>
            <a:r>
              <a:rPr lang="zh-CN" altLang="en-US" dirty="0" smtClean="0">
                <a:latin typeface="+mn-ea"/>
              </a:rPr>
              <a:t>是否执行的条件为一段时间内的股价平均值</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r>
              <a:rPr lang="zh-CN" altLang="en-US" sz="3200" smtClean="0">
                <a:latin typeface="+mn-ea"/>
                <a:ea typeface="+mn-ea"/>
              </a:rPr>
              <a:t>亚式期权</a:t>
            </a:r>
          </a:p>
        </p:txBody>
      </p:sp>
      <p:sp>
        <p:nvSpPr>
          <p:cNvPr id="27651" name="Rectangle 3"/>
          <p:cNvSpPr>
            <a:spLocks noGrp="1" noChangeArrowheads="1"/>
          </p:cNvSpPr>
          <p:nvPr>
            <p:ph type="body" idx="1"/>
          </p:nvPr>
        </p:nvSpPr>
        <p:spPr/>
        <p:txBody>
          <a:bodyPr/>
          <a:lstStyle/>
          <a:p>
            <a:pPr eaLnBrk="1" hangingPunct="1">
              <a:defRPr/>
            </a:pPr>
            <a:r>
              <a:rPr lang="zh-CN" altLang="en-US" smtClean="0">
                <a:latin typeface="+mn-ea"/>
              </a:rPr>
              <a:t>其到期日的收益依赖于标的资产有效期至少一段时间内的平均价格</a:t>
            </a:r>
          </a:p>
          <a:p>
            <a:pPr eaLnBrk="1" hangingPunct="1">
              <a:defRPr/>
            </a:pPr>
            <a:r>
              <a:rPr lang="zh-CN" altLang="en-US" smtClean="0">
                <a:latin typeface="+mn-ea"/>
              </a:rPr>
              <a:t>平均价格亚式期权</a:t>
            </a:r>
          </a:p>
          <a:p>
            <a:pPr lvl="1" eaLnBrk="1" hangingPunct="1">
              <a:defRPr/>
            </a:pPr>
            <a:r>
              <a:rPr lang="zh-CN" altLang="en-US" smtClean="0">
                <a:latin typeface="+mn-ea"/>
              </a:rPr>
              <a:t>收益为执行价格与标的资产在有效期内的平均价格之差</a:t>
            </a:r>
          </a:p>
          <a:p>
            <a:pPr eaLnBrk="1" hangingPunct="1">
              <a:defRPr/>
            </a:pPr>
            <a:r>
              <a:rPr lang="zh-CN" altLang="en-US" smtClean="0">
                <a:latin typeface="+mn-ea"/>
              </a:rPr>
              <a:t>平均执行价格期权</a:t>
            </a:r>
          </a:p>
          <a:p>
            <a:pPr lvl="1" eaLnBrk="1" hangingPunct="1">
              <a:defRPr/>
            </a:pPr>
            <a:r>
              <a:rPr lang="zh-CN" altLang="en-US" smtClean="0">
                <a:latin typeface="+mn-ea"/>
              </a:rPr>
              <a:t>收益为标的资产到期日价格与有效期内平均价格之差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27584" y="314887"/>
            <a:ext cx="7497763" cy="1143000"/>
          </a:xfrm>
        </p:spPr>
        <p:txBody>
          <a:bodyPr/>
          <a:lstStyle/>
          <a:p>
            <a:pPr eaLnBrk="1" hangingPunct="1">
              <a:defRPr/>
            </a:pPr>
            <a:r>
              <a:rPr lang="zh-CN" altLang="en-US" dirty="0" smtClean="0"/>
              <a:t>不同标的物的期权</a:t>
            </a:r>
          </a:p>
        </p:txBody>
      </p:sp>
      <p:sp>
        <p:nvSpPr>
          <p:cNvPr id="28675" name="Rectangle 3"/>
          <p:cNvSpPr>
            <a:spLocks noGrp="1" noChangeArrowheads="1"/>
          </p:cNvSpPr>
          <p:nvPr>
            <p:ph type="body" idx="1"/>
          </p:nvPr>
        </p:nvSpPr>
        <p:spPr>
          <a:xfrm>
            <a:off x="1116013" y="1484313"/>
            <a:ext cx="7543800" cy="4343400"/>
          </a:xfrm>
        </p:spPr>
        <p:txBody>
          <a:bodyPr/>
          <a:lstStyle/>
          <a:p>
            <a:pPr eaLnBrk="1" hangingPunct="1">
              <a:defRPr/>
            </a:pPr>
            <a:r>
              <a:rPr lang="zh-CN" altLang="en-US" dirty="0" smtClean="0"/>
              <a:t>股票及股票指数期权</a:t>
            </a:r>
          </a:p>
          <a:p>
            <a:pPr eaLnBrk="1" hangingPunct="1">
              <a:defRPr/>
            </a:pPr>
            <a:r>
              <a:rPr lang="zh-CN" altLang="en-US" dirty="0" smtClean="0"/>
              <a:t>外汇期权和外汇期货期权</a:t>
            </a:r>
          </a:p>
          <a:p>
            <a:pPr eaLnBrk="1" hangingPunct="1">
              <a:defRPr/>
            </a:pPr>
            <a:r>
              <a:rPr lang="zh-CN" altLang="en-US" dirty="0" smtClean="0"/>
              <a:t>利率期权和利率期货期权</a:t>
            </a:r>
          </a:p>
          <a:p>
            <a:pPr eaLnBrk="1" hangingPunct="1">
              <a:defRPr/>
            </a:pPr>
            <a:r>
              <a:rPr lang="zh-CN" altLang="en-US" dirty="0" smtClean="0"/>
              <a:t>商品期货期权</a:t>
            </a:r>
            <a:endParaRPr lang="en-US" altLang="zh-CN" dirty="0" smtClean="0"/>
          </a:p>
          <a:p>
            <a:pPr eaLnBrk="1" hangingPunct="1">
              <a:defRPr/>
            </a:pPr>
            <a:r>
              <a:rPr lang="zh-CN" altLang="en-US" dirty="0" smtClean="0"/>
              <a:t>波动率，经济事件，气候</a:t>
            </a:r>
          </a:p>
          <a:p>
            <a:pPr eaLnBrk="1" hangingPunct="1">
              <a:defRPr/>
            </a:pPr>
            <a:r>
              <a:rPr lang="zh-CN" altLang="en-US" dirty="0" smtClean="0"/>
              <a:t>实物期权</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316038" y="333375"/>
            <a:ext cx="7497762" cy="1143000"/>
          </a:xfrm>
        </p:spPr>
        <p:txBody>
          <a:bodyPr>
            <a:normAutofit fontScale="90000"/>
          </a:bodyPr>
          <a:lstStyle/>
          <a:p>
            <a:pPr>
              <a:defRPr/>
            </a:pPr>
            <a:r>
              <a:rPr lang="zh-CN" altLang="en-US" b="1" dirty="0">
                <a:latin typeface="宋体" pitchFamily="2" charset="-122"/>
              </a:rPr>
              <a:t>芝加哥期权交易所</a:t>
            </a:r>
            <a:r>
              <a:rPr lang="en-US" altLang="zh-CN" b="1" dirty="0"/>
              <a:t>S&amp;P 500</a:t>
            </a:r>
            <a:r>
              <a:rPr lang="zh-CN" altLang="en-US" b="1" dirty="0">
                <a:latin typeface="宋体" pitchFamily="2" charset="-122"/>
              </a:rPr>
              <a:t>指数期权</a:t>
            </a:r>
            <a:r>
              <a:rPr lang="zh-CN" altLang="en-US" b="1" dirty="0"/>
              <a:t> </a:t>
            </a:r>
          </a:p>
        </p:txBody>
      </p:sp>
      <p:grpSp>
        <p:nvGrpSpPr>
          <p:cNvPr id="43011" name="Group 17"/>
          <p:cNvGrpSpPr>
            <a:grpSpLocks/>
          </p:cNvGrpSpPr>
          <p:nvPr/>
        </p:nvGrpSpPr>
        <p:grpSpPr bwMode="auto">
          <a:xfrm>
            <a:off x="977900" y="1704975"/>
            <a:ext cx="2149475" cy="376238"/>
            <a:chOff x="0" y="0"/>
            <a:chExt cx="969" cy="374"/>
          </a:xfrm>
        </p:grpSpPr>
        <p:sp>
          <p:nvSpPr>
            <p:cNvPr id="43046" name="Rectangle 4"/>
            <p:cNvSpPr>
              <a:spLocks noChangeArrowheads="1"/>
            </p:cNvSpPr>
            <p:nvPr/>
          </p:nvSpPr>
          <p:spPr bwMode="auto">
            <a:xfrm>
              <a:off x="43" y="0"/>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报价单位</a:t>
              </a:r>
            </a:p>
            <a:p>
              <a:pPr algn="just">
                <a:spcBef>
                  <a:spcPct val="0"/>
                </a:spcBef>
                <a:buClrTx/>
                <a:buSzTx/>
                <a:buFontTx/>
                <a:buNone/>
              </a:pPr>
              <a:endParaRPr kumimoji="1" lang="en-US" altLang="zh-CN" sz="1800">
                <a:latin typeface="Times New Roman" panose="02020603050405020304" pitchFamily="18" charset="0"/>
              </a:endParaRPr>
            </a:p>
          </p:txBody>
        </p:sp>
        <p:sp>
          <p:nvSpPr>
            <p:cNvPr id="43047" name="Rectangle 16"/>
            <p:cNvSpPr>
              <a:spLocks noChangeArrowheads="1"/>
            </p:cNvSpPr>
            <p:nvPr/>
          </p:nvSpPr>
          <p:spPr bwMode="auto">
            <a:xfrm>
              <a:off x="0" y="0"/>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2" name="Group 19"/>
          <p:cNvGrpSpPr>
            <a:grpSpLocks/>
          </p:cNvGrpSpPr>
          <p:nvPr/>
        </p:nvGrpSpPr>
        <p:grpSpPr bwMode="auto">
          <a:xfrm>
            <a:off x="3127375" y="1704975"/>
            <a:ext cx="5686425" cy="376238"/>
            <a:chOff x="969" y="0"/>
            <a:chExt cx="2564" cy="374"/>
          </a:xfrm>
        </p:grpSpPr>
        <p:sp>
          <p:nvSpPr>
            <p:cNvPr id="43044" name="Rectangle 5"/>
            <p:cNvSpPr>
              <a:spLocks noChangeArrowheads="1"/>
            </p:cNvSpPr>
            <p:nvPr/>
          </p:nvSpPr>
          <p:spPr bwMode="auto">
            <a:xfrm>
              <a:off x="1012" y="0"/>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2667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67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67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67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点</a:t>
              </a:r>
            </a:p>
            <a:p>
              <a:pPr algn="just">
                <a:spcBef>
                  <a:spcPct val="0"/>
                </a:spcBef>
                <a:buClrTx/>
                <a:buSzTx/>
                <a:buFontTx/>
                <a:buNone/>
              </a:pPr>
              <a:endParaRPr kumimoji="1" lang="en-US" altLang="zh-CN" sz="1800">
                <a:latin typeface="Times New Roman" panose="02020603050405020304" pitchFamily="18" charset="0"/>
              </a:endParaRPr>
            </a:p>
          </p:txBody>
        </p:sp>
        <p:sp>
          <p:nvSpPr>
            <p:cNvPr id="43045" name="Rectangle 18"/>
            <p:cNvSpPr>
              <a:spLocks noChangeArrowheads="1"/>
            </p:cNvSpPr>
            <p:nvPr/>
          </p:nvSpPr>
          <p:spPr bwMode="auto">
            <a:xfrm>
              <a:off x="969" y="0"/>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3" name="Group 21"/>
          <p:cNvGrpSpPr>
            <a:grpSpLocks/>
          </p:cNvGrpSpPr>
          <p:nvPr/>
        </p:nvGrpSpPr>
        <p:grpSpPr bwMode="auto">
          <a:xfrm>
            <a:off x="977900" y="2081213"/>
            <a:ext cx="2149475" cy="636587"/>
            <a:chOff x="0" y="374"/>
            <a:chExt cx="969" cy="374"/>
          </a:xfrm>
        </p:grpSpPr>
        <p:sp>
          <p:nvSpPr>
            <p:cNvPr id="43042" name="Rectangle 6"/>
            <p:cNvSpPr>
              <a:spLocks noChangeArrowheads="1"/>
            </p:cNvSpPr>
            <p:nvPr/>
          </p:nvSpPr>
          <p:spPr bwMode="auto">
            <a:xfrm>
              <a:off x="43" y="374"/>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交易单位（合约乘子）</a:t>
              </a:r>
            </a:p>
            <a:p>
              <a:pPr algn="just">
                <a:spcBef>
                  <a:spcPct val="0"/>
                </a:spcBef>
                <a:buClrTx/>
                <a:buSzTx/>
                <a:buFontTx/>
                <a:buNone/>
              </a:pPr>
              <a:endParaRPr kumimoji="1" lang="en-US" altLang="zh-CN" sz="1800">
                <a:latin typeface="Times New Roman" panose="02020603050405020304" pitchFamily="18" charset="0"/>
              </a:endParaRPr>
            </a:p>
          </p:txBody>
        </p:sp>
        <p:sp>
          <p:nvSpPr>
            <p:cNvPr id="43043" name="Rectangle 20"/>
            <p:cNvSpPr>
              <a:spLocks noChangeArrowheads="1"/>
            </p:cNvSpPr>
            <p:nvPr/>
          </p:nvSpPr>
          <p:spPr bwMode="auto">
            <a:xfrm>
              <a:off x="0" y="374"/>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4" name="Group 23"/>
          <p:cNvGrpSpPr>
            <a:grpSpLocks/>
          </p:cNvGrpSpPr>
          <p:nvPr/>
        </p:nvGrpSpPr>
        <p:grpSpPr bwMode="auto">
          <a:xfrm>
            <a:off x="3127375" y="2081213"/>
            <a:ext cx="5686425" cy="636587"/>
            <a:chOff x="969" y="374"/>
            <a:chExt cx="2564" cy="374"/>
          </a:xfrm>
        </p:grpSpPr>
        <p:sp>
          <p:nvSpPr>
            <p:cNvPr id="43040" name="Rectangle 7"/>
            <p:cNvSpPr>
              <a:spLocks noChangeArrowheads="1"/>
            </p:cNvSpPr>
            <p:nvPr/>
          </p:nvSpPr>
          <p:spPr bwMode="auto">
            <a:xfrm>
              <a:off x="1012" y="374"/>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2667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67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67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67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1800">
                  <a:latin typeface="宋体" panose="02010600030101010101" pitchFamily="2" charset="-122"/>
                  <a:cs typeface="Times New Roman" panose="02020603050405020304" pitchFamily="18" charset="0"/>
                </a:rPr>
                <a:t>$100/</a:t>
              </a:r>
              <a:r>
                <a:rPr kumimoji="1" lang="zh-CN" altLang="en-US" sz="1800">
                  <a:latin typeface="宋体" panose="02010600030101010101" pitchFamily="2" charset="-122"/>
                  <a:cs typeface="Times New Roman" panose="02020603050405020304" pitchFamily="18" charset="0"/>
                </a:rPr>
                <a:t>点</a:t>
              </a:r>
            </a:p>
            <a:p>
              <a:pPr algn="just">
                <a:spcBef>
                  <a:spcPct val="0"/>
                </a:spcBef>
                <a:buClrTx/>
                <a:buSzTx/>
                <a:buFontTx/>
                <a:buNone/>
              </a:pPr>
              <a:endParaRPr kumimoji="1" lang="en-US" altLang="zh-CN" sz="1800">
                <a:latin typeface="Times New Roman" panose="02020603050405020304" pitchFamily="18" charset="0"/>
              </a:endParaRPr>
            </a:p>
          </p:txBody>
        </p:sp>
        <p:sp>
          <p:nvSpPr>
            <p:cNvPr id="43041" name="Rectangle 22"/>
            <p:cNvSpPr>
              <a:spLocks noChangeArrowheads="1"/>
            </p:cNvSpPr>
            <p:nvPr/>
          </p:nvSpPr>
          <p:spPr bwMode="auto">
            <a:xfrm>
              <a:off x="969" y="374"/>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5" name="Group 25"/>
          <p:cNvGrpSpPr>
            <a:grpSpLocks/>
          </p:cNvGrpSpPr>
          <p:nvPr/>
        </p:nvGrpSpPr>
        <p:grpSpPr bwMode="auto">
          <a:xfrm>
            <a:off x="977900" y="2719388"/>
            <a:ext cx="2149475" cy="398462"/>
            <a:chOff x="0" y="748"/>
            <a:chExt cx="969" cy="374"/>
          </a:xfrm>
        </p:grpSpPr>
        <p:sp>
          <p:nvSpPr>
            <p:cNvPr id="43038" name="Rectangle 8"/>
            <p:cNvSpPr>
              <a:spLocks noChangeArrowheads="1"/>
            </p:cNvSpPr>
            <p:nvPr/>
          </p:nvSpPr>
          <p:spPr bwMode="auto">
            <a:xfrm>
              <a:off x="43" y="748"/>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2667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67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67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67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期权样式</a:t>
              </a:r>
            </a:p>
            <a:p>
              <a:pPr algn="just">
                <a:spcBef>
                  <a:spcPct val="0"/>
                </a:spcBef>
                <a:buClrTx/>
                <a:buSzTx/>
                <a:buFontTx/>
                <a:buNone/>
              </a:pPr>
              <a:endParaRPr kumimoji="1" lang="en-US" altLang="zh-CN" sz="1800">
                <a:latin typeface="Times New Roman" panose="02020603050405020304" pitchFamily="18" charset="0"/>
              </a:endParaRPr>
            </a:p>
          </p:txBody>
        </p:sp>
        <p:sp>
          <p:nvSpPr>
            <p:cNvPr id="43039" name="Rectangle 24"/>
            <p:cNvSpPr>
              <a:spLocks noChangeArrowheads="1"/>
            </p:cNvSpPr>
            <p:nvPr/>
          </p:nvSpPr>
          <p:spPr bwMode="auto">
            <a:xfrm>
              <a:off x="0" y="748"/>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6" name="Group 27"/>
          <p:cNvGrpSpPr>
            <a:grpSpLocks/>
          </p:cNvGrpSpPr>
          <p:nvPr/>
        </p:nvGrpSpPr>
        <p:grpSpPr bwMode="auto">
          <a:xfrm>
            <a:off x="3127375" y="2719388"/>
            <a:ext cx="5686425" cy="398462"/>
            <a:chOff x="969" y="748"/>
            <a:chExt cx="2564" cy="374"/>
          </a:xfrm>
        </p:grpSpPr>
        <p:sp>
          <p:nvSpPr>
            <p:cNvPr id="43036" name="Rectangle 9"/>
            <p:cNvSpPr>
              <a:spLocks noChangeArrowheads="1"/>
            </p:cNvSpPr>
            <p:nvPr/>
          </p:nvSpPr>
          <p:spPr bwMode="auto">
            <a:xfrm>
              <a:off x="1012" y="748"/>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欧式</a:t>
              </a:r>
            </a:p>
            <a:p>
              <a:pPr algn="just">
                <a:spcBef>
                  <a:spcPct val="0"/>
                </a:spcBef>
                <a:buClrTx/>
                <a:buSzTx/>
                <a:buFontTx/>
                <a:buNone/>
              </a:pPr>
              <a:endParaRPr kumimoji="1" lang="en-US" altLang="zh-CN" sz="1800">
                <a:latin typeface="Times New Roman" panose="02020603050405020304" pitchFamily="18" charset="0"/>
              </a:endParaRPr>
            </a:p>
          </p:txBody>
        </p:sp>
        <p:sp>
          <p:nvSpPr>
            <p:cNvPr id="43037" name="Rectangle 26"/>
            <p:cNvSpPr>
              <a:spLocks noChangeArrowheads="1"/>
            </p:cNvSpPr>
            <p:nvPr/>
          </p:nvSpPr>
          <p:spPr bwMode="auto">
            <a:xfrm>
              <a:off x="969" y="748"/>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7" name="Group 29"/>
          <p:cNvGrpSpPr>
            <a:grpSpLocks/>
          </p:cNvGrpSpPr>
          <p:nvPr/>
        </p:nvGrpSpPr>
        <p:grpSpPr bwMode="auto">
          <a:xfrm>
            <a:off x="977900" y="3119438"/>
            <a:ext cx="2149475" cy="1019175"/>
            <a:chOff x="0" y="1122"/>
            <a:chExt cx="969" cy="460"/>
          </a:xfrm>
        </p:grpSpPr>
        <p:sp>
          <p:nvSpPr>
            <p:cNvPr id="43034" name="Rectangle 10"/>
            <p:cNvSpPr>
              <a:spLocks noChangeArrowheads="1"/>
            </p:cNvSpPr>
            <p:nvPr/>
          </p:nvSpPr>
          <p:spPr bwMode="auto">
            <a:xfrm>
              <a:off x="43" y="1122"/>
              <a:ext cx="8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2667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67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67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67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执行价格</a:t>
              </a:r>
            </a:p>
            <a:p>
              <a:pPr algn="just">
                <a:spcBef>
                  <a:spcPct val="0"/>
                </a:spcBef>
                <a:buClrTx/>
                <a:buSzTx/>
                <a:buFontTx/>
                <a:buNone/>
              </a:pPr>
              <a:endParaRPr kumimoji="1" lang="en-US" altLang="zh-CN" sz="1800">
                <a:latin typeface="Times New Roman" panose="02020603050405020304" pitchFamily="18" charset="0"/>
              </a:endParaRPr>
            </a:p>
          </p:txBody>
        </p:sp>
        <p:sp>
          <p:nvSpPr>
            <p:cNvPr id="43035" name="Rectangle 28"/>
            <p:cNvSpPr>
              <a:spLocks noChangeArrowheads="1"/>
            </p:cNvSpPr>
            <p:nvPr/>
          </p:nvSpPr>
          <p:spPr bwMode="auto">
            <a:xfrm>
              <a:off x="0" y="1122"/>
              <a:ext cx="969"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8" name="Group 31"/>
          <p:cNvGrpSpPr>
            <a:grpSpLocks/>
          </p:cNvGrpSpPr>
          <p:nvPr/>
        </p:nvGrpSpPr>
        <p:grpSpPr bwMode="auto">
          <a:xfrm>
            <a:off x="3127375" y="3119438"/>
            <a:ext cx="5686425" cy="1019175"/>
            <a:chOff x="969" y="1122"/>
            <a:chExt cx="2564" cy="460"/>
          </a:xfrm>
        </p:grpSpPr>
        <p:sp>
          <p:nvSpPr>
            <p:cNvPr id="43032" name="Rectangle 11"/>
            <p:cNvSpPr>
              <a:spLocks noChangeArrowheads="1"/>
            </p:cNvSpPr>
            <p:nvPr/>
          </p:nvSpPr>
          <p:spPr bwMode="auto">
            <a:xfrm>
              <a:off x="1012" y="1122"/>
              <a:ext cx="2478"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dirty="0">
                  <a:latin typeface="宋体" panose="02010600030101010101" pitchFamily="2" charset="-122"/>
                  <a:cs typeface="Times New Roman" panose="02020603050405020304" pitchFamily="18" charset="0"/>
                </a:rPr>
                <a:t>初始执行价格由交易所列出，但如果</a:t>
              </a:r>
              <a:r>
                <a:rPr kumimoji="1" lang="en-US" altLang="zh-CN" sz="1800" dirty="0">
                  <a:latin typeface="宋体" panose="02010600030101010101" pitchFamily="2" charset="-122"/>
                  <a:cs typeface="Times New Roman" panose="02020603050405020304" pitchFamily="18" charset="0"/>
                </a:rPr>
                <a:t>S&amp;P 500</a:t>
              </a:r>
              <a:r>
                <a:rPr kumimoji="1" lang="zh-CN" altLang="en-US" sz="1800" dirty="0">
                  <a:latin typeface="宋体" panose="02010600030101010101" pitchFamily="2" charset="-122"/>
                  <a:cs typeface="Times New Roman" panose="02020603050405020304" pitchFamily="18" charset="0"/>
                </a:rPr>
                <a:t>指数达到执行价格的最高或最低价时，交易所将增加新的执行价格。</a:t>
              </a:r>
            </a:p>
            <a:p>
              <a:pPr algn="just">
                <a:spcBef>
                  <a:spcPct val="0"/>
                </a:spcBef>
                <a:buClrTx/>
                <a:buSzTx/>
                <a:buFontTx/>
                <a:buNone/>
              </a:pPr>
              <a:endParaRPr kumimoji="1" lang="en-US" altLang="zh-CN" sz="1800" dirty="0">
                <a:latin typeface="Times New Roman" panose="02020603050405020304" pitchFamily="18" charset="0"/>
              </a:endParaRPr>
            </a:p>
          </p:txBody>
        </p:sp>
        <p:sp>
          <p:nvSpPr>
            <p:cNvPr id="43033" name="Rectangle 30"/>
            <p:cNvSpPr>
              <a:spLocks noChangeArrowheads="1"/>
            </p:cNvSpPr>
            <p:nvPr/>
          </p:nvSpPr>
          <p:spPr bwMode="auto">
            <a:xfrm>
              <a:off x="969" y="1122"/>
              <a:ext cx="2564"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19" name="Group 33"/>
          <p:cNvGrpSpPr>
            <a:grpSpLocks/>
          </p:cNvGrpSpPr>
          <p:nvPr/>
        </p:nvGrpSpPr>
        <p:grpSpPr bwMode="auto">
          <a:xfrm>
            <a:off x="977900" y="4138613"/>
            <a:ext cx="2149475" cy="990600"/>
            <a:chOff x="0" y="1582"/>
            <a:chExt cx="969" cy="460"/>
          </a:xfrm>
        </p:grpSpPr>
        <p:sp>
          <p:nvSpPr>
            <p:cNvPr id="43030" name="Rectangle 12"/>
            <p:cNvSpPr>
              <a:spLocks noChangeArrowheads="1"/>
            </p:cNvSpPr>
            <p:nvPr/>
          </p:nvSpPr>
          <p:spPr bwMode="auto">
            <a:xfrm>
              <a:off x="43" y="1582"/>
              <a:ext cx="8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2667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667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667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667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667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dirty="0">
                  <a:latin typeface="宋体" panose="02010600030101010101" pitchFamily="2" charset="-122"/>
                  <a:cs typeface="Times New Roman" panose="02020603050405020304" pitchFamily="18" charset="0"/>
                </a:rPr>
                <a:t>最小变动价位</a:t>
              </a:r>
            </a:p>
            <a:p>
              <a:pPr algn="just">
                <a:spcBef>
                  <a:spcPct val="0"/>
                </a:spcBef>
                <a:buClrTx/>
                <a:buSzTx/>
                <a:buFontTx/>
                <a:buNone/>
              </a:pPr>
              <a:endParaRPr kumimoji="1" lang="en-US" altLang="zh-CN" sz="1800" dirty="0">
                <a:latin typeface="Times New Roman" panose="02020603050405020304" pitchFamily="18" charset="0"/>
              </a:endParaRPr>
            </a:p>
          </p:txBody>
        </p:sp>
        <p:sp>
          <p:nvSpPr>
            <p:cNvPr id="43031" name="Rectangle 32"/>
            <p:cNvSpPr>
              <a:spLocks noChangeArrowheads="1"/>
            </p:cNvSpPr>
            <p:nvPr/>
          </p:nvSpPr>
          <p:spPr bwMode="auto">
            <a:xfrm>
              <a:off x="0" y="1582"/>
              <a:ext cx="969"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20" name="Group 35"/>
          <p:cNvGrpSpPr>
            <a:grpSpLocks/>
          </p:cNvGrpSpPr>
          <p:nvPr/>
        </p:nvGrpSpPr>
        <p:grpSpPr bwMode="auto">
          <a:xfrm>
            <a:off x="3127375" y="4138613"/>
            <a:ext cx="5686425" cy="990600"/>
            <a:chOff x="969" y="1582"/>
            <a:chExt cx="2564" cy="460"/>
          </a:xfrm>
        </p:grpSpPr>
        <p:sp>
          <p:nvSpPr>
            <p:cNvPr id="43028" name="Rectangle 13"/>
            <p:cNvSpPr>
              <a:spLocks noChangeArrowheads="1"/>
            </p:cNvSpPr>
            <p:nvPr/>
          </p:nvSpPr>
          <p:spPr bwMode="auto">
            <a:xfrm>
              <a:off x="1012" y="1582"/>
              <a:ext cx="2478"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当期权在</a:t>
              </a:r>
              <a:r>
                <a:rPr kumimoji="1" lang="en-US" altLang="zh-CN" sz="1800">
                  <a:latin typeface="宋体" panose="02010600030101010101" pitchFamily="2" charset="-122"/>
                  <a:cs typeface="Times New Roman" panose="02020603050405020304" pitchFamily="18" charset="0"/>
                </a:rPr>
                <a:t>3.00</a:t>
              </a:r>
              <a:r>
                <a:rPr kumimoji="1" lang="zh-CN" altLang="en-US" sz="1800">
                  <a:latin typeface="宋体" panose="02010600030101010101" pitchFamily="2" charset="-122"/>
                  <a:cs typeface="Times New Roman" panose="02020603050405020304" pitchFamily="18" charset="0"/>
                </a:rPr>
                <a:t>点以下交易时，最小变动价位为</a:t>
              </a:r>
              <a:r>
                <a:rPr kumimoji="1" lang="en-US" altLang="zh-CN" sz="1800">
                  <a:latin typeface="宋体" panose="02010600030101010101" pitchFamily="2" charset="-122"/>
                  <a:cs typeface="Times New Roman" panose="02020603050405020304" pitchFamily="18" charset="0"/>
                </a:rPr>
                <a:t>0.05</a:t>
              </a:r>
              <a:r>
                <a:rPr kumimoji="1" lang="zh-CN" altLang="en-US" sz="1800">
                  <a:latin typeface="宋体" panose="02010600030101010101" pitchFamily="2" charset="-122"/>
                  <a:cs typeface="Times New Roman" panose="02020603050405020304" pitchFamily="18" charset="0"/>
                </a:rPr>
                <a:t>点（即</a:t>
              </a:r>
              <a:r>
                <a:rPr kumimoji="1" lang="en-US" altLang="zh-CN" sz="1800">
                  <a:latin typeface="宋体" panose="02010600030101010101" pitchFamily="2" charset="-122"/>
                  <a:cs typeface="Times New Roman" panose="02020603050405020304" pitchFamily="18" charset="0"/>
                </a:rPr>
                <a:t>0.05*$100 = $5.00</a:t>
              </a:r>
              <a:r>
                <a:rPr kumimoji="1" lang="zh-CN" altLang="en-US" sz="1800">
                  <a:latin typeface="宋体" panose="02010600030101010101" pitchFamily="2" charset="-122"/>
                  <a:cs typeface="Times New Roman" panose="02020603050405020304" pitchFamily="18" charset="0"/>
                </a:rPr>
                <a:t>）；如果期权超过</a:t>
              </a:r>
              <a:r>
                <a:rPr kumimoji="1" lang="en-US" altLang="zh-CN" sz="1800">
                  <a:latin typeface="宋体" panose="02010600030101010101" pitchFamily="2" charset="-122"/>
                  <a:cs typeface="Times New Roman" panose="02020603050405020304" pitchFamily="18" charset="0"/>
                </a:rPr>
                <a:t>3.00</a:t>
              </a:r>
              <a:r>
                <a:rPr kumimoji="1" lang="zh-CN" altLang="en-US" sz="1800">
                  <a:latin typeface="宋体" panose="02010600030101010101" pitchFamily="2" charset="-122"/>
                  <a:cs typeface="Times New Roman" panose="02020603050405020304" pitchFamily="18" charset="0"/>
                </a:rPr>
                <a:t>点时，最小变动单位为</a:t>
              </a:r>
              <a:r>
                <a:rPr kumimoji="1" lang="en-US" altLang="zh-CN" sz="1800">
                  <a:latin typeface="宋体" panose="02010600030101010101" pitchFamily="2" charset="-122"/>
                  <a:cs typeface="Times New Roman" panose="02020603050405020304" pitchFamily="18" charset="0"/>
                </a:rPr>
                <a:t>0.10</a:t>
              </a:r>
              <a:r>
                <a:rPr kumimoji="1" lang="zh-CN" altLang="en-US" sz="1800">
                  <a:latin typeface="宋体" panose="02010600030101010101" pitchFamily="2" charset="-122"/>
                  <a:cs typeface="Times New Roman" panose="02020603050405020304" pitchFamily="18" charset="0"/>
                </a:rPr>
                <a:t>点（</a:t>
              </a:r>
              <a:r>
                <a:rPr kumimoji="1" lang="en-US" altLang="zh-CN" sz="1800">
                  <a:latin typeface="宋体" panose="02010600030101010101" pitchFamily="2" charset="-122"/>
                  <a:cs typeface="Times New Roman" panose="02020603050405020304" pitchFamily="18" charset="0"/>
                </a:rPr>
                <a:t>$10.00</a:t>
              </a:r>
              <a:r>
                <a:rPr kumimoji="1" lang="zh-CN" altLang="en-US" sz="1800">
                  <a:latin typeface="宋体" panose="02010600030101010101" pitchFamily="2" charset="-122"/>
                  <a:cs typeface="Times New Roman" panose="02020603050405020304" pitchFamily="18" charset="0"/>
                </a:rPr>
                <a:t>）。</a:t>
              </a:r>
            </a:p>
            <a:p>
              <a:pPr algn="just">
                <a:spcBef>
                  <a:spcPct val="0"/>
                </a:spcBef>
                <a:buClrTx/>
                <a:buSzTx/>
                <a:buFontTx/>
                <a:buNone/>
              </a:pPr>
              <a:endParaRPr kumimoji="1" lang="en-US" altLang="zh-CN" sz="1800">
                <a:latin typeface="Times New Roman" panose="02020603050405020304" pitchFamily="18" charset="0"/>
              </a:endParaRPr>
            </a:p>
          </p:txBody>
        </p:sp>
        <p:sp>
          <p:nvSpPr>
            <p:cNvPr id="43029" name="Rectangle 34"/>
            <p:cNvSpPr>
              <a:spLocks noChangeArrowheads="1"/>
            </p:cNvSpPr>
            <p:nvPr/>
          </p:nvSpPr>
          <p:spPr bwMode="auto">
            <a:xfrm>
              <a:off x="969" y="1582"/>
              <a:ext cx="2564"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21" name="Group 37"/>
          <p:cNvGrpSpPr>
            <a:grpSpLocks/>
          </p:cNvGrpSpPr>
          <p:nvPr/>
        </p:nvGrpSpPr>
        <p:grpSpPr bwMode="auto">
          <a:xfrm>
            <a:off x="977900" y="5180013"/>
            <a:ext cx="2149475" cy="782637"/>
            <a:chOff x="0" y="2042"/>
            <a:chExt cx="969" cy="460"/>
          </a:xfrm>
        </p:grpSpPr>
        <p:sp>
          <p:nvSpPr>
            <p:cNvPr id="43026" name="Rectangle 14"/>
            <p:cNvSpPr>
              <a:spLocks noChangeArrowheads="1"/>
            </p:cNvSpPr>
            <p:nvPr/>
          </p:nvSpPr>
          <p:spPr bwMode="auto">
            <a:xfrm>
              <a:off x="43" y="2042"/>
              <a:ext cx="8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cs typeface="Times New Roman" panose="02020603050405020304" pitchFamily="18" charset="0"/>
                </a:rPr>
                <a:t>合约月份</a:t>
              </a:r>
            </a:p>
            <a:p>
              <a:pPr algn="just">
                <a:spcBef>
                  <a:spcPct val="0"/>
                </a:spcBef>
                <a:buClrTx/>
                <a:buSzTx/>
                <a:buFontTx/>
                <a:buNone/>
              </a:pPr>
              <a:endParaRPr kumimoji="1" lang="en-US" altLang="zh-CN" sz="1800">
                <a:latin typeface="Times New Roman" panose="02020603050405020304" pitchFamily="18" charset="0"/>
              </a:endParaRPr>
            </a:p>
          </p:txBody>
        </p:sp>
        <p:sp>
          <p:nvSpPr>
            <p:cNvPr id="43027" name="Rectangle 36"/>
            <p:cNvSpPr>
              <a:spLocks noChangeArrowheads="1"/>
            </p:cNvSpPr>
            <p:nvPr/>
          </p:nvSpPr>
          <p:spPr bwMode="auto">
            <a:xfrm>
              <a:off x="0" y="2042"/>
              <a:ext cx="969"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3022" name="Group 39"/>
          <p:cNvGrpSpPr>
            <a:grpSpLocks/>
          </p:cNvGrpSpPr>
          <p:nvPr/>
        </p:nvGrpSpPr>
        <p:grpSpPr bwMode="auto">
          <a:xfrm>
            <a:off x="3127375" y="5180013"/>
            <a:ext cx="5686425" cy="782637"/>
            <a:chOff x="969" y="2042"/>
            <a:chExt cx="2564" cy="460"/>
          </a:xfrm>
        </p:grpSpPr>
        <p:sp>
          <p:nvSpPr>
            <p:cNvPr id="43024" name="Rectangle 15"/>
            <p:cNvSpPr>
              <a:spLocks noChangeArrowheads="1"/>
            </p:cNvSpPr>
            <p:nvPr/>
          </p:nvSpPr>
          <p:spPr bwMode="auto">
            <a:xfrm>
              <a:off x="1012" y="2042"/>
              <a:ext cx="2478"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1800">
                  <a:latin typeface="宋体" panose="02010600030101010101" pitchFamily="2" charset="-122"/>
                  <a:cs typeface="Times New Roman" panose="02020603050405020304" pitchFamily="18" charset="0"/>
                </a:rPr>
                <a:t>3</a:t>
              </a:r>
              <a:r>
                <a:rPr kumimoji="1" lang="zh-CN" altLang="en-US" sz="1800">
                  <a:latin typeface="宋体" panose="02010600030101010101" pitchFamily="2" charset="-122"/>
                  <a:cs typeface="Times New Roman" panose="02020603050405020304" pitchFamily="18" charset="0"/>
                </a:rPr>
                <a:t>个近期月份，再加上</a:t>
              </a:r>
              <a:r>
                <a:rPr kumimoji="1" lang="en-US" altLang="zh-CN" sz="1800">
                  <a:latin typeface="宋体" panose="02010600030101010101" pitchFamily="2" charset="-122"/>
                  <a:cs typeface="Times New Roman" panose="02020603050405020304" pitchFamily="18" charset="0"/>
                </a:rPr>
                <a:t>3</a:t>
              </a:r>
              <a:r>
                <a:rPr kumimoji="1" lang="zh-CN" altLang="en-US" sz="1800">
                  <a:latin typeface="宋体" panose="02010600030101010101" pitchFamily="2" charset="-122"/>
                  <a:cs typeface="Times New Roman" panose="02020603050405020304" pitchFamily="18" charset="0"/>
                </a:rPr>
                <a:t>个连续的季度月份（季度月份指三月、六月、九月和十二月）</a:t>
              </a:r>
            </a:p>
            <a:p>
              <a:pPr algn="just">
                <a:spcBef>
                  <a:spcPct val="0"/>
                </a:spcBef>
                <a:buClrTx/>
                <a:buSzTx/>
                <a:buFontTx/>
                <a:buNone/>
              </a:pPr>
              <a:endParaRPr kumimoji="1" lang="en-US" altLang="zh-CN" sz="1800">
                <a:latin typeface="Times New Roman" panose="02020603050405020304" pitchFamily="18" charset="0"/>
              </a:endParaRPr>
            </a:p>
          </p:txBody>
        </p:sp>
        <p:sp>
          <p:nvSpPr>
            <p:cNvPr id="43025" name="Rectangle 38"/>
            <p:cNvSpPr>
              <a:spLocks noChangeArrowheads="1"/>
            </p:cNvSpPr>
            <p:nvPr/>
          </p:nvSpPr>
          <p:spPr bwMode="auto">
            <a:xfrm>
              <a:off x="969" y="2042"/>
              <a:ext cx="2564"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sp>
        <p:nvSpPr>
          <p:cNvPr id="43023" name="Rectangle 41"/>
          <p:cNvSpPr>
            <a:spLocks noChangeArrowheads="1"/>
          </p:cNvSpPr>
          <p:nvPr/>
        </p:nvSpPr>
        <p:spPr bwMode="auto">
          <a:xfrm>
            <a:off x="971550" y="1700213"/>
            <a:ext cx="7848600" cy="426720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endParaRPr lang="zh-CN" altLang="zh-CN" smtClean="0"/>
          </a:p>
        </p:txBody>
      </p:sp>
      <p:grpSp>
        <p:nvGrpSpPr>
          <p:cNvPr id="45059" name="Group 36"/>
          <p:cNvGrpSpPr>
            <a:grpSpLocks/>
          </p:cNvGrpSpPr>
          <p:nvPr/>
        </p:nvGrpSpPr>
        <p:grpSpPr bwMode="auto">
          <a:xfrm>
            <a:off x="1258888" y="1849438"/>
            <a:ext cx="7391400" cy="4094162"/>
            <a:chOff x="-3" y="-3"/>
            <a:chExt cx="3539" cy="1991"/>
          </a:xfrm>
        </p:grpSpPr>
        <p:grpSp>
          <p:nvGrpSpPr>
            <p:cNvPr id="45060" name="Group 34"/>
            <p:cNvGrpSpPr>
              <a:grpSpLocks/>
            </p:cNvGrpSpPr>
            <p:nvPr/>
          </p:nvGrpSpPr>
          <p:grpSpPr bwMode="auto">
            <a:xfrm>
              <a:off x="0" y="0"/>
              <a:ext cx="3533" cy="1985"/>
              <a:chOff x="0" y="0"/>
              <a:chExt cx="3533" cy="1985"/>
            </a:xfrm>
          </p:grpSpPr>
          <p:grpSp>
            <p:nvGrpSpPr>
              <p:cNvPr id="45062" name="Group 15"/>
              <p:cNvGrpSpPr>
                <a:grpSpLocks/>
              </p:cNvGrpSpPr>
              <p:nvPr/>
            </p:nvGrpSpPr>
            <p:grpSpPr bwMode="auto">
              <a:xfrm>
                <a:off x="0" y="0"/>
                <a:ext cx="969" cy="374"/>
                <a:chOff x="0" y="0"/>
                <a:chExt cx="969" cy="374"/>
              </a:xfrm>
            </p:grpSpPr>
            <p:sp>
              <p:nvSpPr>
                <p:cNvPr id="45090" name="Rectangle 4"/>
                <p:cNvSpPr>
                  <a:spLocks noChangeArrowheads="1"/>
                </p:cNvSpPr>
                <p:nvPr/>
              </p:nvSpPr>
              <p:spPr bwMode="auto">
                <a:xfrm>
                  <a:off x="43" y="0"/>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最后到期日</a:t>
                  </a:r>
                </a:p>
                <a:p>
                  <a:pPr algn="just">
                    <a:spcBef>
                      <a:spcPct val="0"/>
                    </a:spcBef>
                    <a:buClrTx/>
                    <a:buSzTx/>
                    <a:buFontTx/>
                    <a:buNone/>
                  </a:pPr>
                  <a:endParaRPr kumimoji="1" lang="en-US" altLang="zh-CN" sz="1800">
                    <a:latin typeface="Times New Roman" panose="02020603050405020304" pitchFamily="18" charset="0"/>
                  </a:endParaRPr>
                </a:p>
              </p:txBody>
            </p:sp>
            <p:sp>
              <p:nvSpPr>
                <p:cNvPr id="45091" name="Rectangle 14"/>
                <p:cNvSpPr>
                  <a:spLocks noChangeArrowheads="1"/>
                </p:cNvSpPr>
                <p:nvPr/>
              </p:nvSpPr>
              <p:spPr bwMode="auto">
                <a:xfrm>
                  <a:off x="0" y="0"/>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3" name="Group 17"/>
              <p:cNvGrpSpPr>
                <a:grpSpLocks/>
              </p:cNvGrpSpPr>
              <p:nvPr/>
            </p:nvGrpSpPr>
            <p:grpSpPr bwMode="auto">
              <a:xfrm>
                <a:off x="969" y="0"/>
                <a:ext cx="2564" cy="374"/>
                <a:chOff x="969" y="0"/>
                <a:chExt cx="2564" cy="374"/>
              </a:xfrm>
            </p:grpSpPr>
            <p:sp>
              <p:nvSpPr>
                <p:cNvPr id="45088" name="Rectangle 5"/>
                <p:cNvSpPr>
                  <a:spLocks noChangeArrowheads="1"/>
                </p:cNvSpPr>
                <p:nvPr/>
              </p:nvSpPr>
              <p:spPr bwMode="auto">
                <a:xfrm>
                  <a:off x="1012" y="0"/>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合约交割月份的第三个周五后的周六</a:t>
                  </a:r>
                </a:p>
                <a:p>
                  <a:pPr algn="just">
                    <a:spcBef>
                      <a:spcPct val="0"/>
                    </a:spcBef>
                    <a:buClrTx/>
                    <a:buSzTx/>
                    <a:buFontTx/>
                    <a:buNone/>
                  </a:pPr>
                  <a:endParaRPr kumimoji="1" lang="en-US" altLang="zh-CN" sz="1800">
                    <a:latin typeface="Times New Roman" panose="02020603050405020304" pitchFamily="18" charset="0"/>
                  </a:endParaRPr>
                </a:p>
              </p:txBody>
            </p:sp>
            <p:sp>
              <p:nvSpPr>
                <p:cNvPr id="45089" name="Rectangle 16"/>
                <p:cNvSpPr>
                  <a:spLocks noChangeArrowheads="1"/>
                </p:cNvSpPr>
                <p:nvPr/>
              </p:nvSpPr>
              <p:spPr bwMode="auto">
                <a:xfrm>
                  <a:off x="969" y="0"/>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4" name="Group 19"/>
              <p:cNvGrpSpPr>
                <a:grpSpLocks/>
              </p:cNvGrpSpPr>
              <p:nvPr/>
            </p:nvGrpSpPr>
            <p:grpSpPr bwMode="auto">
              <a:xfrm>
                <a:off x="0" y="374"/>
                <a:ext cx="969" cy="374"/>
                <a:chOff x="0" y="374"/>
                <a:chExt cx="969" cy="374"/>
              </a:xfrm>
            </p:grpSpPr>
            <p:sp>
              <p:nvSpPr>
                <p:cNvPr id="45086" name="Rectangle 6"/>
                <p:cNvSpPr>
                  <a:spLocks noChangeArrowheads="1"/>
                </p:cNvSpPr>
                <p:nvPr/>
              </p:nvSpPr>
              <p:spPr bwMode="auto">
                <a:xfrm>
                  <a:off x="43" y="374"/>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最后结算日</a:t>
                  </a:r>
                </a:p>
                <a:p>
                  <a:pPr algn="just">
                    <a:spcBef>
                      <a:spcPct val="0"/>
                    </a:spcBef>
                    <a:buClrTx/>
                    <a:buSzTx/>
                    <a:buFontTx/>
                    <a:buNone/>
                  </a:pPr>
                  <a:endParaRPr kumimoji="1" lang="en-US" altLang="zh-CN" sz="1800">
                    <a:latin typeface="Times New Roman" panose="02020603050405020304" pitchFamily="18" charset="0"/>
                  </a:endParaRPr>
                </a:p>
              </p:txBody>
            </p:sp>
            <p:sp>
              <p:nvSpPr>
                <p:cNvPr id="45087" name="Rectangle 18"/>
                <p:cNvSpPr>
                  <a:spLocks noChangeArrowheads="1"/>
                </p:cNvSpPr>
                <p:nvPr/>
              </p:nvSpPr>
              <p:spPr bwMode="auto">
                <a:xfrm>
                  <a:off x="0" y="374"/>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5" name="Group 21"/>
              <p:cNvGrpSpPr>
                <a:grpSpLocks/>
              </p:cNvGrpSpPr>
              <p:nvPr/>
            </p:nvGrpSpPr>
            <p:grpSpPr bwMode="auto">
              <a:xfrm>
                <a:off x="969" y="374"/>
                <a:ext cx="2564" cy="374"/>
                <a:chOff x="969" y="374"/>
                <a:chExt cx="2564" cy="374"/>
              </a:xfrm>
            </p:grpSpPr>
            <p:sp>
              <p:nvSpPr>
                <p:cNvPr id="45084" name="Rectangle 7"/>
                <p:cNvSpPr>
                  <a:spLocks noChangeArrowheads="1"/>
                </p:cNvSpPr>
                <p:nvPr/>
              </p:nvSpPr>
              <p:spPr bwMode="auto">
                <a:xfrm>
                  <a:off x="1012" y="374"/>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到期日之前的最后一个营业日（通常是周五）</a:t>
                  </a:r>
                </a:p>
                <a:p>
                  <a:pPr algn="just">
                    <a:spcBef>
                      <a:spcPct val="0"/>
                    </a:spcBef>
                    <a:buClrTx/>
                    <a:buSzTx/>
                    <a:buFontTx/>
                    <a:buNone/>
                  </a:pPr>
                  <a:endParaRPr kumimoji="1" lang="en-US" altLang="zh-CN" sz="1800">
                    <a:latin typeface="Times New Roman" panose="02020603050405020304" pitchFamily="18" charset="0"/>
                  </a:endParaRPr>
                </a:p>
              </p:txBody>
            </p:sp>
            <p:sp>
              <p:nvSpPr>
                <p:cNvPr id="45085" name="Rectangle 20"/>
                <p:cNvSpPr>
                  <a:spLocks noChangeArrowheads="1"/>
                </p:cNvSpPr>
                <p:nvPr/>
              </p:nvSpPr>
              <p:spPr bwMode="auto">
                <a:xfrm>
                  <a:off x="969" y="374"/>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6" name="Group 23"/>
              <p:cNvGrpSpPr>
                <a:grpSpLocks/>
              </p:cNvGrpSpPr>
              <p:nvPr/>
            </p:nvGrpSpPr>
            <p:grpSpPr bwMode="auto">
              <a:xfrm>
                <a:off x="0" y="748"/>
                <a:ext cx="969" cy="374"/>
                <a:chOff x="0" y="748"/>
                <a:chExt cx="969" cy="374"/>
              </a:xfrm>
            </p:grpSpPr>
            <p:sp>
              <p:nvSpPr>
                <p:cNvPr id="45082" name="Rectangle 8"/>
                <p:cNvSpPr>
                  <a:spLocks noChangeArrowheads="1"/>
                </p:cNvSpPr>
                <p:nvPr/>
              </p:nvSpPr>
              <p:spPr bwMode="auto">
                <a:xfrm>
                  <a:off x="43" y="748"/>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最后交易日</a:t>
                  </a:r>
                </a:p>
                <a:p>
                  <a:pPr algn="just">
                    <a:spcBef>
                      <a:spcPct val="0"/>
                    </a:spcBef>
                    <a:buClrTx/>
                    <a:buSzTx/>
                    <a:buFontTx/>
                    <a:buNone/>
                  </a:pPr>
                  <a:endParaRPr kumimoji="1" lang="en-US" altLang="zh-CN" sz="1800">
                    <a:latin typeface="Times New Roman" panose="02020603050405020304" pitchFamily="18" charset="0"/>
                  </a:endParaRPr>
                </a:p>
              </p:txBody>
            </p:sp>
            <p:sp>
              <p:nvSpPr>
                <p:cNvPr id="45083" name="Rectangle 22"/>
                <p:cNvSpPr>
                  <a:spLocks noChangeArrowheads="1"/>
                </p:cNvSpPr>
                <p:nvPr/>
              </p:nvSpPr>
              <p:spPr bwMode="auto">
                <a:xfrm>
                  <a:off x="0" y="748"/>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7" name="Group 25"/>
              <p:cNvGrpSpPr>
                <a:grpSpLocks/>
              </p:cNvGrpSpPr>
              <p:nvPr/>
            </p:nvGrpSpPr>
            <p:grpSpPr bwMode="auto">
              <a:xfrm>
                <a:off x="969" y="748"/>
                <a:ext cx="2564" cy="374"/>
                <a:chOff x="969" y="748"/>
                <a:chExt cx="2564" cy="374"/>
              </a:xfrm>
            </p:grpSpPr>
            <p:sp>
              <p:nvSpPr>
                <p:cNvPr id="45080" name="Rectangle 9"/>
                <p:cNvSpPr>
                  <a:spLocks noChangeArrowheads="1"/>
                </p:cNvSpPr>
                <p:nvPr/>
              </p:nvSpPr>
              <p:spPr bwMode="auto">
                <a:xfrm>
                  <a:off x="1012" y="748"/>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最后结算日之前的一个营业日（通常是周四）</a:t>
                  </a:r>
                </a:p>
                <a:p>
                  <a:pPr algn="just">
                    <a:spcBef>
                      <a:spcPct val="0"/>
                    </a:spcBef>
                    <a:buClrTx/>
                    <a:buSzTx/>
                    <a:buFontTx/>
                    <a:buNone/>
                  </a:pPr>
                  <a:endParaRPr kumimoji="1" lang="en-US" altLang="zh-CN" sz="1800">
                    <a:latin typeface="Times New Roman" panose="02020603050405020304" pitchFamily="18" charset="0"/>
                  </a:endParaRPr>
                </a:p>
              </p:txBody>
            </p:sp>
            <p:sp>
              <p:nvSpPr>
                <p:cNvPr id="45081" name="Rectangle 24"/>
                <p:cNvSpPr>
                  <a:spLocks noChangeArrowheads="1"/>
                </p:cNvSpPr>
                <p:nvPr/>
              </p:nvSpPr>
              <p:spPr bwMode="auto">
                <a:xfrm>
                  <a:off x="969" y="748"/>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8" name="Group 27"/>
              <p:cNvGrpSpPr>
                <a:grpSpLocks/>
              </p:cNvGrpSpPr>
              <p:nvPr/>
            </p:nvGrpSpPr>
            <p:grpSpPr bwMode="auto">
              <a:xfrm>
                <a:off x="0" y="1122"/>
                <a:ext cx="969" cy="489"/>
                <a:chOff x="0" y="1122"/>
                <a:chExt cx="969" cy="489"/>
              </a:xfrm>
            </p:grpSpPr>
            <p:sp>
              <p:nvSpPr>
                <p:cNvPr id="45078" name="Rectangle 10"/>
                <p:cNvSpPr>
                  <a:spLocks noChangeArrowheads="1"/>
                </p:cNvSpPr>
                <p:nvPr/>
              </p:nvSpPr>
              <p:spPr bwMode="auto">
                <a:xfrm>
                  <a:off x="43" y="1122"/>
                  <a:ext cx="883"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最后结算价</a:t>
                  </a:r>
                </a:p>
                <a:p>
                  <a:pPr algn="just">
                    <a:spcBef>
                      <a:spcPct val="0"/>
                    </a:spcBef>
                    <a:buClrTx/>
                    <a:buSzTx/>
                    <a:buFontTx/>
                    <a:buNone/>
                  </a:pPr>
                  <a:endParaRPr kumimoji="1" lang="en-US" altLang="zh-CN" sz="1800">
                    <a:latin typeface="Times New Roman" panose="02020603050405020304" pitchFamily="18" charset="0"/>
                  </a:endParaRPr>
                </a:p>
              </p:txBody>
            </p:sp>
            <p:sp>
              <p:nvSpPr>
                <p:cNvPr id="45079" name="Rectangle 26"/>
                <p:cNvSpPr>
                  <a:spLocks noChangeArrowheads="1"/>
                </p:cNvSpPr>
                <p:nvPr/>
              </p:nvSpPr>
              <p:spPr bwMode="auto">
                <a:xfrm>
                  <a:off x="0" y="1122"/>
                  <a:ext cx="969" cy="489"/>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69" name="Group 29"/>
              <p:cNvGrpSpPr>
                <a:grpSpLocks/>
              </p:cNvGrpSpPr>
              <p:nvPr/>
            </p:nvGrpSpPr>
            <p:grpSpPr bwMode="auto">
              <a:xfrm>
                <a:off x="969" y="1122"/>
                <a:ext cx="2564" cy="489"/>
                <a:chOff x="969" y="1122"/>
                <a:chExt cx="2564" cy="489"/>
              </a:xfrm>
            </p:grpSpPr>
            <p:sp>
              <p:nvSpPr>
                <p:cNvPr id="45076" name="Rectangle 11"/>
                <p:cNvSpPr>
                  <a:spLocks noChangeArrowheads="1"/>
                </p:cNvSpPr>
                <p:nvPr/>
              </p:nvSpPr>
              <p:spPr bwMode="auto">
                <a:xfrm>
                  <a:off x="1012" y="1122"/>
                  <a:ext cx="2478"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结算的</a:t>
                  </a:r>
                  <a:r>
                    <a:rPr kumimoji="1" lang="en-US" altLang="zh-CN" sz="1800">
                      <a:latin typeface="宋体" panose="02010600030101010101" pitchFamily="2" charset="-122"/>
                    </a:rPr>
                    <a:t>S&amp;P 500</a:t>
                  </a:r>
                  <a:r>
                    <a:rPr kumimoji="1" lang="zh-CN" altLang="en-US" sz="1800">
                      <a:latin typeface="宋体" panose="02010600030101010101" pitchFamily="2" charset="-122"/>
                    </a:rPr>
                    <a:t>指数用各成份股票的最后结算日的开盘第一笔卖出报价计算，最后结算日不开盘时，则用结算日前的最后一笔卖出报价计算。</a:t>
                  </a:r>
                  <a:r>
                    <a:rPr kumimoji="1" lang="zh-CN" altLang="en-US" sz="1800">
                      <a:solidFill>
                        <a:srgbClr val="333333"/>
                      </a:solidFill>
                      <a:latin typeface="宋体" panose="02010600030101010101" pitchFamily="2" charset="-122"/>
                    </a:rPr>
                    <a:t> </a:t>
                  </a:r>
                  <a:endParaRPr kumimoji="1" lang="zh-CN" altLang="en-US" sz="1800">
                    <a:solidFill>
                      <a:schemeClr val="tx2"/>
                    </a:solidFill>
                    <a:latin typeface="宋体" panose="02010600030101010101" pitchFamily="2" charset="-122"/>
                  </a:endParaRPr>
                </a:p>
                <a:p>
                  <a:pPr algn="just">
                    <a:spcBef>
                      <a:spcPct val="0"/>
                    </a:spcBef>
                    <a:buClrTx/>
                    <a:buSzTx/>
                    <a:buFontTx/>
                    <a:buNone/>
                  </a:pPr>
                  <a:endParaRPr kumimoji="1" lang="en-US" altLang="zh-CN" sz="1800">
                    <a:latin typeface="Times New Roman" panose="02020603050405020304" pitchFamily="18" charset="0"/>
                  </a:endParaRPr>
                </a:p>
              </p:txBody>
            </p:sp>
            <p:sp>
              <p:nvSpPr>
                <p:cNvPr id="45077" name="Rectangle 28"/>
                <p:cNvSpPr>
                  <a:spLocks noChangeArrowheads="1"/>
                </p:cNvSpPr>
                <p:nvPr/>
              </p:nvSpPr>
              <p:spPr bwMode="auto">
                <a:xfrm>
                  <a:off x="969" y="1122"/>
                  <a:ext cx="2564" cy="489"/>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70" name="Group 31"/>
              <p:cNvGrpSpPr>
                <a:grpSpLocks/>
              </p:cNvGrpSpPr>
              <p:nvPr/>
            </p:nvGrpSpPr>
            <p:grpSpPr bwMode="auto">
              <a:xfrm>
                <a:off x="0" y="1611"/>
                <a:ext cx="969" cy="374"/>
                <a:chOff x="0" y="1611"/>
                <a:chExt cx="969" cy="374"/>
              </a:xfrm>
            </p:grpSpPr>
            <p:sp>
              <p:nvSpPr>
                <p:cNvPr id="45074" name="Rectangle 12"/>
                <p:cNvSpPr>
                  <a:spLocks noChangeArrowheads="1"/>
                </p:cNvSpPr>
                <p:nvPr/>
              </p:nvSpPr>
              <p:spPr bwMode="auto">
                <a:xfrm>
                  <a:off x="43" y="1611"/>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交易时间</a:t>
                  </a:r>
                </a:p>
                <a:p>
                  <a:pPr algn="just">
                    <a:spcBef>
                      <a:spcPct val="0"/>
                    </a:spcBef>
                    <a:buClrTx/>
                    <a:buSzTx/>
                    <a:buFontTx/>
                    <a:buNone/>
                  </a:pPr>
                  <a:endParaRPr kumimoji="1" lang="en-US" altLang="zh-CN" sz="1800">
                    <a:latin typeface="Times New Roman" panose="02020603050405020304" pitchFamily="18" charset="0"/>
                  </a:endParaRPr>
                </a:p>
              </p:txBody>
            </p:sp>
            <p:sp>
              <p:nvSpPr>
                <p:cNvPr id="45075" name="Rectangle 30"/>
                <p:cNvSpPr>
                  <a:spLocks noChangeArrowheads="1"/>
                </p:cNvSpPr>
                <p:nvPr/>
              </p:nvSpPr>
              <p:spPr bwMode="auto">
                <a:xfrm>
                  <a:off x="0" y="1611"/>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5071" name="Group 33"/>
              <p:cNvGrpSpPr>
                <a:grpSpLocks/>
              </p:cNvGrpSpPr>
              <p:nvPr/>
            </p:nvGrpSpPr>
            <p:grpSpPr bwMode="auto">
              <a:xfrm>
                <a:off x="969" y="1611"/>
                <a:ext cx="2564" cy="374"/>
                <a:chOff x="969" y="1611"/>
                <a:chExt cx="2564" cy="374"/>
              </a:xfrm>
            </p:grpSpPr>
            <p:sp>
              <p:nvSpPr>
                <p:cNvPr id="45072" name="Rectangle 13"/>
                <p:cNvSpPr>
                  <a:spLocks noChangeArrowheads="1"/>
                </p:cNvSpPr>
                <p:nvPr/>
              </p:nvSpPr>
              <p:spPr bwMode="auto">
                <a:xfrm>
                  <a:off x="1012" y="1611"/>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上午</a:t>
                  </a:r>
                  <a:r>
                    <a:rPr kumimoji="1" lang="en-US" altLang="zh-CN" sz="1800">
                      <a:latin typeface="宋体" panose="02010600030101010101" pitchFamily="2" charset="-122"/>
                    </a:rPr>
                    <a:t>8:30-</a:t>
                  </a:r>
                  <a:r>
                    <a:rPr kumimoji="1" lang="zh-CN" altLang="en-US" sz="1800">
                      <a:latin typeface="宋体" panose="02010600030101010101" pitchFamily="2" charset="-122"/>
                    </a:rPr>
                    <a:t>下午</a:t>
                  </a:r>
                  <a:r>
                    <a:rPr kumimoji="1" lang="en-US" altLang="zh-CN" sz="1800">
                      <a:latin typeface="宋体" panose="02010600030101010101" pitchFamily="2" charset="-122"/>
                    </a:rPr>
                    <a:t>3:15</a:t>
                  </a:r>
                </a:p>
                <a:p>
                  <a:pPr algn="just">
                    <a:spcBef>
                      <a:spcPct val="0"/>
                    </a:spcBef>
                    <a:buClrTx/>
                    <a:buSzTx/>
                    <a:buFontTx/>
                    <a:buNone/>
                  </a:pPr>
                  <a:endParaRPr kumimoji="1" lang="en-US" altLang="zh-CN" sz="1800">
                    <a:latin typeface="Times New Roman" panose="02020603050405020304" pitchFamily="18" charset="0"/>
                  </a:endParaRPr>
                </a:p>
              </p:txBody>
            </p:sp>
            <p:sp>
              <p:nvSpPr>
                <p:cNvPr id="45073" name="Rectangle 32"/>
                <p:cNvSpPr>
                  <a:spLocks noChangeArrowheads="1"/>
                </p:cNvSpPr>
                <p:nvPr/>
              </p:nvSpPr>
              <p:spPr bwMode="auto">
                <a:xfrm>
                  <a:off x="969" y="1611"/>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sp>
          <p:nvSpPr>
            <p:cNvPr id="45061" name="Rectangle 35"/>
            <p:cNvSpPr>
              <a:spLocks noChangeArrowheads="1"/>
            </p:cNvSpPr>
            <p:nvPr/>
          </p:nvSpPr>
          <p:spPr bwMode="auto">
            <a:xfrm>
              <a:off x="-3" y="-3"/>
              <a:ext cx="3539" cy="1991"/>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defRPr/>
            </a:pPr>
            <a:endParaRPr lang="zh-CN" altLang="zh-CN" smtClean="0"/>
          </a:p>
        </p:txBody>
      </p:sp>
      <p:grpSp>
        <p:nvGrpSpPr>
          <p:cNvPr id="47107" name="Group 30"/>
          <p:cNvGrpSpPr>
            <a:grpSpLocks/>
          </p:cNvGrpSpPr>
          <p:nvPr/>
        </p:nvGrpSpPr>
        <p:grpSpPr bwMode="auto">
          <a:xfrm>
            <a:off x="1192213" y="2168525"/>
            <a:ext cx="7772400" cy="3089275"/>
            <a:chOff x="-3" y="-3"/>
            <a:chExt cx="3539" cy="1588"/>
          </a:xfrm>
        </p:grpSpPr>
        <p:grpSp>
          <p:nvGrpSpPr>
            <p:cNvPr id="47108" name="Group 28"/>
            <p:cNvGrpSpPr>
              <a:grpSpLocks/>
            </p:cNvGrpSpPr>
            <p:nvPr/>
          </p:nvGrpSpPr>
          <p:grpSpPr bwMode="auto">
            <a:xfrm>
              <a:off x="0" y="0"/>
              <a:ext cx="3533" cy="1582"/>
              <a:chOff x="0" y="0"/>
              <a:chExt cx="3533" cy="1582"/>
            </a:xfrm>
          </p:grpSpPr>
          <p:grpSp>
            <p:nvGrpSpPr>
              <p:cNvPr id="47110" name="Group 13"/>
              <p:cNvGrpSpPr>
                <a:grpSpLocks/>
              </p:cNvGrpSpPr>
              <p:nvPr/>
            </p:nvGrpSpPr>
            <p:grpSpPr bwMode="auto">
              <a:xfrm>
                <a:off x="0" y="0"/>
                <a:ext cx="969" cy="374"/>
                <a:chOff x="0" y="0"/>
                <a:chExt cx="969" cy="374"/>
              </a:xfrm>
            </p:grpSpPr>
            <p:sp>
              <p:nvSpPr>
                <p:cNvPr id="47132" name="Rectangle 4"/>
                <p:cNvSpPr>
                  <a:spLocks noChangeArrowheads="1"/>
                </p:cNvSpPr>
                <p:nvPr/>
              </p:nvSpPr>
              <p:spPr bwMode="auto">
                <a:xfrm>
                  <a:off x="43" y="0"/>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最后交易日的交易时间</a:t>
                  </a:r>
                </a:p>
                <a:p>
                  <a:pPr algn="just">
                    <a:spcBef>
                      <a:spcPct val="0"/>
                    </a:spcBef>
                    <a:buClrTx/>
                    <a:buSzTx/>
                    <a:buFontTx/>
                    <a:buNone/>
                  </a:pPr>
                  <a:endParaRPr kumimoji="1" lang="en-US" altLang="zh-CN" sz="1800">
                    <a:latin typeface="Times New Roman" panose="02020603050405020304" pitchFamily="18" charset="0"/>
                  </a:endParaRPr>
                </a:p>
              </p:txBody>
            </p:sp>
            <p:sp>
              <p:nvSpPr>
                <p:cNvPr id="47133" name="Rectangle 12"/>
                <p:cNvSpPr>
                  <a:spLocks noChangeArrowheads="1"/>
                </p:cNvSpPr>
                <p:nvPr/>
              </p:nvSpPr>
              <p:spPr bwMode="auto">
                <a:xfrm>
                  <a:off x="0" y="0"/>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1" name="Group 15"/>
              <p:cNvGrpSpPr>
                <a:grpSpLocks/>
              </p:cNvGrpSpPr>
              <p:nvPr/>
            </p:nvGrpSpPr>
            <p:grpSpPr bwMode="auto">
              <a:xfrm>
                <a:off x="969" y="0"/>
                <a:ext cx="2564" cy="374"/>
                <a:chOff x="969" y="0"/>
                <a:chExt cx="2564" cy="374"/>
              </a:xfrm>
            </p:grpSpPr>
            <p:sp>
              <p:nvSpPr>
                <p:cNvPr id="47130" name="Rectangle 5"/>
                <p:cNvSpPr>
                  <a:spLocks noChangeArrowheads="1"/>
                </p:cNvSpPr>
                <p:nvPr/>
              </p:nvSpPr>
              <p:spPr bwMode="auto">
                <a:xfrm>
                  <a:off x="1012" y="0"/>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同上</a:t>
                  </a:r>
                </a:p>
                <a:p>
                  <a:pPr algn="just">
                    <a:spcBef>
                      <a:spcPct val="0"/>
                    </a:spcBef>
                    <a:buClrTx/>
                    <a:buSzTx/>
                    <a:buFontTx/>
                    <a:buNone/>
                  </a:pPr>
                  <a:endParaRPr kumimoji="1" lang="en-US" altLang="zh-CN" sz="1800">
                    <a:latin typeface="Times New Roman" panose="02020603050405020304" pitchFamily="18" charset="0"/>
                  </a:endParaRPr>
                </a:p>
              </p:txBody>
            </p:sp>
            <p:sp>
              <p:nvSpPr>
                <p:cNvPr id="47131" name="Rectangle 14"/>
                <p:cNvSpPr>
                  <a:spLocks noChangeArrowheads="1"/>
                </p:cNvSpPr>
                <p:nvPr/>
              </p:nvSpPr>
              <p:spPr bwMode="auto">
                <a:xfrm>
                  <a:off x="969" y="0"/>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2" name="Group 17"/>
              <p:cNvGrpSpPr>
                <a:grpSpLocks/>
              </p:cNvGrpSpPr>
              <p:nvPr/>
            </p:nvGrpSpPr>
            <p:grpSpPr bwMode="auto">
              <a:xfrm>
                <a:off x="0" y="374"/>
                <a:ext cx="969" cy="374"/>
                <a:chOff x="0" y="374"/>
                <a:chExt cx="969" cy="374"/>
              </a:xfrm>
            </p:grpSpPr>
            <p:sp>
              <p:nvSpPr>
                <p:cNvPr id="47128" name="Rectangle 6"/>
                <p:cNvSpPr>
                  <a:spLocks noChangeArrowheads="1"/>
                </p:cNvSpPr>
                <p:nvPr/>
              </p:nvSpPr>
              <p:spPr bwMode="auto">
                <a:xfrm>
                  <a:off x="43" y="374"/>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合约结算价值</a:t>
                  </a:r>
                </a:p>
                <a:p>
                  <a:pPr algn="just">
                    <a:spcBef>
                      <a:spcPct val="0"/>
                    </a:spcBef>
                    <a:buClrTx/>
                    <a:buSzTx/>
                    <a:buFontTx/>
                    <a:buNone/>
                  </a:pPr>
                  <a:endParaRPr kumimoji="1" lang="en-US" altLang="zh-CN" sz="1800">
                    <a:latin typeface="Times New Roman" panose="02020603050405020304" pitchFamily="18" charset="0"/>
                  </a:endParaRPr>
                </a:p>
              </p:txBody>
            </p:sp>
            <p:sp>
              <p:nvSpPr>
                <p:cNvPr id="47129" name="Rectangle 16"/>
                <p:cNvSpPr>
                  <a:spLocks noChangeArrowheads="1"/>
                </p:cNvSpPr>
                <p:nvPr/>
              </p:nvSpPr>
              <p:spPr bwMode="auto">
                <a:xfrm>
                  <a:off x="0" y="374"/>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3" name="Group 19"/>
              <p:cNvGrpSpPr>
                <a:grpSpLocks/>
              </p:cNvGrpSpPr>
              <p:nvPr/>
            </p:nvGrpSpPr>
            <p:grpSpPr bwMode="auto">
              <a:xfrm>
                <a:off x="969" y="374"/>
                <a:ext cx="2564" cy="374"/>
                <a:chOff x="969" y="374"/>
                <a:chExt cx="2564" cy="374"/>
              </a:xfrm>
            </p:grpSpPr>
            <p:sp>
              <p:nvSpPr>
                <p:cNvPr id="47126" name="Rectangle 7"/>
                <p:cNvSpPr>
                  <a:spLocks noChangeArrowheads="1"/>
                </p:cNvSpPr>
                <p:nvPr/>
              </p:nvSpPr>
              <p:spPr bwMode="auto">
                <a:xfrm>
                  <a:off x="1012" y="374"/>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最后结算价</a:t>
                  </a:r>
                  <a:r>
                    <a:rPr kumimoji="1" lang="en-US" altLang="zh-CN" sz="1800">
                      <a:latin typeface="宋体" panose="02010600030101010101" pitchFamily="2" charset="-122"/>
                    </a:rPr>
                    <a:t>×</a:t>
                  </a:r>
                  <a:r>
                    <a:rPr kumimoji="1" lang="zh-CN" altLang="en-US" sz="1800">
                      <a:latin typeface="宋体" panose="02010600030101010101" pitchFamily="2" charset="-122"/>
                    </a:rPr>
                    <a:t>合约乘子</a:t>
                  </a:r>
                </a:p>
                <a:p>
                  <a:pPr algn="just">
                    <a:spcBef>
                      <a:spcPct val="0"/>
                    </a:spcBef>
                    <a:buClrTx/>
                    <a:buSzTx/>
                    <a:buFontTx/>
                    <a:buNone/>
                  </a:pPr>
                  <a:endParaRPr kumimoji="1" lang="en-US" altLang="zh-CN" sz="1800">
                    <a:latin typeface="Times New Roman" panose="02020603050405020304" pitchFamily="18" charset="0"/>
                  </a:endParaRPr>
                </a:p>
              </p:txBody>
            </p:sp>
            <p:sp>
              <p:nvSpPr>
                <p:cNvPr id="47127" name="Rectangle 18"/>
                <p:cNvSpPr>
                  <a:spLocks noChangeArrowheads="1"/>
                </p:cNvSpPr>
                <p:nvPr/>
              </p:nvSpPr>
              <p:spPr bwMode="auto">
                <a:xfrm>
                  <a:off x="969" y="374"/>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4" name="Group 21"/>
              <p:cNvGrpSpPr>
                <a:grpSpLocks/>
              </p:cNvGrpSpPr>
              <p:nvPr/>
            </p:nvGrpSpPr>
            <p:grpSpPr bwMode="auto">
              <a:xfrm>
                <a:off x="0" y="748"/>
                <a:ext cx="969" cy="374"/>
                <a:chOff x="0" y="748"/>
                <a:chExt cx="969" cy="374"/>
              </a:xfrm>
            </p:grpSpPr>
            <p:sp>
              <p:nvSpPr>
                <p:cNvPr id="47124" name="Rectangle 8"/>
                <p:cNvSpPr>
                  <a:spLocks noChangeArrowheads="1"/>
                </p:cNvSpPr>
                <p:nvPr/>
              </p:nvSpPr>
              <p:spPr bwMode="auto">
                <a:xfrm>
                  <a:off x="43" y="748"/>
                  <a:ext cx="883"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结算方法</a:t>
                  </a:r>
                </a:p>
                <a:p>
                  <a:pPr algn="just">
                    <a:spcBef>
                      <a:spcPct val="0"/>
                    </a:spcBef>
                    <a:buClrTx/>
                    <a:buSzTx/>
                    <a:buFontTx/>
                    <a:buNone/>
                  </a:pPr>
                  <a:endParaRPr kumimoji="1" lang="en-US" altLang="zh-CN" sz="1800">
                    <a:latin typeface="Times New Roman" panose="02020603050405020304" pitchFamily="18" charset="0"/>
                  </a:endParaRPr>
                </a:p>
              </p:txBody>
            </p:sp>
            <p:sp>
              <p:nvSpPr>
                <p:cNvPr id="47125" name="Rectangle 20"/>
                <p:cNvSpPr>
                  <a:spLocks noChangeArrowheads="1"/>
                </p:cNvSpPr>
                <p:nvPr/>
              </p:nvSpPr>
              <p:spPr bwMode="auto">
                <a:xfrm>
                  <a:off x="0" y="748"/>
                  <a:ext cx="969"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5" name="Group 23"/>
              <p:cNvGrpSpPr>
                <a:grpSpLocks/>
              </p:cNvGrpSpPr>
              <p:nvPr/>
            </p:nvGrpSpPr>
            <p:grpSpPr bwMode="auto">
              <a:xfrm>
                <a:off x="969" y="748"/>
                <a:ext cx="2564" cy="374"/>
                <a:chOff x="969" y="748"/>
                <a:chExt cx="2564" cy="374"/>
              </a:xfrm>
            </p:grpSpPr>
            <p:sp>
              <p:nvSpPr>
                <p:cNvPr id="47122" name="Rectangle 9"/>
                <p:cNvSpPr>
                  <a:spLocks noChangeArrowheads="1"/>
                </p:cNvSpPr>
                <p:nvPr/>
              </p:nvSpPr>
              <p:spPr bwMode="auto">
                <a:xfrm>
                  <a:off x="1012" y="748"/>
                  <a:ext cx="24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现金结算</a:t>
                  </a:r>
                </a:p>
                <a:p>
                  <a:pPr algn="just">
                    <a:spcBef>
                      <a:spcPct val="0"/>
                    </a:spcBef>
                    <a:buClrTx/>
                    <a:buSzTx/>
                    <a:buFontTx/>
                    <a:buNone/>
                  </a:pPr>
                  <a:endParaRPr kumimoji="1" lang="en-US" altLang="zh-CN" sz="1800">
                    <a:latin typeface="Times New Roman" panose="02020603050405020304" pitchFamily="18" charset="0"/>
                  </a:endParaRPr>
                </a:p>
              </p:txBody>
            </p:sp>
            <p:sp>
              <p:nvSpPr>
                <p:cNvPr id="47123" name="Rectangle 22"/>
                <p:cNvSpPr>
                  <a:spLocks noChangeArrowheads="1"/>
                </p:cNvSpPr>
                <p:nvPr/>
              </p:nvSpPr>
              <p:spPr bwMode="auto">
                <a:xfrm>
                  <a:off x="969" y="748"/>
                  <a:ext cx="2564"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6" name="Group 25"/>
              <p:cNvGrpSpPr>
                <a:grpSpLocks/>
              </p:cNvGrpSpPr>
              <p:nvPr/>
            </p:nvGrpSpPr>
            <p:grpSpPr bwMode="auto">
              <a:xfrm>
                <a:off x="0" y="1122"/>
                <a:ext cx="969" cy="460"/>
                <a:chOff x="0" y="1122"/>
                <a:chExt cx="969" cy="460"/>
              </a:xfrm>
            </p:grpSpPr>
            <p:sp>
              <p:nvSpPr>
                <p:cNvPr id="47120" name="Rectangle 10"/>
                <p:cNvSpPr>
                  <a:spLocks noChangeArrowheads="1"/>
                </p:cNvSpPr>
                <p:nvPr/>
              </p:nvSpPr>
              <p:spPr bwMode="auto">
                <a:xfrm>
                  <a:off x="43" y="1122"/>
                  <a:ext cx="8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头寸限制</a:t>
                  </a:r>
                </a:p>
                <a:p>
                  <a:pPr algn="just">
                    <a:spcBef>
                      <a:spcPct val="0"/>
                    </a:spcBef>
                    <a:buClrTx/>
                    <a:buSzTx/>
                    <a:buFontTx/>
                    <a:buNone/>
                  </a:pPr>
                  <a:endParaRPr kumimoji="1" lang="en-US" altLang="zh-CN" sz="1800">
                    <a:latin typeface="Times New Roman" panose="02020603050405020304" pitchFamily="18" charset="0"/>
                  </a:endParaRPr>
                </a:p>
              </p:txBody>
            </p:sp>
            <p:sp>
              <p:nvSpPr>
                <p:cNvPr id="47121" name="Rectangle 24"/>
                <p:cNvSpPr>
                  <a:spLocks noChangeArrowheads="1"/>
                </p:cNvSpPr>
                <p:nvPr/>
              </p:nvSpPr>
              <p:spPr bwMode="auto">
                <a:xfrm>
                  <a:off x="0" y="1122"/>
                  <a:ext cx="969"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47117" name="Group 27"/>
              <p:cNvGrpSpPr>
                <a:grpSpLocks/>
              </p:cNvGrpSpPr>
              <p:nvPr/>
            </p:nvGrpSpPr>
            <p:grpSpPr bwMode="auto">
              <a:xfrm>
                <a:off x="969" y="1122"/>
                <a:ext cx="2564" cy="460"/>
                <a:chOff x="969" y="1122"/>
                <a:chExt cx="2564" cy="460"/>
              </a:xfrm>
            </p:grpSpPr>
            <p:sp>
              <p:nvSpPr>
                <p:cNvPr id="47118" name="Rectangle 11"/>
                <p:cNvSpPr>
                  <a:spLocks noChangeArrowheads="1"/>
                </p:cNvSpPr>
                <p:nvPr/>
              </p:nvSpPr>
              <p:spPr bwMode="auto">
                <a:xfrm>
                  <a:off x="1012" y="1122"/>
                  <a:ext cx="2478"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没有限制。但每个会员持有的合约数超过</a:t>
                  </a:r>
                  <a:r>
                    <a:rPr kumimoji="1" lang="en-US" altLang="zh-CN" sz="1800">
                      <a:latin typeface="宋体" panose="02010600030101010101" pitchFamily="2" charset="-122"/>
                    </a:rPr>
                    <a:t>100,000</a:t>
                  </a:r>
                  <a:r>
                    <a:rPr kumimoji="1" lang="zh-CN" altLang="en-US" sz="1800">
                      <a:latin typeface="宋体" panose="02010600030101010101" pitchFamily="2" charset="-122"/>
                    </a:rPr>
                    <a:t>时，必须向市场监管处报告。</a:t>
                  </a:r>
                </a:p>
                <a:p>
                  <a:pPr algn="just">
                    <a:spcBef>
                      <a:spcPct val="0"/>
                    </a:spcBef>
                    <a:buClrTx/>
                    <a:buSzTx/>
                    <a:buFontTx/>
                    <a:buNone/>
                  </a:pPr>
                  <a:endParaRPr kumimoji="1" lang="en-US" altLang="zh-CN" sz="1800">
                    <a:latin typeface="Times New Roman" panose="02020603050405020304" pitchFamily="18" charset="0"/>
                  </a:endParaRPr>
                </a:p>
              </p:txBody>
            </p:sp>
            <p:sp>
              <p:nvSpPr>
                <p:cNvPr id="47119" name="Rectangle 26"/>
                <p:cNvSpPr>
                  <a:spLocks noChangeArrowheads="1"/>
                </p:cNvSpPr>
                <p:nvPr/>
              </p:nvSpPr>
              <p:spPr bwMode="auto">
                <a:xfrm>
                  <a:off x="969" y="1122"/>
                  <a:ext cx="2564"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sp>
          <p:nvSpPr>
            <p:cNvPr id="47109" name="Rectangle 29"/>
            <p:cNvSpPr>
              <a:spLocks noChangeArrowheads="1"/>
            </p:cNvSpPr>
            <p:nvPr/>
          </p:nvSpPr>
          <p:spPr bwMode="auto">
            <a:xfrm>
              <a:off x="-3" y="-3"/>
              <a:ext cx="3539" cy="158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上证</a:t>
            </a:r>
            <a:r>
              <a:rPr lang="en-US" altLang="zh-CN" dirty="0" smtClean="0"/>
              <a:t>50ETF</a:t>
            </a:r>
            <a:r>
              <a:rPr lang="zh-CN" altLang="en-US" dirty="0" smtClean="0"/>
              <a:t>期权合约基本条款</a:t>
            </a:r>
            <a:br>
              <a:rPr lang="zh-CN" altLang="en-US" dirty="0" smtClean="0"/>
            </a:br>
            <a:endParaRPr lang="zh-CN" altLang="en-US" dirty="0"/>
          </a:p>
        </p:txBody>
      </p:sp>
      <p:graphicFrame>
        <p:nvGraphicFramePr>
          <p:cNvPr id="5" name="内容占位符 4"/>
          <p:cNvGraphicFramePr>
            <a:graphicFrameLocks noGrp="1"/>
          </p:cNvGraphicFramePr>
          <p:nvPr>
            <p:ph idx="1"/>
          </p:nvPr>
        </p:nvGraphicFramePr>
        <p:xfrm>
          <a:off x="684213" y="1249363"/>
          <a:ext cx="7920037" cy="4843461"/>
        </p:xfrm>
        <a:graphic>
          <a:graphicData uri="http://schemas.openxmlformats.org/drawingml/2006/table">
            <a:tbl>
              <a:tblPr/>
              <a:tblGrid>
                <a:gridCol w="1673376"/>
                <a:gridCol w="6246661"/>
              </a:tblGrid>
              <a:tr h="548624">
                <a:tc>
                  <a:txBody>
                    <a:bodyPr/>
                    <a:lstStyle/>
                    <a:p>
                      <a:pPr algn="ctr"/>
                      <a:r>
                        <a:rPr lang="zh-CN" altLang="en-US" sz="2000" b="1" dirty="0">
                          <a:solidFill>
                            <a:schemeClr val="tx1"/>
                          </a:solidFill>
                          <a:effectLst/>
                        </a:rPr>
                        <a:t>合约标的</a:t>
                      </a:r>
                      <a:endParaRPr lang="zh-CN" altLang="en-US" sz="2000" dirty="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a:solidFill>
                            <a:schemeClr val="tx1"/>
                          </a:solidFill>
                          <a:effectLst/>
                        </a:rPr>
                        <a:t>上证</a:t>
                      </a:r>
                      <a:r>
                        <a:rPr lang="en-US" altLang="zh-CN" sz="2000">
                          <a:solidFill>
                            <a:schemeClr val="tx1"/>
                          </a:solidFill>
                          <a:effectLst/>
                        </a:rPr>
                        <a:t>50</a:t>
                      </a:r>
                      <a:r>
                        <a:rPr lang="zh-CN" altLang="en-US" sz="2000">
                          <a:solidFill>
                            <a:schemeClr val="tx1"/>
                          </a:solidFill>
                          <a:effectLst/>
                        </a:rPr>
                        <a:t>交易型开放式指数证券投资基金（“</a:t>
                      </a:r>
                      <a:r>
                        <a:rPr lang="en-US" altLang="zh-CN" sz="2000">
                          <a:solidFill>
                            <a:schemeClr val="tx1"/>
                          </a:solidFill>
                          <a:effectLst/>
                        </a:rPr>
                        <a:t>50ETF”</a:t>
                      </a:r>
                      <a:r>
                        <a:rPr lang="zh-CN" altLang="en-US" sz="2000">
                          <a:solidFill>
                            <a:schemeClr val="tx1"/>
                          </a:solidFill>
                          <a:effectLst/>
                        </a:rPr>
                        <a:t>）</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8624">
                <a:tc>
                  <a:txBody>
                    <a:bodyPr/>
                    <a:lstStyle/>
                    <a:p>
                      <a:pPr algn="ctr"/>
                      <a:r>
                        <a:rPr lang="zh-CN" altLang="en-US" sz="2000" b="1">
                          <a:solidFill>
                            <a:schemeClr val="tx1"/>
                          </a:solidFill>
                          <a:effectLst/>
                        </a:rPr>
                        <a:t>合约类型</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solidFill>
                            <a:schemeClr val="tx1"/>
                          </a:solidFill>
                          <a:effectLst/>
                        </a:rPr>
                        <a:t>认购期权和认沽期权</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8624">
                <a:tc>
                  <a:txBody>
                    <a:bodyPr/>
                    <a:lstStyle/>
                    <a:p>
                      <a:pPr algn="ctr"/>
                      <a:r>
                        <a:rPr lang="zh-CN" altLang="en-US" sz="2000" b="1">
                          <a:solidFill>
                            <a:schemeClr val="tx1"/>
                          </a:solidFill>
                          <a:effectLst/>
                        </a:rPr>
                        <a:t>合约单位</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000" dirty="0">
                          <a:solidFill>
                            <a:schemeClr val="tx1"/>
                          </a:solidFill>
                          <a:effectLst/>
                        </a:rPr>
                        <a:t>10000</a:t>
                      </a:r>
                      <a:r>
                        <a:rPr lang="zh-CN" altLang="en-US" sz="2000" dirty="0">
                          <a:solidFill>
                            <a:schemeClr val="tx1"/>
                          </a:solidFill>
                          <a:effectLst/>
                        </a:rPr>
                        <a:t>份</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8624">
                <a:tc>
                  <a:txBody>
                    <a:bodyPr/>
                    <a:lstStyle/>
                    <a:p>
                      <a:pPr algn="ctr"/>
                      <a:r>
                        <a:rPr lang="zh-CN" altLang="en-US" sz="2000" b="1">
                          <a:solidFill>
                            <a:schemeClr val="tx1"/>
                          </a:solidFill>
                          <a:effectLst/>
                        </a:rPr>
                        <a:t>合约到期月份</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a:solidFill>
                            <a:schemeClr val="tx1"/>
                          </a:solidFill>
                          <a:effectLst/>
                        </a:rPr>
                        <a:t>当月、下月及随后两个季月</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8624">
                <a:tc>
                  <a:txBody>
                    <a:bodyPr/>
                    <a:lstStyle/>
                    <a:p>
                      <a:pPr algn="ctr"/>
                      <a:r>
                        <a:rPr lang="zh-CN" altLang="en-US" sz="2000" b="1">
                          <a:solidFill>
                            <a:schemeClr val="tx1"/>
                          </a:solidFill>
                          <a:effectLst/>
                        </a:rPr>
                        <a:t>行权价格</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000" dirty="0">
                          <a:solidFill>
                            <a:schemeClr val="tx1"/>
                          </a:solidFill>
                          <a:effectLst/>
                        </a:rPr>
                        <a:t>5</a:t>
                      </a:r>
                      <a:r>
                        <a:rPr lang="zh-CN" altLang="en-US" sz="2000" dirty="0">
                          <a:solidFill>
                            <a:schemeClr val="tx1"/>
                          </a:solidFill>
                          <a:effectLst/>
                        </a:rPr>
                        <a:t>个（</a:t>
                      </a:r>
                      <a:r>
                        <a:rPr lang="en-US" altLang="zh-CN" sz="2000" dirty="0">
                          <a:solidFill>
                            <a:schemeClr val="tx1"/>
                          </a:solidFill>
                          <a:effectLst/>
                        </a:rPr>
                        <a:t>1</a:t>
                      </a:r>
                      <a:r>
                        <a:rPr lang="zh-CN" altLang="en-US" sz="2000" dirty="0">
                          <a:solidFill>
                            <a:schemeClr val="tx1"/>
                          </a:solidFill>
                          <a:effectLst/>
                        </a:rPr>
                        <a:t>个平值合约、</a:t>
                      </a:r>
                      <a:r>
                        <a:rPr lang="en-US" altLang="zh-CN" sz="2000" dirty="0">
                          <a:solidFill>
                            <a:schemeClr val="tx1"/>
                          </a:solidFill>
                          <a:effectLst/>
                        </a:rPr>
                        <a:t>2</a:t>
                      </a:r>
                      <a:r>
                        <a:rPr lang="zh-CN" altLang="en-US" sz="2000" dirty="0">
                          <a:solidFill>
                            <a:schemeClr val="tx1"/>
                          </a:solidFill>
                          <a:effectLst/>
                        </a:rPr>
                        <a:t>个虚值合约、</a:t>
                      </a:r>
                      <a:r>
                        <a:rPr lang="en-US" altLang="zh-CN" sz="2000" dirty="0">
                          <a:solidFill>
                            <a:schemeClr val="tx1"/>
                          </a:solidFill>
                          <a:effectLst/>
                        </a:rPr>
                        <a:t>2</a:t>
                      </a:r>
                      <a:r>
                        <a:rPr lang="zh-CN" altLang="en-US" sz="2000" dirty="0">
                          <a:solidFill>
                            <a:schemeClr val="tx1"/>
                          </a:solidFill>
                          <a:effectLst/>
                        </a:rPr>
                        <a:t>个实值合约）</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51717">
                <a:tc>
                  <a:txBody>
                    <a:bodyPr/>
                    <a:lstStyle/>
                    <a:p>
                      <a:pPr algn="ctr"/>
                      <a:r>
                        <a:rPr lang="zh-CN" altLang="en-US" sz="2000" b="1">
                          <a:solidFill>
                            <a:schemeClr val="tx1"/>
                          </a:solidFill>
                          <a:effectLst/>
                        </a:rPr>
                        <a:t>行权价格间距</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000" dirty="0">
                          <a:solidFill>
                            <a:schemeClr val="tx1"/>
                          </a:solidFill>
                          <a:effectLst/>
                        </a:rPr>
                        <a:t>3</a:t>
                      </a:r>
                      <a:r>
                        <a:rPr lang="zh-CN" altLang="en-US" sz="2000" dirty="0">
                          <a:solidFill>
                            <a:schemeClr val="tx1"/>
                          </a:solidFill>
                          <a:effectLst/>
                        </a:rPr>
                        <a:t>元或以下为</a:t>
                      </a:r>
                      <a:r>
                        <a:rPr lang="en-US" altLang="zh-CN" sz="2000" dirty="0">
                          <a:solidFill>
                            <a:schemeClr val="tx1"/>
                          </a:solidFill>
                          <a:effectLst/>
                        </a:rPr>
                        <a:t>0.05</a:t>
                      </a:r>
                      <a:r>
                        <a:rPr lang="zh-CN" altLang="en-US" sz="2000" dirty="0">
                          <a:solidFill>
                            <a:schemeClr val="tx1"/>
                          </a:solidFill>
                          <a:effectLst/>
                        </a:rPr>
                        <a:t>元，</a:t>
                      </a:r>
                      <a:r>
                        <a:rPr lang="en-US" altLang="zh-CN" sz="2000" dirty="0">
                          <a:solidFill>
                            <a:schemeClr val="tx1"/>
                          </a:solidFill>
                          <a:effectLst/>
                        </a:rPr>
                        <a:t>3</a:t>
                      </a:r>
                      <a:r>
                        <a:rPr lang="zh-CN" altLang="en-US" sz="2000" dirty="0">
                          <a:solidFill>
                            <a:schemeClr val="tx1"/>
                          </a:solidFill>
                          <a:effectLst/>
                        </a:rPr>
                        <a:t>元至</a:t>
                      </a:r>
                      <a:r>
                        <a:rPr lang="en-US" altLang="zh-CN" sz="2000" dirty="0">
                          <a:solidFill>
                            <a:schemeClr val="tx1"/>
                          </a:solidFill>
                          <a:effectLst/>
                        </a:rPr>
                        <a:t>5</a:t>
                      </a:r>
                      <a:r>
                        <a:rPr lang="zh-CN" altLang="en-US" sz="2000" dirty="0">
                          <a:solidFill>
                            <a:schemeClr val="tx1"/>
                          </a:solidFill>
                          <a:effectLst/>
                        </a:rPr>
                        <a:t>元（含）为</a:t>
                      </a:r>
                      <a:r>
                        <a:rPr lang="en-US" altLang="zh-CN" sz="2000" dirty="0">
                          <a:solidFill>
                            <a:schemeClr val="tx1"/>
                          </a:solidFill>
                          <a:effectLst/>
                        </a:rPr>
                        <a:t>0.1</a:t>
                      </a:r>
                      <a:r>
                        <a:rPr lang="zh-CN" altLang="en-US" sz="2000" dirty="0">
                          <a:solidFill>
                            <a:schemeClr val="tx1"/>
                          </a:solidFill>
                          <a:effectLst/>
                        </a:rPr>
                        <a:t>元，</a:t>
                      </a:r>
                      <a:r>
                        <a:rPr lang="en-US" altLang="zh-CN" sz="2000" dirty="0">
                          <a:solidFill>
                            <a:schemeClr val="tx1"/>
                          </a:solidFill>
                          <a:effectLst/>
                        </a:rPr>
                        <a:t>5</a:t>
                      </a:r>
                      <a:r>
                        <a:rPr lang="zh-CN" altLang="en-US" sz="2000" dirty="0">
                          <a:solidFill>
                            <a:schemeClr val="tx1"/>
                          </a:solidFill>
                          <a:effectLst/>
                        </a:rPr>
                        <a:t>元至</a:t>
                      </a:r>
                      <a:r>
                        <a:rPr lang="en-US" altLang="zh-CN" sz="2000" dirty="0">
                          <a:solidFill>
                            <a:schemeClr val="tx1"/>
                          </a:solidFill>
                          <a:effectLst/>
                        </a:rPr>
                        <a:t>10</a:t>
                      </a:r>
                      <a:r>
                        <a:rPr lang="zh-CN" altLang="en-US" sz="2000" dirty="0">
                          <a:solidFill>
                            <a:schemeClr val="tx1"/>
                          </a:solidFill>
                          <a:effectLst/>
                        </a:rPr>
                        <a:t>元（含）为</a:t>
                      </a:r>
                      <a:r>
                        <a:rPr lang="en-US" altLang="zh-CN" sz="2000" dirty="0">
                          <a:solidFill>
                            <a:schemeClr val="tx1"/>
                          </a:solidFill>
                          <a:effectLst/>
                        </a:rPr>
                        <a:t>0.25</a:t>
                      </a:r>
                      <a:r>
                        <a:rPr lang="zh-CN" altLang="en-US" sz="2000" dirty="0">
                          <a:solidFill>
                            <a:schemeClr val="tx1"/>
                          </a:solidFill>
                          <a:effectLst/>
                        </a:rPr>
                        <a:t>元，</a:t>
                      </a:r>
                      <a:r>
                        <a:rPr lang="en-US" altLang="zh-CN" sz="2000" dirty="0">
                          <a:solidFill>
                            <a:schemeClr val="tx1"/>
                          </a:solidFill>
                          <a:effectLst/>
                        </a:rPr>
                        <a:t>10</a:t>
                      </a:r>
                      <a:r>
                        <a:rPr lang="zh-CN" altLang="en-US" sz="2000" dirty="0">
                          <a:solidFill>
                            <a:schemeClr val="tx1"/>
                          </a:solidFill>
                          <a:effectLst/>
                        </a:rPr>
                        <a:t>元至</a:t>
                      </a:r>
                      <a:r>
                        <a:rPr lang="en-US" altLang="zh-CN" sz="2000" dirty="0">
                          <a:solidFill>
                            <a:schemeClr val="tx1"/>
                          </a:solidFill>
                          <a:effectLst/>
                        </a:rPr>
                        <a:t>20</a:t>
                      </a:r>
                      <a:r>
                        <a:rPr lang="zh-CN" altLang="en-US" sz="2000" dirty="0">
                          <a:solidFill>
                            <a:schemeClr val="tx1"/>
                          </a:solidFill>
                          <a:effectLst/>
                        </a:rPr>
                        <a:t>元（含）为</a:t>
                      </a:r>
                      <a:r>
                        <a:rPr lang="en-US" altLang="zh-CN" sz="2000" dirty="0">
                          <a:solidFill>
                            <a:schemeClr val="tx1"/>
                          </a:solidFill>
                          <a:effectLst/>
                        </a:rPr>
                        <a:t>0.5</a:t>
                      </a:r>
                      <a:r>
                        <a:rPr lang="zh-CN" altLang="en-US" sz="2000" dirty="0">
                          <a:solidFill>
                            <a:schemeClr val="tx1"/>
                          </a:solidFill>
                          <a:effectLst/>
                        </a:rPr>
                        <a:t>元，</a:t>
                      </a:r>
                      <a:r>
                        <a:rPr lang="en-US" altLang="zh-CN" sz="2000" dirty="0">
                          <a:solidFill>
                            <a:schemeClr val="tx1"/>
                          </a:solidFill>
                          <a:effectLst/>
                        </a:rPr>
                        <a:t>20</a:t>
                      </a:r>
                      <a:r>
                        <a:rPr lang="zh-CN" altLang="en-US" sz="2000" dirty="0">
                          <a:solidFill>
                            <a:schemeClr val="tx1"/>
                          </a:solidFill>
                          <a:effectLst/>
                        </a:rPr>
                        <a:t>元至</a:t>
                      </a:r>
                      <a:r>
                        <a:rPr lang="en-US" altLang="zh-CN" sz="2000" dirty="0">
                          <a:solidFill>
                            <a:schemeClr val="tx1"/>
                          </a:solidFill>
                          <a:effectLst/>
                        </a:rPr>
                        <a:t>50</a:t>
                      </a:r>
                      <a:r>
                        <a:rPr lang="zh-CN" altLang="en-US" sz="2000" dirty="0">
                          <a:solidFill>
                            <a:schemeClr val="tx1"/>
                          </a:solidFill>
                          <a:effectLst/>
                        </a:rPr>
                        <a:t>元（含）为</a:t>
                      </a:r>
                      <a:r>
                        <a:rPr lang="en-US" altLang="zh-CN" sz="2000" dirty="0">
                          <a:solidFill>
                            <a:schemeClr val="tx1"/>
                          </a:solidFill>
                          <a:effectLst/>
                        </a:rPr>
                        <a:t>1</a:t>
                      </a:r>
                      <a:r>
                        <a:rPr lang="zh-CN" altLang="en-US" sz="2000" dirty="0">
                          <a:solidFill>
                            <a:schemeClr val="tx1"/>
                          </a:solidFill>
                          <a:effectLst/>
                        </a:rPr>
                        <a:t>元，</a:t>
                      </a:r>
                      <a:r>
                        <a:rPr lang="en-US" altLang="zh-CN" sz="2000" dirty="0">
                          <a:solidFill>
                            <a:schemeClr val="tx1"/>
                          </a:solidFill>
                          <a:effectLst/>
                        </a:rPr>
                        <a:t>50</a:t>
                      </a:r>
                      <a:r>
                        <a:rPr lang="zh-CN" altLang="en-US" sz="2000" dirty="0">
                          <a:solidFill>
                            <a:schemeClr val="tx1"/>
                          </a:solidFill>
                          <a:effectLst/>
                        </a:rPr>
                        <a:t>元至</a:t>
                      </a:r>
                      <a:r>
                        <a:rPr lang="en-US" altLang="zh-CN" sz="2000" dirty="0">
                          <a:solidFill>
                            <a:schemeClr val="tx1"/>
                          </a:solidFill>
                          <a:effectLst/>
                        </a:rPr>
                        <a:t>100</a:t>
                      </a:r>
                      <a:r>
                        <a:rPr lang="zh-CN" altLang="en-US" sz="2000" dirty="0">
                          <a:solidFill>
                            <a:schemeClr val="tx1"/>
                          </a:solidFill>
                          <a:effectLst/>
                        </a:rPr>
                        <a:t>元（含）为</a:t>
                      </a:r>
                      <a:r>
                        <a:rPr lang="en-US" altLang="zh-CN" sz="2000" dirty="0">
                          <a:solidFill>
                            <a:schemeClr val="tx1"/>
                          </a:solidFill>
                          <a:effectLst/>
                        </a:rPr>
                        <a:t>2.5</a:t>
                      </a:r>
                      <a:r>
                        <a:rPr lang="zh-CN" altLang="en-US" sz="2000" dirty="0">
                          <a:solidFill>
                            <a:schemeClr val="tx1"/>
                          </a:solidFill>
                          <a:effectLst/>
                        </a:rPr>
                        <a:t>元，</a:t>
                      </a:r>
                      <a:r>
                        <a:rPr lang="en-US" altLang="zh-CN" sz="2000" dirty="0">
                          <a:solidFill>
                            <a:schemeClr val="tx1"/>
                          </a:solidFill>
                          <a:effectLst/>
                        </a:rPr>
                        <a:t>100</a:t>
                      </a:r>
                      <a:r>
                        <a:rPr lang="zh-CN" altLang="en-US" sz="2000" dirty="0">
                          <a:solidFill>
                            <a:schemeClr val="tx1"/>
                          </a:solidFill>
                          <a:effectLst/>
                        </a:rPr>
                        <a:t>元以上为</a:t>
                      </a:r>
                      <a:r>
                        <a:rPr lang="en-US" altLang="zh-CN" sz="2000" dirty="0">
                          <a:solidFill>
                            <a:schemeClr val="tx1"/>
                          </a:solidFill>
                          <a:effectLst/>
                        </a:rPr>
                        <a:t>5</a:t>
                      </a:r>
                      <a:r>
                        <a:rPr lang="zh-CN" altLang="en-US" sz="2000" dirty="0">
                          <a:solidFill>
                            <a:schemeClr val="tx1"/>
                          </a:solidFill>
                          <a:effectLst/>
                        </a:rPr>
                        <a:t>元</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8624">
                <a:tc>
                  <a:txBody>
                    <a:bodyPr/>
                    <a:lstStyle/>
                    <a:p>
                      <a:pPr algn="ctr"/>
                      <a:r>
                        <a:rPr lang="zh-CN" altLang="en-US" sz="2000" b="1">
                          <a:solidFill>
                            <a:schemeClr val="tx1"/>
                          </a:solidFill>
                          <a:effectLst/>
                        </a:rPr>
                        <a:t>行权方式</a:t>
                      </a:r>
                      <a:endParaRPr lang="zh-CN" altLang="en-US" sz="2000">
                        <a:solidFill>
                          <a:schemeClr val="tx1"/>
                        </a:solidFill>
                        <a:effectLst/>
                      </a:endParaRPr>
                    </a:p>
                  </a:txBody>
                  <a:tcPr marL="37712" marR="377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solidFill>
                            <a:schemeClr val="tx1"/>
                          </a:solidFill>
                          <a:effectLst/>
                        </a:rPr>
                        <a:t>到期日行权（欧式）</a:t>
                      </a:r>
                    </a:p>
                  </a:txBody>
                  <a:tcPr marL="37712" marR="377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457200" y="549275"/>
          <a:ext cx="8362950" cy="5637214"/>
        </p:xfrm>
        <a:graphic>
          <a:graphicData uri="http://schemas.openxmlformats.org/drawingml/2006/table">
            <a:tbl>
              <a:tblPr/>
              <a:tblGrid>
                <a:gridCol w="1766956"/>
                <a:gridCol w="6595994"/>
              </a:tblGrid>
              <a:tr h="541119">
                <a:tc>
                  <a:txBody>
                    <a:bodyPr/>
                    <a:lstStyle/>
                    <a:p>
                      <a:pPr algn="ctr"/>
                      <a:r>
                        <a:rPr lang="zh-CN" altLang="en-US" sz="2400" b="1" dirty="0">
                          <a:effectLst/>
                        </a:rPr>
                        <a:t>交割方式</a:t>
                      </a:r>
                      <a:endParaRPr lang="zh-CN" altLang="en-US" sz="2400" dirty="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a:effectLst/>
                        </a:rPr>
                        <a:t>实物交割（业务规则另有规定的除外）</a:t>
                      </a: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1119">
                <a:tc>
                  <a:txBody>
                    <a:bodyPr/>
                    <a:lstStyle/>
                    <a:p>
                      <a:pPr algn="ctr"/>
                      <a:r>
                        <a:rPr lang="zh-CN" altLang="en-US" sz="2400" b="1" dirty="0">
                          <a:effectLst/>
                        </a:rPr>
                        <a:t>到期日</a:t>
                      </a:r>
                      <a:endParaRPr lang="zh-CN" altLang="en-US" sz="2400" dirty="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dirty="0">
                          <a:effectLst/>
                        </a:rPr>
                        <a:t>到期月份的第四个星期三（遇法定节假日顺延）</a:t>
                      </a: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20328">
                <a:tc>
                  <a:txBody>
                    <a:bodyPr/>
                    <a:lstStyle/>
                    <a:p>
                      <a:pPr algn="ctr"/>
                      <a:r>
                        <a:rPr lang="zh-CN" altLang="en-US" sz="2400" b="1">
                          <a:effectLst/>
                        </a:rPr>
                        <a:t>行权日</a:t>
                      </a:r>
                      <a:endParaRPr lang="zh-CN" altLang="en-US" sz="240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dirty="0">
                          <a:effectLst/>
                        </a:rPr>
                        <a:t>同合约到期日，行权指令提交时间为</a:t>
                      </a:r>
                      <a:r>
                        <a:rPr lang="en-US" altLang="zh-CN" sz="2400" dirty="0">
                          <a:effectLst/>
                        </a:rPr>
                        <a:t>9:15-9:25</a:t>
                      </a:r>
                      <a:r>
                        <a:rPr lang="zh-CN" altLang="en-US" sz="2400" dirty="0">
                          <a:effectLst/>
                        </a:rPr>
                        <a:t>，</a:t>
                      </a:r>
                      <a:r>
                        <a:rPr lang="en-US" altLang="zh-CN" sz="2400" dirty="0">
                          <a:effectLst/>
                        </a:rPr>
                        <a:t>9:30-11:30</a:t>
                      </a:r>
                      <a:r>
                        <a:rPr lang="zh-CN" altLang="en-US" sz="2400" dirty="0">
                          <a:effectLst/>
                        </a:rPr>
                        <a:t>，</a:t>
                      </a:r>
                      <a:r>
                        <a:rPr lang="en-US" altLang="zh-CN" sz="2400" dirty="0">
                          <a:effectLst/>
                        </a:rPr>
                        <a:t>13:00-15:30 </a:t>
                      </a:r>
                      <a:endParaRPr lang="zh-CN" altLang="en-US" sz="2400" dirty="0">
                        <a:effectLst/>
                      </a:endParaRP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1119">
                <a:tc>
                  <a:txBody>
                    <a:bodyPr/>
                    <a:lstStyle/>
                    <a:p>
                      <a:pPr algn="ctr"/>
                      <a:r>
                        <a:rPr lang="zh-CN" altLang="en-US" sz="2400" b="1">
                          <a:effectLst/>
                        </a:rPr>
                        <a:t>交收日</a:t>
                      </a:r>
                      <a:endParaRPr lang="zh-CN" altLang="en-US" sz="240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dirty="0">
                          <a:effectLst/>
                        </a:rPr>
                        <a:t>行权日次一交易日</a:t>
                      </a: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63040">
                <a:tc>
                  <a:txBody>
                    <a:bodyPr/>
                    <a:lstStyle/>
                    <a:p>
                      <a:pPr algn="ctr"/>
                      <a:r>
                        <a:rPr lang="zh-CN" altLang="en-US" sz="2400" b="1">
                          <a:effectLst/>
                        </a:rPr>
                        <a:t>交易时间</a:t>
                      </a:r>
                      <a:endParaRPr lang="zh-CN" altLang="en-US" sz="240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dirty="0">
                          <a:effectLst/>
                        </a:rPr>
                        <a:t>上午</a:t>
                      </a:r>
                      <a:r>
                        <a:rPr lang="en-US" altLang="zh-CN" sz="2400" dirty="0">
                          <a:effectLst/>
                        </a:rPr>
                        <a:t>9:15-9:25</a:t>
                      </a:r>
                      <a:r>
                        <a:rPr lang="zh-CN" altLang="en-US" sz="2400" dirty="0">
                          <a:effectLst/>
                        </a:rPr>
                        <a:t>，</a:t>
                      </a:r>
                      <a:r>
                        <a:rPr lang="en-US" altLang="zh-CN" sz="2400" dirty="0">
                          <a:effectLst/>
                        </a:rPr>
                        <a:t>9:30-11:30</a:t>
                      </a:r>
                      <a:r>
                        <a:rPr lang="zh-CN" altLang="en-US" sz="2400" dirty="0">
                          <a:effectLst/>
                        </a:rPr>
                        <a:t>（</a:t>
                      </a:r>
                      <a:r>
                        <a:rPr lang="en-US" altLang="zh-CN" sz="2400" dirty="0">
                          <a:effectLst/>
                        </a:rPr>
                        <a:t>9:15-9:25</a:t>
                      </a:r>
                      <a:r>
                        <a:rPr lang="zh-CN" altLang="en-US" sz="2400" dirty="0">
                          <a:effectLst/>
                        </a:rPr>
                        <a:t>为开盘集合竞价时间）</a:t>
                      </a:r>
                    </a:p>
                    <a:p>
                      <a:r>
                        <a:rPr lang="zh-CN" altLang="en-US" sz="2400" dirty="0">
                          <a:effectLst/>
                        </a:rPr>
                        <a:t>下午</a:t>
                      </a:r>
                      <a:r>
                        <a:rPr lang="en-US" altLang="zh-CN" sz="2400" dirty="0">
                          <a:effectLst/>
                        </a:rPr>
                        <a:t>13:00-15:00</a:t>
                      </a:r>
                      <a:r>
                        <a:rPr lang="zh-CN" altLang="en-US" sz="2400" dirty="0">
                          <a:effectLst/>
                        </a:rPr>
                        <a:t>（</a:t>
                      </a:r>
                      <a:r>
                        <a:rPr lang="en-US" altLang="zh-CN" sz="2400" dirty="0">
                          <a:effectLst/>
                        </a:rPr>
                        <a:t>14:57-15:00</a:t>
                      </a:r>
                      <a:r>
                        <a:rPr lang="zh-CN" altLang="en-US" sz="2400" dirty="0">
                          <a:effectLst/>
                        </a:rPr>
                        <a:t>为收盘集合竞价时间）</a:t>
                      </a: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30489">
                <a:tc>
                  <a:txBody>
                    <a:bodyPr/>
                    <a:lstStyle/>
                    <a:p>
                      <a:pPr algn="ctr"/>
                      <a:r>
                        <a:rPr lang="zh-CN" altLang="en-US" sz="2400" b="1">
                          <a:effectLst/>
                        </a:rPr>
                        <a:t>委托类型</a:t>
                      </a:r>
                      <a:endParaRPr lang="zh-CN" altLang="en-US" sz="2400">
                        <a:effectLst/>
                      </a:endParaRPr>
                    </a:p>
                  </a:txBody>
                  <a:tcPr marL="37715" marR="377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400" dirty="0">
                          <a:effectLst/>
                        </a:rPr>
                        <a:t>普通限价委托、市价剩余转限价委托、市价剩余撤销委托、全额即时限价委托、全额即时市价委托以及业务规则规定的其他委托类型</a:t>
                      </a:r>
                    </a:p>
                  </a:txBody>
                  <a:tcPr marL="37715" marR="377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457200" y="455613"/>
          <a:ext cx="8435975" cy="5133975"/>
        </p:xfrm>
        <a:graphic>
          <a:graphicData uri="http://schemas.openxmlformats.org/drawingml/2006/table">
            <a:tbl>
              <a:tblPr/>
              <a:tblGrid>
                <a:gridCol w="1782386"/>
                <a:gridCol w="6653589"/>
              </a:tblGrid>
              <a:tr h="933450">
                <a:tc>
                  <a:txBody>
                    <a:bodyPr/>
                    <a:lstStyle/>
                    <a:p>
                      <a:pPr algn="ctr"/>
                      <a:r>
                        <a:rPr lang="zh-CN" altLang="en-US" sz="2000" b="1" dirty="0">
                          <a:effectLst/>
                        </a:rPr>
                        <a:t>买卖类型</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effectLst/>
                        </a:rPr>
                        <a:t>买入开仓、买入平仓、卖出开仓、卖出平仓、备兑开仓、备兑平仓以及业务规则规定的其他买卖类型</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6725">
                <a:tc>
                  <a:txBody>
                    <a:bodyPr/>
                    <a:lstStyle/>
                    <a:p>
                      <a:pPr algn="ctr"/>
                      <a:r>
                        <a:rPr lang="zh-CN" altLang="en-US" sz="2000" b="1" dirty="0">
                          <a:effectLst/>
                        </a:rPr>
                        <a:t>最小报价单位</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000">
                          <a:effectLst/>
                        </a:rPr>
                        <a:t>0.0001</a:t>
                      </a:r>
                      <a:r>
                        <a:rPr lang="zh-CN" altLang="en-US" sz="2000">
                          <a:effectLst/>
                        </a:rPr>
                        <a:t>元</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6725">
                <a:tc>
                  <a:txBody>
                    <a:bodyPr/>
                    <a:lstStyle/>
                    <a:p>
                      <a:pPr algn="ctr"/>
                      <a:r>
                        <a:rPr lang="zh-CN" altLang="en-US" sz="2000" b="1" dirty="0">
                          <a:effectLst/>
                        </a:rPr>
                        <a:t>申报单位</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000">
                          <a:effectLst/>
                        </a:rPr>
                        <a:t>1</a:t>
                      </a:r>
                      <a:r>
                        <a:rPr lang="zh-CN" altLang="en-US" sz="2000">
                          <a:effectLst/>
                        </a:rPr>
                        <a:t>张或其整数倍</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67075">
                <a:tc>
                  <a:txBody>
                    <a:bodyPr/>
                    <a:lstStyle/>
                    <a:p>
                      <a:pPr algn="ctr"/>
                      <a:r>
                        <a:rPr lang="zh-CN" altLang="en-US" sz="2000" b="1">
                          <a:effectLst/>
                        </a:rPr>
                        <a:t>涨跌幅限制</a:t>
                      </a:r>
                      <a:endParaRPr lang="zh-CN" altLang="en-US" sz="200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effectLst/>
                        </a:rPr>
                        <a:t>认购期权最大涨幅＝</a:t>
                      </a:r>
                      <a:r>
                        <a:rPr lang="en-US" altLang="zh-CN" sz="2000" dirty="0">
                          <a:effectLst/>
                        </a:rPr>
                        <a:t>max</a:t>
                      </a:r>
                      <a:r>
                        <a:rPr lang="zh-CN" altLang="en-US" sz="2000" dirty="0">
                          <a:effectLst/>
                        </a:rPr>
                        <a:t>｛合约标的前收盘价</a:t>
                      </a:r>
                      <a:r>
                        <a:rPr lang="en-US" altLang="zh-CN" sz="2000" dirty="0">
                          <a:effectLst/>
                        </a:rPr>
                        <a:t>×0.5%</a:t>
                      </a:r>
                      <a:r>
                        <a:rPr lang="zh-CN" altLang="en-US" sz="2000" dirty="0">
                          <a:effectLst/>
                        </a:rPr>
                        <a:t>，</a:t>
                      </a:r>
                      <a:r>
                        <a:rPr lang="en-US" altLang="zh-CN" sz="2000" dirty="0">
                          <a:effectLst/>
                        </a:rPr>
                        <a:t>min [</a:t>
                      </a:r>
                      <a:r>
                        <a:rPr lang="zh-CN" altLang="en-US" sz="2000" dirty="0">
                          <a:effectLst/>
                        </a:rPr>
                        <a:t>（</a:t>
                      </a:r>
                      <a:r>
                        <a:rPr lang="en-US" altLang="zh-CN" sz="2000" dirty="0">
                          <a:effectLst/>
                        </a:rPr>
                        <a:t>2×</a:t>
                      </a:r>
                      <a:r>
                        <a:rPr lang="zh-CN" altLang="en-US" sz="2000" dirty="0">
                          <a:effectLst/>
                        </a:rPr>
                        <a:t>合约标的前收盘价－行权价格），合约标的前收盘价</a:t>
                      </a:r>
                      <a:r>
                        <a:rPr lang="en-US" altLang="zh-CN" sz="2000" dirty="0">
                          <a:effectLst/>
                        </a:rPr>
                        <a:t>]×10</a:t>
                      </a:r>
                      <a:r>
                        <a:rPr lang="zh-CN" altLang="en-US" sz="2000" dirty="0">
                          <a:effectLst/>
                        </a:rPr>
                        <a:t>％｝</a:t>
                      </a:r>
                    </a:p>
                    <a:p>
                      <a:r>
                        <a:rPr lang="zh-CN" altLang="en-US" sz="2000" dirty="0">
                          <a:effectLst/>
                        </a:rPr>
                        <a:t>认购期权最大跌幅＝合约标的前收盘价</a:t>
                      </a:r>
                      <a:r>
                        <a:rPr lang="en-US" altLang="zh-CN" sz="2000" dirty="0">
                          <a:effectLst/>
                        </a:rPr>
                        <a:t>×10</a:t>
                      </a:r>
                      <a:r>
                        <a:rPr lang="zh-CN" altLang="en-US" sz="2000" dirty="0">
                          <a:effectLst/>
                        </a:rPr>
                        <a:t>％</a:t>
                      </a:r>
                    </a:p>
                    <a:p>
                      <a:r>
                        <a:rPr lang="zh-CN" altLang="en-US" sz="2000" dirty="0">
                          <a:effectLst/>
                        </a:rPr>
                        <a:t>认沽期权最大涨幅＝</a:t>
                      </a:r>
                      <a:r>
                        <a:rPr lang="en-US" altLang="zh-CN" sz="2000" dirty="0">
                          <a:effectLst/>
                        </a:rPr>
                        <a:t>max</a:t>
                      </a:r>
                      <a:r>
                        <a:rPr lang="zh-CN" altLang="en-US" sz="2000" dirty="0">
                          <a:effectLst/>
                        </a:rPr>
                        <a:t>｛行权价格</a:t>
                      </a:r>
                      <a:r>
                        <a:rPr lang="en-US" altLang="zh-CN" sz="2000" dirty="0">
                          <a:effectLst/>
                        </a:rPr>
                        <a:t>×0.5%</a:t>
                      </a:r>
                      <a:r>
                        <a:rPr lang="zh-CN" altLang="en-US" sz="2000" dirty="0">
                          <a:effectLst/>
                        </a:rPr>
                        <a:t>，</a:t>
                      </a:r>
                      <a:r>
                        <a:rPr lang="en-US" altLang="zh-CN" sz="2000" dirty="0">
                          <a:effectLst/>
                        </a:rPr>
                        <a:t>min [</a:t>
                      </a:r>
                      <a:r>
                        <a:rPr lang="zh-CN" altLang="en-US" sz="2000" dirty="0">
                          <a:effectLst/>
                        </a:rPr>
                        <a:t>（</a:t>
                      </a:r>
                      <a:r>
                        <a:rPr lang="en-US" altLang="zh-CN" sz="2000" dirty="0">
                          <a:effectLst/>
                        </a:rPr>
                        <a:t>2×</a:t>
                      </a:r>
                      <a:r>
                        <a:rPr lang="zh-CN" altLang="en-US" sz="2000" dirty="0">
                          <a:effectLst/>
                        </a:rPr>
                        <a:t>行权价格－合约标的前收盘价），合约标的前收盘价</a:t>
                      </a:r>
                      <a:r>
                        <a:rPr lang="en-US" altLang="zh-CN" sz="2000" dirty="0">
                          <a:effectLst/>
                        </a:rPr>
                        <a:t>]×10</a:t>
                      </a:r>
                      <a:r>
                        <a:rPr lang="zh-CN" altLang="en-US" sz="2000" dirty="0">
                          <a:effectLst/>
                        </a:rPr>
                        <a:t>％｝</a:t>
                      </a:r>
                    </a:p>
                    <a:p>
                      <a:r>
                        <a:rPr lang="zh-CN" altLang="en-US" sz="2000" dirty="0">
                          <a:effectLst/>
                        </a:rPr>
                        <a:t>认沽期权最大跌幅＝合约标的前收盘价</a:t>
                      </a:r>
                      <a:r>
                        <a:rPr lang="en-US" altLang="zh-CN" sz="2000" dirty="0">
                          <a:effectLst/>
                        </a:rPr>
                        <a:t>×10</a:t>
                      </a:r>
                      <a:r>
                        <a:rPr lang="zh-CN" altLang="en-US" sz="2000" dirty="0">
                          <a:effectLst/>
                        </a:rPr>
                        <a:t>％</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defRPr/>
            </a:pPr>
            <a:r>
              <a:rPr lang="zh-CN" altLang="en-US" dirty="0" smtClean="0"/>
              <a:t>一、案例：国有股权的退出</a:t>
            </a:r>
          </a:p>
        </p:txBody>
      </p:sp>
      <p:sp>
        <p:nvSpPr>
          <p:cNvPr id="5123" name="AutoShape 3">
            <a:hlinkClick r:id="" action="ppaction://noaction" highlightClick="1"/>
          </p:cNvPr>
          <p:cNvSpPr>
            <a:spLocks noChangeArrowheads="1"/>
          </p:cNvSpPr>
          <p:nvPr/>
        </p:nvSpPr>
        <p:spPr bwMode="auto">
          <a:xfrm>
            <a:off x="2057400" y="5334000"/>
            <a:ext cx="1219200" cy="685800"/>
          </a:xfrm>
          <a:prstGeom prst="actionButtonHelp">
            <a:avLst/>
          </a:prstGeom>
          <a:solidFill>
            <a:srgbClr val="FFFFFF"/>
          </a:solidFill>
          <a:ln w="9525">
            <a:solidFill>
              <a:srgbClr val="000000"/>
            </a:solidFill>
            <a:miter lim="800000"/>
            <a:headEnd/>
            <a:tailEnd/>
          </a:ln>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solidFill>
                <a:srgbClr val="FF0000"/>
              </a:solidFill>
              <a:latin typeface="Times New Roman" panose="02020603050405020304" pitchFamily="18" charset="0"/>
            </a:endParaRPr>
          </a:p>
        </p:txBody>
      </p:sp>
      <p:sp>
        <p:nvSpPr>
          <p:cNvPr id="5124" name="AutoShape 4"/>
          <p:cNvSpPr>
            <a:spLocks noChangeArrowheads="1"/>
          </p:cNvSpPr>
          <p:nvPr/>
        </p:nvSpPr>
        <p:spPr bwMode="auto">
          <a:xfrm>
            <a:off x="4343400" y="5105400"/>
            <a:ext cx="2971800" cy="1066800"/>
          </a:xfrm>
          <a:prstGeom prst="wedgeEllipseCallout">
            <a:avLst>
              <a:gd name="adj1" fmla="val -85949"/>
              <a:gd name="adj2" fmla="val -3421"/>
            </a:avLst>
          </a:prstGeom>
          <a:solidFill>
            <a:srgbClr val="FFFFFF"/>
          </a:solidFill>
          <a:ln w="9525">
            <a:solidFill>
              <a:srgbClr val="000000"/>
            </a:solidFill>
            <a:miter lim="800000"/>
            <a:headEnd/>
            <a:tailEnd/>
          </a:ln>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070709"/>
                </a:solidFill>
                <a:latin typeface="Times New Roman" panose="02020603050405020304" pitchFamily="18" charset="0"/>
              </a:rPr>
              <a:t>如何解决这个两难问题</a:t>
            </a:r>
          </a:p>
        </p:txBody>
      </p:sp>
      <p:sp>
        <p:nvSpPr>
          <p:cNvPr id="5125" name="Text Box 5"/>
          <p:cNvSpPr txBox="1">
            <a:spLocks noChangeArrowheads="1"/>
          </p:cNvSpPr>
          <p:nvPr/>
        </p:nvSpPr>
        <p:spPr bwMode="auto">
          <a:xfrm>
            <a:off x="1187450" y="1733550"/>
            <a:ext cx="73914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eaLnBrk="1" hangingPunct="1">
              <a:lnSpc>
                <a:spcPct val="90000"/>
              </a:lnSpc>
              <a:spcBef>
                <a:spcPct val="20000"/>
              </a:spcBef>
              <a:buClr>
                <a:schemeClr val="bg2"/>
              </a:buClr>
              <a:buFont typeface="Monotype Sorts" pitchFamily="2" charset="2"/>
              <a:buNone/>
              <a:defRPr/>
            </a:pPr>
            <a:r>
              <a:rPr kumimoji="1" lang="en-US" altLang="zh-CN" sz="2400" b="0" dirty="0"/>
              <a:t>       </a:t>
            </a:r>
            <a:r>
              <a:rPr kumimoji="1" lang="zh-CN" altLang="en-US" sz="2400" b="0" dirty="0">
                <a:latin typeface="+mn-ea"/>
                <a:ea typeface="+mn-ea"/>
              </a:rPr>
              <a:t>法国政府对一个化工公司实施国有股权退出改革时遇到困难。为保持公司员工工作的积极性，决定出售一部分股权给员工。</a:t>
            </a:r>
          </a:p>
          <a:p>
            <a:pPr eaLnBrk="1" hangingPunct="1">
              <a:lnSpc>
                <a:spcPct val="90000"/>
              </a:lnSpc>
              <a:spcBef>
                <a:spcPct val="20000"/>
              </a:spcBef>
              <a:buClr>
                <a:schemeClr val="bg2"/>
              </a:buClr>
              <a:buFont typeface="Monotype Sorts" pitchFamily="2" charset="2"/>
              <a:buNone/>
              <a:defRPr/>
            </a:pPr>
            <a:r>
              <a:rPr kumimoji="1" lang="zh-CN" altLang="en-US" sz="2400" b="0" dirty="0">
                <a:latin typeface="+mn-ea"/>
                <a:ea typeface="+mn-ea"/>
              </a:rPr>
              <a:t>      但员工对这一持股计划非常冷淡，在政府决定对员工提供</a:t>
            </a:r>
            <a:r>
              <a:rPr kumimoji="1" lang="en-US" altLang="zh-CN" sz="2400" b="0" dirty="0">
                <a:latin typeface="+mn-ea"/>
                <a:ea typeface="+mn-ea"/>
              </a:rPr>
              <a:t>10%</a:t>
            </a:r>
            <a:r>
              <a:rPr kumimoji="1" lang="zh-CN" altLang="en-US" sz="2400" b="0" dirty="0">
                <a:latin typeface="+mn-ea"/>
                <a:ea typeface="+mn-ea"/>
              </a:rPr>
              <a:t>的折扣后，仍仅有</a:t>
            </a:r>
            <a:r>
              <a:rPr kumimoji="1" lang="en-US" altLang="zh-CN" sz="2400" b="0" dirty="0">
                <a:latin typeface="+mn-ea"/>
                <a:ea typeface="+mn-ea"/>
              </a:rPr>
              <a:t>20% </a:t>
            </a:r>
            <a:r>
              <a:rPr kumimoji="1" lang="zh-CN" altLang="en-US" sz="2400" b="0" dirty="0">
                <a:latin typeface="+mn-ea"/>
                <a:ea typeface="+mn-ea"/>
              </a:rPr>
              <a:t>的员工愿意购买公司的股票。</a:t>
            </a:r>
          </a:p>
          <a:p>
            <a:pPr eaLnBrk="1" hangingPunct="1">
              <a:lnSpc>
                <a:spcPct val="90000"/>
              </a:lnSpc>
              <a:spcBef>
                <a:spcPct val="20000"/>
              </a:spcBef>
              <a:buClr>
                <a:schemeClr val="bg2"/>
              </a:buClr>
              <a:buFont typeface="Monotype Sorts" pitchFamily="2" charset="2"/>
              <a:buNone/>
              <a:defRPr/>
            </a:pPr>
            <a:r>
              <a:rPr kumimoji="1" lang="zh-CN" altLang="en-US" sz="2400" b="0" dirty="0">
                <a:latin typeface="+mn-ea"/>
                <a:ea typeface="+mn-ea"/>
              </a:rPr>
              <a:t>        这无疑使该化工公司的管理层对员工未来的努力程度和人力资源状况深表忧虑，而政府又不愿提供更多的折扣来吸引员工购股。</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457200" y="620713"/>
          <a:ext cx="8435975" cy="5856288"/>
        </p:xfrm>
        <a:graphic>
          <a:graphicData uri="http://schemas.openxmlformats.org/drawingml/2006/table">
            <a:tbl>
              <a:tblPr/>
              <a:tblGrid>
                <a:gridCol w="1782386"/>
                <a:gridCol w="6653589"/>
              </a:tblGrid>
              <a:tr h="1464072">
                <a:tc>
                  <a:txBody>
                    <a:bodyPr/>
                    <a:lstStyle/>
                    <a:p>
                      <a:pPr algn="ctr"/>
                      <a:r>
                        <a:rPr lang="zh-CN" altLang="en-US" sz="2000" b="1" dirty="0">
                          <a:effectLst/>
                        </a:rPr>
                        <a:t>熔断机制</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effectLst/>
                        </a:rPr>
                        <a:t>连续竞价期间，期权合约盘中交易价格较最近参考价格涨跌幅度达到或者超过</a:t>
                      </a:r>
                      <a:r>
                        <a:rPr lang="en-US" altLang="zh-CN" sz="2000" dirty="0">
                          <a:effectLst/>
                        </a:rPr>
                        <a:t>50%</a:t>
                      </a:r>
                      <a:r>
                        <a:rPr lang="zh-CN" altLang="en-US" sz="2000" dirty="0">
                          <a:effectLst/>
                        </a:rPr>
                        <a:t>且价格涨跌绝对值达到或者超过</a:t>
                      </a:r>
                      <a:r>
                        <a:rPr lang="en-US" altLang="zh-CN" sz="2000" dirty="0">
                          <a:effectLst/>
                        </a:rPr>
                        <a:t>5</a:t>
                      </a:r>
                      <a:r>
                        <a:rPr lang="zh-CN" altLang="en-US" sz="2000" dirty="0">
                          <a:effectLst/>
                        </a:rPr>
                        <a:t>个最小报价单位时，期权合约进入</a:t>
                      </a:r>
                      <a:r>
                        <a:rPr lang="en-US" altLang="zh-CN" sz="2000" dirty="0">
                          <a:effectLst/>
                        </a:rPr>
                        <a:t>3</a:t>
                      </a:r>
                      <a:r>
                        <a:rPr lang="zh-CN" altLang="en-US" sz="2000" dirty="0">
                          <a:effectLst/>
                        </a:rPr>
                        <a:t>分钟的集合竞价交易阶段</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6108">
                <a:tc>
                  <a:txBody>
                    <a:bodyPr/>
                    <a:lstStyle/>
                    <a:p>
                      <a:pPr algn="ctr"/>
                      <a:r>
                        <a:rPr lang="zh-CN" altLang="en-US" sz="2000" b="1" dirty="0">
                          <a:effectLst/>
                        </a:rPr>
                        <a:t>开仓保证金</a:t>
                      </a:r>
                      <a:endParaRPr lang="zh-CN" altLang="en-US" sz="2000" dirty="0">
                        <a:effectLst/>
                      </a:endParaRPr>
                    </a:p>
                    <a:p>
                      <a:pPr algn="ctr"/>
                      <a:r>
                        <a:rPr lang="zh-CN" altLang="en-US" sz="2000" b="1" dirty="0">
                          <a:effectLst/>
                        </a:rPr>
                        <a:t>最低标准</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a:effectLst/>
                        </a:rPr>
                        <a:t>认购期权义务仓开仓保证金＝</a:t>
                      </a:r>
                      <a:r>
                        <a:rPr lang="en-US" altLang="zh-CN" sz="2000" dirty="0">
                          <a:effectLst/>
                        </a:rPr>
                        <a:t>[</a:t>
                      </a:r>
                      <a:r>
                        <a:rPr lang="zh-CN" altLang="en-US" sz="2000" dirty="0">
                          <a:effectLst/>
                        </a:rPr>
                        <a:t>合约前结算价</a:t>
                      </a:r>
                      <a:r>
                        <a:rPr lang="en-US" altLang="zh-CN" sz="2000" dirty="0">
                          <a:effectLst/>
                        </a:rPr>
                        <a:t>+Max</a:t>
                      </a:r>
                      <a:r>
                        <a:rPr lang="zh-CN" altLang="en-US" sz="2000" dirty="0">
                          <a:effectLst/>
                        </a:rPr>
                        <a:t>（</a:t>
                      </a:r>
                      <a:r>
                        <a:rPr lang="en-US" altLang="zh-CN" sz="2000" dirty="0">
                          <a:effectLst/>
                        </a:rPr>
                        <a:t>12%×</a:t>
                      </a:r>
                      <a:r>
                        <a:rPr lang="zh-CN" altLang="en-US" sz="2000" dirty="0">
                          <a:effectLst/>
                        </a:rPr>
                        <a:t>合约标的前收盘价</a:t>
                      </a:r>
                      <a:r>
                        <a:rPr lang="en-US" altLang="zh-CN" sz="2000" dirty="0">
                          <a:effectLst/>
                        </a:rPr>
                        <a:t>-</a:t>
                      </a:r>
                      <a:r>
                        <a:rPr lang="zh-CN" altLang="en-US" sz="2000" dirty="0">
                          <a:effectLst/>
                        </a:rPr>
                        <a:t>认购期权虚值，</a:t>
                      </a:r>
                      <a:r>
                        <a:rPr lang="en-US" altLang="zh-CN" sz="2000" dirty="0">
                          <a:effectLst/>
                        </a:rPr>
                        <a:t>7%×</a:t>
                      </a:r>
                      <a:r>
                        <a:rPr lang="zh-CN" altLang="en-US" sz="2000" dirty="0">
                          <a:effectLst/>
                        </a:rPr>
                        <a:t>合约标的前收盘价）</a:t>
                      </a:r>
                      <a:r>
                        <a:rPr lang="en-US" altLang="zh-CN" sz="2000" dirty="0">
                          <a:effectLst/>
                        </a:rPr>
                        <a:t>] ×</a:t>
                      </a:r>
                      <a:r>
                        <a:rPr lang="zh-CN" altLang="en-US" sz="2000" dirty="0">
                          <a:effectLst/>
                        </a:rPr>
                        <a:t>合约单位</a:t>
                      </a:r>
                    </a:p>
                    <a:p>
                      <a:r>
                        <a:rPr lang="zh-CN" altLang="en-US" sz="2000" dirty="0">
                          <a:effectLst/>
                        </a:rPr>
                        <a:t>认沽期权义务仓开仓保证金＝</a:t>
                      </a:r>
                      <a:r>
                        <a:rPr lang="en-US" altLang="zh-CN" sz="2000" dirty="0">
                          <a:effectLst/>
                        </a:rPr>
                        <a:t>Min[</a:t>
                      </a:r>
                      <a:r>
                        <a:rPr lang="zh-CN" altLang="en-US" sz="2000" dirty="0">
                          <a:effectLst/>
                        </a:rPr>
                        <a:t>合约前结算价</a:t>
                      </a:r>
                      <a:r>
                        <a:rPr lang="en-US" altLang="zh-CN" sz="2000" dirty="0">
                          <a:effectLst/>
                        </a:rPr>
                        <a:t>+Max</a:t>
                      </a:r>
                      <a:r>
                        <a:rPr lang="zh-CN" altLang="en-US" sz="2000" dirty="0">
                          <a:effectLst/>
                        </a:rPr>
                        <a:t>（</a:t>
                      </a:r>
                      <a:r>
                        <a:rPr lang="en-US" altLang="zh-CN" sz="2000" dirty="0">
                          <a:effectLst/>
                        </a:rPr>
                        <a:t>12%×</a:t>
                      </a:r>
                      <a:r>
                        <a:rPr lang="zh-CN" altLang="en-US" sz="2000" dirty="0">
                          <a:effectLst/>
                        </a:rPr>
                        <a:t>合约标的前收盘价</a:t>
                      </a:r>
                      <a:r>
                        <a:rPr lang="en-US" altLang="zh-CN" sz="2000" dirty="0">
                          <a:effectLst/>
                        </a:rPr>
                        <a:t>-</a:t>
                      </a:r>
                      <a:r>
                        <a:rPr lang="zh-CN" altLang="en-US" sz="2000" dirty="0">
                          <a:effectLst/>
                        </a:rPr>
                        <a:t>认沽期权虚值，</a:t>
                      </a:r>
                      <a:r>
                        <a:rPr lang="en-US" altLang="zh-CN" sz="2000" dirty="0">
                          <a:effectLst/>
                        </a:rPr>
                        <a:t>7%×</a:t>
                      </a:r>
                      <a:r>
                        <a:rPr lang="zh-CN" altLang="en-US" sz="2000" dirty="0">
                          <a:effectLst/>
                        </a:rPr>
                        <a:t>行权价格），行权价格</a:t>
                      </a:r>
                      <a:r>
                        <a:rPr lang="en-US" altLang="zh-CN" sz="2000" dirty="0">
                          <a:effectLst/>
                        </a:rPr>
                        <a:t>] ×</a:t>
                      </a:r>
                      <a:r>
                        <a:rPr lang="zh-CN" altLang="en-US" sz="2000" dirty="0">
                          <a:effectLst/>
                        </a:rPr>
                        <a:t>合约单位</a:t>
                      </a: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6108">
                <a:tc>
                  <a:txBody>
                    <a:bodyPr/>
                    <a:lstStyle/>
                    <a:p>
                      <a:pPr algn="ctr"/>
                      <a:r>
                        <a:rPr lang="zh-CN" altLang="en-US" sz="2000" b="1" dirty="0">
                          <a:effectLst/>
                        </a:rPr>
                        <a:t>维持保证金</a:t>
                      </a:r>
                      <a:endParaRPr lang="zh-CN" altLang="en-US" sz="2000" dirty="0">
                        <a:effectLst/>
                      </a:endParaRPr>
                    </a:p>
                    <a:p>
                      <a:pPr algn="ctr"/>
                      <a:r>
                        <a:rPr lang="zh-CN" altLang="en-US" sz="2000" b="1" dirty="0">
                          <a:effectLst/>
                        </a:rPr>
                        <a:t>最低标准</a:t>
                      </a:r>
                      <a:endParaRPr lang="zh-CN" altLang="en-US" sz="2000" dirty="0">
                        <a:effectLst/>
                      </a:endParaRPr>
                    </a:p>
                  </a:txBody>
                  <a:tcPr marL="37719" marR="377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000" dirty="0" smtClean="0">
                          <a:effectLst/>
                        </a:rPr>
                        <a:t>认购期权义务仓维持保证金＝</a:t>
                      </a:r>
                      <a:r>
                        <a:rPr lang="en-US" altLang="zh-CN" sz="2000" dirty="0" smtClean="0">
                          <a:effectLst/>
                        </a:rPr>
                        <a:t>[</a:t>
                      </a:r>
                      <a:r>
                        <a:rPr lang="zh-CN" altLang="en-US" sz="2000" dirty="0" smtClean="0">
                          <a:effectLst/>
                        </a:rPr>
                        <a:t>合约结算价</a:t>
                      </a:r>
                      <a:r>
                        <a:rPr lang="en-US" altLang="zh-CN" sz="2000" dirty="0" smtClean="0">
                          <a:effectLst/>
                        </a:rPr>
                        <a:t>+Max</a:t>
                      </a:r>
                      <a:r>
                        <a:rPr lang="zh-CN" altLang="en-US" sz="2000" dirty="0" smtClean="0">
                          <a:effectLst/>
                        </a:rPr>
                        <a:t>（</a:t>
                      </a:r>
                      <a:r>
                        <a:rPr lang="en-US" altLang="zh-CN" sz="2000" dirty="0" smtClean="0">
                          <a:effectLst/>
                        </a:rPr>
                        <a:t>12%×</a:t>
                      </a:r>
                      <a:r>
                        <a:rPr lang="zh-CN" altLang="en-US" sz="2000" dirty="0" smtClean="0">
                          <a:effectLst/>
                        </a:rPr>
                        <a:t>合约标的收盘价</a:t>
                      </a:r>
                      <a:r>
                        <a:rPr lang="en-US" altLang="zh-CN" sz="2000" dirty="0" smtClean="0">
                          <a:effectLst/>
                        </a:rPr>
                        <a:t>-</a:t>
                      </a:r>
                      <a:r>
                        <a:rPr lang="zh-CN" altLang="en-US" sz="2000" dirty="0" smtClean="0">
                          <a:effectLst/>
                        </a:rPr>
                        <a:t>认购期权虚值，</a:t>
                      </a:r>
                      <a:r>
                        <a:rPr lang="en-US" altLang="zh-CN" sz="2000" dirty="0" smtClean="0">
                          <a:effectLst/>
                        </a:rPr>
                        <a:t>7%×</a:t>
                      </a:r>
                      <a:r>
                        <a:rPr lang="zh-CN" altLang="en-US" sz="2000" dirty="0" smtClean="0">
                          <a:effectLst/>
                        </a:rPr>
                        <a:t>合约标的收盘价）</a:t>
                      </a:r>
                      <a:r>
                        <a:rPr lang="en-US" altLang="zh-CN" sz="2000" dirty="0" smtClean="0">
                          <a:effectLst/>
                        </a:rPr>
                        <a:t>]×</a:t>
                      </a:r>
                      <a:r>
                        <a:rPr lang="zh-CN" altLang="en-US" sz="2000" dirty="0" smtClean="0">
                          <a:effectLst/>
                        </a:rPr>
                        <a:t>合约单位</a:t>
                      </a:r>
                    </a:p>
                    <a:p>
                      <a:r>
                        <a:rPr lang="zh-CN" altLang="en-US" sz="2000" dirty="0" smtClean="0">
                          <a:effectLst/>
                        </a:rPr>
                        <a:t>认沽期权义务仓维持保证金＝</a:t>
                      </a:r>
                      <a:r>
                        <a:rPr lang="en-US" altLang="zh-CN" sz="2000" dirty="0" smtClean="0">
                          <a:effectLst/>
                        </a:rPr>
                        <a:t>Min[</a:t>
                      </a:r>
                      <a:r>
                        <a:rPr lang="zh-CN" altLang="en-US" sz="2000" dirty="0" smtClean="0">
                          <a:effectLst/>
                        </a:rPr>
                        <a:t>合约结算价 </a:t>
                      </a:r>
                      <a:r>
                        <a:rPr lang="en-US" altLang="zh-CN" sz="2000" dirty="0" smtClean="0">
                          <a:effectLst/>
                        </a:rPr>
                        <a:t>+Max</a:t>
                      </a:r>
                      <a:r>
                        <a:rPr lang="zh-CN" altLang="en-US" sz="2000" dirty="0" smtClean="0">
                          <a:effectLst/>
                        </a:rPr>
                        <a:t>（</a:t>
                      </a:r>
                      <a:r>
                        <a:rPr lang="en-US" altLang="zh-CN" sz="2000" dirty="0" smtClean="0">
                          <a:effectLst/>
                        </a:rPr>
                        <a:t>12%×</a:t>
                      </a:r>
                      <a:r>
                        <a:rPr lang="zh-CN" altLang="en-US" sz="2000" dirty="0" smtClean="0">
                          <a:effectLst/>
                        </a:rPr>
                        <a:t>合标的收盘价</a:t>
                      </a:r>
                      <a:r>
                        <a:rPr lang="en-US" altLang="zh-CN" sz="2000" dirty="0" smtClean="0">
                          <a:effectLst/>
                        </a:rPr>
                        <a:t>-</a:t>
                      </a:r>
                      <a:r>
                        <a:rPr lang="zh-CN" altLang="en-US" sz="2000" dirty="0" smtClean="0">
                          <a:effectLst/>
                        </a:rPr>
                        <a:t>认沽期权虚值，</a:t>
                      </a:r>
                      <a:r>
                        <a:rPr lang="en-US" altLang="zh-CN" sz="2000" dirty="0" smtClean="0">
                          <a:effectLst/>
                        </a:rPr>
                        <a:t>7%×</a:t>
                      </a:r>
                      <a:r>
                        <a:rPr lang="zh-CN" altLang="en-US" sz="2000" dirty="0" smtClean="0">
                          <a:effectLst/>
                        </a:rPr>
                        <a:t>行权价格），行权价格</a:t>
                      </a:r>
                      <a:r>
                        <a:rPr lang="en-US" altLang="zh-CN" sz="2000" dirty="0" smtClean="0">
                          <a:effectLst/>
                        </a:rPr>
                        <a:t>]×</a:t>
                      </a:r>
                      <a:r>
                        <a:rPr lang="zh-CN" altLang="en-US" sz="2000" dirty="0" smtClean="0">
                          <a:effectLst/>
                        </a:rPr>
                        <a:t>合约单位</a:t>
                      </a:r>
                      <a:endParaRPr lang="zh-CN" altLang="en-US" sz="2000" dirty="0">
                        <a:effectLst/>
                      </a:endParaRPr>
                    </a:p>
                  </a:txBody>
                  <a:tcPr marL="37719" marR="37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zh-CN" altLang="en-US" smtClean="0"/>
              <a:t>认股权证</a:t>
            </a:r>
            <a:r>
              <a:rPr lang="en-US" altLang="zh-CN" smtClean="0"/>
              <a:t>(Warrant) </a:t>
            </a:r>
          </a:p>
        </p:txBody>
      </p:sp>
      <p:sp>
        <p:nvSpPr>
          <p:cNvPr id="32771" name="Rectangle 3"/>
          <p:cNvSpPr>
            <a:spLocks noGrp="1" noChangeArrowheads="1"/>
          </p:cNvSpPr>
          <p:nvPr>
            <p:ph type="body" idx="1"/>
          </p:nvPr>
        </p:nvSpPr>
        <p:spPr/>
        <p:txBody>
          <a:bodyPr/>
          <a:lstStyle/>
          <a:p>
            <a:pPr eaLnBrk="1" hangingPunct="1">
              <a:defRPr/>
            </a:pPr>
            <a:r>
              <a:rPr lang="zh-CN" altLang="en-US" smtClean="0">
                <a:latin typeface="宋体" pitchFamily="2" charset="-122"/>
              </a:rPr>
              <a:t>定义：</a:t>
            </a:r>
          </a:p>
          <a:p>
            <a:pPr lvl="1" eaLnBrk="1" hangingPunct="1">
              <a:defRPr/>
            </a:pPr>
            <a:r>
              <a:rPr lang="zh-CN" altLang="en-US" smtClean="0">
                <a:latin typeface="宋体" pitchFamily="2" charset="-122"/>
              </a:rPr>
              <a:t>一种允许其持有人在指定的期限内购买或出售相关资产（如股票）的一种权利。</a:t>
            </a:r>
          </a:p>
          <a:p>
            <a:pPr eaLnBrk="1" hangingPunct="1">
              <a:defRPr/>
            </a:pPr>
            <a:r>
              <a:rPr lang="zh-CN" altLang="en-US" smtClean="0">
                <a:latin typeface="宋体" pitchFamily="2" charset="-122"/>
              </a:rPr>
              <a:t>分类：</a:t>
            </a:r>
          </a:p>
          <a:p>
            <a:pPr lvl="1" eaLnBrk="1" hangingPunct="1">
              <a:defRPr/>
            </a:pPr>
            <a:r>
              <a:rPr lang="zh-CN" altLang="en-US" smtClean="0">
                <a:latin typeface="宋体" pitchFamily="2" charset="-122"/>
              </a:rPr>
              <a:t>认购权证和认沽权证</a:t>
            </a:r>
          </a:p>
          <a:p>
            <a:pPr lvl="1" eaLnBrk="1" hangingPunct="1">
              <a:defRPr/>
            </a:pPr>
            <a:r>
              <a:rPr lang="zh-CN" altLang="en-US" smtClean="0">
                <a:latin typeface="宋体" pitchFamily="2" charset="-122"/>
              </a:rPr>
              <a:t>公司认股权证和备兑认股权证</a:t>
            </a:r>
          </a:p>
          <a:p>
            <a:pPr eaLnBrk="1" hangingPunct="1">
              <a:defRPr/>
            </a:pPr>
            <a:endParaRPr lang="en-US" altLang="zh-CN"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endParaRPr lang="zh-CN" altLang="zh-CN" smtClean="0">
              <a:latin typeface="+mn-ea"/>
              <a:ea typeface="+mn-ea"/>
            </a:endParaRPr>
          </a:p>
        </p:txBody>
      </p:sp>
      <p:sp>
        <p:nvSpPr>
          <p:cNvPr id="33795" name="Rectangle 3"/>
          <p:cNvSpPr>
            <a:spLocks noGrp="1" noChangeArrowheads="1"/>
          </p:cNvSpPr>
          <p:nvPr>
            <p:ph type="body" idx="1"/>
          </p:nvPr>
        </p:nvSpPr>
        <p:spPr>
          <a:xfrm>
            <a:off x="1131888" y="1676400"/>
            <a:ext cx="7761287" cy="4343400"/>
          </a:xfrm>
        </p:spPr>
        <p:txBody>
          <a:bodyPr/>
          <a:lstStyle/>
          <a:p>
            <a:pPr eaLnBrk="1" hangingPunct="1">
              <a:defRPr/>
            </a:pPr>
            <a:r>
              <a:rPr lang="zh-CN" altLang="en-US" dirty="0" smtClean="0">
                <a:latin typeface="+mn-ea"/>
              </a:rPr>
              <a:t>公司认股权证（</a:t>
            </a:r>
            <a:r>
              <a:rPr lang="en-US" altLang="zh-CN" dirty="0" smtClean="0">
                <a:latin typeface="+mn-ea"/>
              </a:rPr>
              <a:t>Company warrant</a:t>
            </a:r>
            <a:r>
              <a:rPr lang="zh-CN" altLang="en-US" dirty="0" smtClean="0">
                <a:latin typeface="+mn-ea"/>
              </a:rPr>
              <a:t>）</a:t>
            </a:r>
          </a:p>
          <a:p>
            <a:pPr lvl="1" eaLnBrk="1" hangingPunct="1">
              <a:defRPr/>
            </a:pPr>
            <a:r>
              <a:rPr lang="zh-CN" altLang="en-US" dirty="0" smtClean="0">
                <a:latin typeface="+mn-ea"/>
              </a:rPr>
              <a:t>由公司发行，是一种允许其持有人</a:t>
            </a:r>
            <a:r>
              <a:rPr lang="en-US" altLang="zh-CN" dirty="0" smtClean="0">
                <a:latin typeface="+mn-ea"/>
              </a:rPr>
              <a:t>(</a:t>
            </a:r>
            <a:r>
              <a:rPr lang="zh-CN" altLang="en-US" dirty="0" smtClean="0">
                <a:latin typeface="+mn-ea"/>
              </a:rPr>
              <a:t>即投资者</a:t>
            </a:r>
            <a:r>
              <a:rPr lang="en-US" altLang="zh-CN" dirty="0" smtClean="0">
                <a:latin typeface="+mn-ea"/>
              </a:rPr>
              <a:t>)</a:t>
            </a:r>
            <a:r>
              <a:rPr lang="zh-CN" altLang="en-US" dirty="0" smtClean="0">
                <a:latin typeface="+mn-ea"/>
              </a:rPr>
              <a:t>在指定期限内以确定的价格直接向发行公司购买或出售股票的权利。</a:t>
            </a:r>
          </a:p>
          <a:p>
            <a:pPr eaLnBrk="1" hangingPunct="1">
              <a:defRPr/>
            </a:pPr>
            <a:r>
              <a:rPr lang="zh-CN" altLang="en-US" sz="2800" dirty="0" smtClean="0">
                <a:latin typeface="+mn-ea"/>
              </a:rPr>
              <a:t>备兑认股权证 </a:t>
            </a:r>
            <a:r>
              <a:rPr lang="en-US" altLang="zh-CN" sz="2800" dirty="0" smtClean="0">
                <a:latin typeface="+mn-ea"/>
              </a:rPr>
              <a:t>(Covered warrant) </a:t>
            </a:r>
          </a:p>
          <a:p>
            <a:pPr lvl="1" eaLnBrk="1" hangingPunct="1">
              <a:defRPr/>
            </a:pPr>
            <a:r>
              <a:rPr lang="zh-CN" altLang="en-US" dirty="0" smtClean="0">
                <a:latin typeface="+mn-ea"/>
              </a:rPr>
              <a:t>也赋予持有人在特定期限内以规定的价格购买或出售股票的权利。但与公司认股权证不同，备兑认股权证一般是由上市公司以外的第三者发行，比如投资银行等。</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endParaRPr lang="zh-CN" altLang="zh-CN" smtClean="0"/>
          </a:p>
        </p:txBody>
      </p:sp>
      <p:grpSp>
        <p:nvGrpSpPr>
          <p:cNvPr id="58371" name="Group 3"/>
          <p:cNvGrpSpPr>
            <a:grpSpLocks/>
          </p:cNvGrpSpPr>
          <p:nvPr/>
        </p:nvGrpSpPr>
        <p:grpSpPr bwMode="auto">
          <a:xfrm>
            <a:off x="582613" y="1447800"/>
            <a:ext cx="8382000" cy="4876800"/>
            <a:chOff x="-3" y="-3"/>
            <a:chExt cx="3673" cy="2306"/>
          </a:xfrm>
        </p:grpSpPr>
        <p:grpSp>
          <p:nvGrpSpPr>
            <p:cNvPr id="58372" name="Group 4"/>
            <p:cNvGrpSpPr>
              <a:grpSpLocks/>
            </p:cNvGrpSpPr>
            <p:nvPr/>
          </p:nvGrpSpPr>
          <p:grpSpPr bwMode="auto">
            <a:xfrm>
              <a:off x="0" y="0"/>
              <a:ext cx="3667" cy="2300"/>
              <a:chOff x="0" y="0"/>
              <a:chExt cx="3667" cy="2300"/>
            </a:xfrm>
          </p:grpSpPr>
          <p:grpSp>
            <p:nvGrpSpPr>
              <p:cNvPr id="58374" name="Group 5"/>
              <p:cNvGrpSpPr>
                <a:grpSpLocks/>
              </p:cNvGrpSpPr>
              <p:nvPr/>
            </p:nvGrpSpPr>
            <p:grpSpPr bwMode="auto">
              <a:xfrm>
                <a:off x="0" y="0"/>
                <a:ext cx="507" cy="374"/>
                <a:chOff x="0" y="0"/>
                <a:chExt cx="507" cy="374"/>
              </a:xfrm>
            </p:grpSpPr>
            <p:sp>
              <p:nvSpPr>
                <p:cNvPr id="58417" name="Rectangle 6"/>
                <p:cNvSpPr>
                  <a:spLocks noChangeArrowheads="1"/>
                </p:cNvSpPr>
                <p:nvPr/>
              </p:nvSpPr>
              <p:spPr bwMode="auto">
                <a:xfrm>
                  <a:off x="43" y="0"/>
                  <a:ext cx="4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1800">
                      <a:latin typeface="Times New Roman" panose="02020603050405020304" pitchFamily="18" charset="0"/>
                    </a:rPr>
                    <a:t> </a:t>
                  </a:r>
                  <a:endParaRPr kumimoji="1" lang="en-US" altLang="zh-CN" sz="1800">
                    <a:latin typeface="宋体" panose="02010600030101010101" pitchFamily="2" charset="-122"/>
                  </a:endParaRPr>
                </a:p>
                <a:p>
                  <a:pPr algn="just">
                    <a:spcBef>
                      <a:spcPct val="0"/>
                    </a:spcBef>
                    <a:buClrTx/>
                    <a:buSzTx/>
                    <a:buFontTx/>
                    <a:buNone/>
                  </a:pPr>
                  <a:endParaRPr kumimoji="1" lang="en-US" altLang="zh-CN" sz="1800">
                    <a:latin typeface="Times New Roman" panose="02020603050405020304" pitchFamily="18" charset="0"/>
                  </a:endParaRPr>
                </a:p>
              </p:txBody>
            </p:sp>
            <p:sp>
              <p:nvSpPr>
                <p:cNvPr id="58418" name="Rectangle 7"/>
                <p:cNvSpPr>
                  <a:spLocks noChangeArrowheads="1"/>
                </p:cNvSpPr>
                <p:nvPr/>
              </p:nvSpPr>
              <p:spPr bwMode="auto">
                <a:xfrm>
                  <a:off x="0" y="0"/>
                  <a:ext cx="507"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75" name="Group 8"/>
              <p:cNvGrpSpPr>
                <a:grpSpLocks/>
              </p:cNvGrpSpPr>
              <p:nvPr/>
            </p:nvGrpSpPr>
            <p:grpSpPr bwMode="auto">
              <a:xfrm>
                <a:off x="507" y="0"/>
                <a:ext cx="1598" cy="374"/>
                <a:chOff x="507" y="0"/>
                <a:chExt cx="1598" cy="374"/>
              </a:xfrm>
            </p:grpSpPr>
            <p:sp>
              <p:nvSpPr>
                <p:cNvPr id="58415" name="Rectangle 9"/>
                <p:cNvSpPr>
                  <a:spLocks noChangeArrowheads="1"/>
                </p:cNvSpPr>
                <p:nvPr/>
              </p:nvSpPr>
              <p:spPr bwMode="auto">
                <a:xfrm>
                  <a:off x="550" y="0"/>
                  <a:ext cx="151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公司认购权证</a:t>
                  </a:r>
                </a:p>
                <a:p>
                  <a:pPr algn="just">
                    <a:spcBef>
                      <a:spcPct val="0"/>
                    </a:spcBef>
                    <a:buClrTx/>
                    <a:buSzTx/>
                    <a:buFontTx/>
                    <a:buNone/>
                  </a:pPr>
                  <a:endParaRPr kumimoji="1" lang="en-US" altLang="zh-CN" sz="1800">
                    <a:latin typeface="Times New Roman" panose="02020603050405020304" pitchFamily="18" charset="0"/>
                  </a:endParaRPr>
                </a:p>
              </p:txBody>
            </p:sp>
            <p:sp>
              <p:nvSpPr>
                <p:cNvPr id="58416" name="Rectangle 10"/>
                <p:cNvSpPr>
                  <a:spLocks noChangeArrowheads="1"/>
                </p:cNvSpPr>
                <p:nvPr/>
              </p:nvSpPr>
              <p:spPr bwMode="auto">
                <a:xfrm>
                  <a:off x="507" y="0"/>
                  <a:ext cx="159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76" name="Group 11"/>
              <p:cNvGrpSpPr>
                <a:grpSpLocks/>
              </p:cNvGrpSpPr>
              <p:nvPr/>
            </p:nvGrpSpPr>
            <p:grpSpPr bwMode="auto">
              <a:xfrm>
                <a:off x="2105" y="0"/>
                <a:ext cx="1562" cy="374"/>
                <a:chOff x="2105" y="0"/>
                <a:chExt cx="1562" cy="374"/>
              </a:xfrm>
            </p:grpSpPr>
            <p:sp>
              <p:nvSpPr>
                <p:cNvPr id="58413" name="Rectangle 12"/>
                <p:cNvSpPr>
                  <a:spLocks noChangeArrowheads="1"/>
                </p:cNvSpPr>
                <p:nvPr/>
              </p:nvSpPr>
              <p:spPr bwMode="auto">
                <a:xfrm>
                  <a:off x="2148" y="0"/>
                  <a:ext cx="147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备兑认购权证</a:t>
                  </a:r>
                </a:p>
                <a:p>
                  <a:pPr algn="just">
                    <a:spcBef>
                      <a:spcPct val="0"/>
                    </a:spcBef>
                    <a:buClrTx/>
                    <a:buSzTx/>
                    <a:buFontTx/>
                    <a:buNone/>
                  </a:pPr>
                  <a:endParaRPr kumimoji="1" lang="en-US" altLang="zh-CN" sz="1800">
                    <a:latin typeface="Times New Roman" panose="02020603050405020304" pitchFamily="18" charset="0"/>
                  </a:endParaRPr>
                </a:p>
              </p:txBody>
            </p:sp>
            <p:sp>
              <p:nvSpPr>
                <p:cNvPr id="58414" name="Rectangle 13"/>
                <p:cNvSpPr>
                  <a:spLocks noChangeArrowheads="1"/>
                </p:cNvSpPr>
                <p:nvPr/>
              </p:nvSpPr>
              <p:spPr bwMode="auto">
                <a:xfrm>
                  <a:off x="2105" y="0"/>
                  <a:ext cx="1562"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77" name="Group 14"/>
              <p:cNvGrpSpPr>
                <a:grpSpLocks/>
              </p:cNvGrpSpPr>
              <p:nvPr/>
            </p:nvGrpSpPr>
            <p:grpSpPr bwMode="auto">
              <a:xfrm>
                <a:off x="0" y="374"/>
                <a:ext cx="507" cy="460"/>
                <a:chOff x="0" y="374"/>
                <a:chExt cx="507" cy="460"/>
              </a:xfrm>
            </p:grpSpPr>
            <p:sp>
              <p:nvSpPr>
                <p:cNvPr id="58411" name="Rectangle 15"/>
                <p:cNvSpPr>
                  <a:spLocks noChangeArrowheads="1"/>
                </p:cNvSpPr>
                <p:nvPr/>
              </p:nvSpPr>
              <p:spPr bwMode="auto">
                <a:xfrm>
                  <a:off x="43" y="374"/>
                  <a:ext cx="421"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发行时间</a:t>
                  </a:r>
                </a:p>
                <a:p>
                  <a:pPr algn="just">
                    <a:spcBef>
                      <a:spcPct val="0"/>
                    </a:spcBef>
                    <a:buClrTx/>
                    <a:buSzTx/>
                    <a:buFontTx/>
                    <a:buNone/>
                  </a:pPr>
                  <a:endParaRPr kumimoji="1" lang="en-US" altLang="zh-CN" sz="1800">
                    <a:latin typeface="Times New Roman" panose="02020603050405020304" pitchFamily="18" charset="0"/>
                  </a:endParaRPr>
                </a:p>
              </p:txBody>
            </p:sp>
            <p:sp>
              <p:nvSpPr>
                <p:cNvPr id="58412" name="Rectangle 16"/>
                <p:cNvSpPr>
                  <a:spLocks noChangeArrowheads="1"/>
                </p:cNvSpPr>
                <p:nvPr/>
              </p:nvSpPr>
              <p:spPr bwMode="auto">
                <a:xfrm>
                  <a:off x="0" y="374"/>
                  <a:ext cx="507"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78" name="Group 17"/>
              <p:cNvGrpSpPr>
                <a:grpSpLocks/>
              </p:cNvGrpSpPr>
              <p:nvPr/>
            </p:nvGrpSpPr>
            <p:grpSpPr bwMode="auto">
              <a:xfrm>
                <a:off x="507" y="374"/>
                <a:ext cx="1598" cy="460"/>
                <a:chOff x="507" y="374"/>
                <a:chExt cx="1598" cy="460"/>
              </a:xfrm>
            </p:grpSpPr>
            <p:sp>
              <p:nvSpPr>
                <p:cNvPr id="58409" name="Rectangle 18"/>
                <p:cNvSpPr>
                  <a:spLocks noChangeArrowheads="1"/>
                </p:cNvSpPr>
                <p:nvPr/>
              </p:nvSpPr>
              <p:spPr bwMode="auto">
                <a:xfrm>
                  <a:off x="550" y="374"/>
                  <a:ext cx="151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一般是上市公司在发行公司债券，优先股股票或配售新股之际同时发行</a:t>
                  </a:r>
                </a:p>
                <a:p>
                  <a:pPr algn="just">
                    <a:spcBef>
                      <a:spcPct val="0"/>
                    </a:spcBef>
                    <a:buClrTx/>
                    <a:buSzTx/>
                    <a:buFontTx/>
                    <a:buNone/>
                  </a:pPr>
                  <a:endParaRPr kumimoji="1" lang="en-US" altLang="zh-CN" sz="1800">
                    <a:latin typeface="Times New Roman" panose="02020603050405020304" pitchFamily="18" charset="0"/>
                  </a:endParaRPr>
                </a:p>
              </p:txBody>
            </p:sp>
            <p:sp>
              <p:nvSpPr>
                <p:cNvPr id="58410" name="Rectangle 19"/>
                <p:cNvSpPr>
                  <a:spLocks noChangeArrowheads="1"/>
                </p:cNvSpPr>
                <p:nvPr/>
              </p:nvSpPr>
              <p:spPr bwMode="auto">
                <a:xfrm>
                  <a:off x="507" y="374"/>
                  <a:ext cx="1598"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79" name="Group 20"/>
              <p:cNvGrpSpPr>
                <a:grpSpLocks/>
              </p:cNvGrpSpPr>
              <p:nvPr/>
            </p:nvGrpSpPr>
            <p:grpSpPr bwMode="auto">
              <a:xfrm>
                <a:off x="2105" y="374"/>
                <a:ext cx="1562" cy="460"/>
                <a:chOff x="2105" y="374"/>
                <a:chExt cx="1562" cy="460"/>
              </a:xfrm>
            </p:grpSpPr>
            <p:sp>
              <p:nvSpPr>
                <p:cNvPr id="58407" name="Rectangle 21"/>
                <p:cNvSpPr>
                  <a:spLocks noChangeArrowheads="1"/>
                </p:cNvSpPr>
                <p:nvPr/>
              </p:nvSpPr>
              <p:spPr bwMode="auto">
                <a:xfrm>
                  <a:off x="2148" y="374"/>
                  <a:ext cx="1476"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没有限制</a:t>
                  </a:r>
                </a:p>
                <a:p>
                  <a:pPr algn="just">
                    <a:spcBef>
                      <a:spcPct val="0"/>
                    </a:spcBef>
                    <a:buClrTx/>
                    <a:buSzTx/>
                    <a:buFontTx/>
                    <a:buNone/>
                  </a:pPr>
                  <a:endParaRPr kumimoji="1" lang="en-US" altLang="zh-CN" sz="1800">
                    <a:latin typeface="Times New Roman" panose="02020603050405020304" pitchFamily="18" charset="0"/>
                  </a:endParaRPr>
                </a:p>
              </p:txBody>
            </p:sp>
            <p:sp>
              <p:nvSpPr>
                <p:cNvPr id="58408" name="Rectangle 22"/>
                <p:cNvSpPr>
                  <a:spLocks noChangeArrowheads="1"/>
                </p:cNvSpPr>
                <p:nvPr/>
              </p:nvSpPr>
              <p:spPr bwMode="auto">
                <a:xfrm>
                  <a:off x="2105" y="374"/>
                  <a:ext cx="1562"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0" name="Group 23"/>
              <p:cNvGrpSpPr>
                <a:grpSpLocks/>
              </p:cNvGrpSpPr>
              <p:nvPr/>
            </p:nvGrpSpPr>
            <p:grpSpPr bwMode="auto">
              <a:xfrm>
                <a:off x="0" y="834"/>
                <a:ext cx="507" cy="546"/>
                <a:chOff x="0" y="834"/>
                <a:chExt cx="507" cy="546"/>
              </a:xfrm>
            </p:grpSpPr>
            <p:sp>
              <p:nvSpPr>
                <p:cNvPr id="58405" name="Rectangle 24"/>
                <p:cNvSpPr>
                  <a:spLocks noChangeArrowheads="1"/>
                </p:cNvSpPr>
                <p:nvPr/>
              </p:nvSpPr>
              <p:spPr bwMode="auto">
                <a:xfrm>
                  <a:off x="43" y="834"/>
                  <a:ext cx="421"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认购对象</a:t>
                  </a:r>
                </a:p>
                <a:p>
                  <a:pPr algn="just">
                    <a:spcBef>
                      <a:spcPct val="0"/>
                    </a:spcBef>
                    <a:buClrTx/>
                    <a:buSzTx/>
                    <a:buFontTx/>
                    <a:buNone/>
                  </a:pPr>
                  <a:endParaRPr kumimoji="1" lang="en-US" altLang="zh-CN" sz="1800">
                    <a:latin typeface="Times New Roman" panose="02020603050405020304" pitchFamily="18" charset="0"/>
                  </a:endParaRPr>
                </a:p>
              </p:txBody>
            </p:sp>
            <p:sp>
              <p:nvSpPr>
                <p:cNvPr id="58406" name="Rectangle 25"/>
                <p:cNvSpPr>
                  <a:spLocks noChangeArrowheads="1"/>
                </p:cNvSpPr>
                <p:nvPr/>
              </p:nvSpPr>
              <p:spPr bwMode="auto">
                <a:xfrm>
                  <a:off x="0" y="834"/>
                  <a:ext cx="507"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1" name="Group 26"/>
              <p:cNvGrpSpPr>
                <a:grpSpLocks/>
              </p:cNvGrpSpPr>
              <p:nvPr/>
            </p:nvGrpSpPr>
            <p:grpSpPr bwMode="auto">
              <a:xfrm>
                <a:off x="507" y="834"/>
                <a:ext cx="1598" cy="546"/>
                <a:chOff x="507" y="834"/>
                <a:chExt cx="1598" cy="546"/>
              </a:xfrm>
            </p:grpSpPr>
            <p:sp>
              <p:nvSpPr>
                <p:cNvPr id="58403" name="Rectangle 27"/>
                <p:cNvSpPr>
                  <a:spLocks noChangeArrowheads="1"/>
                </p:cNvSpPr>
                <p:nvPr/>
              </p:nvSpPr>
              <p:spPr bwMode="auto">
                <a:xfrm>
                  <a:off x="550" y="834"/>
                  <a:ext cx="1512"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只能认购发行公司的股票</a:t>
                  </a:r>
                </a:p>
                <a:p>
                  <a:pPr algn="just">
                    <a:spcBef>
                      <a:spcPct val="0"/>
                    </a:spcBef>
                    <a:buClrTx/>
                    <a:buSzTx/>
                    <a:buFontTx/>
                    <a:buNone/>
                  </a:pPr>
                  <a:endParaRPr kumimoji="1" lang="en-US" altLang="zh-CN" sz="1800">
                    <a:latin typeface="Times New Roman" panose="02020603050405020304" pitchFamily="18" charset="0"/>
                  </a:endParaRPr>
                </a:p>
              </p:txBody>
            </p:sp>
            <p:sp>
              <p:nvSpPr>
                <p:cNvPr id="58404" name="Rectangle 28"/>
                <p:cNvSpPr>
                  <a:spLocks noChangeArrowheads="1"/>
                </p:cNvSpPr>
                <p:nvPr/>
              </p:nvSpPr>
              <p:spPr bwMode="auto">
                <a:xfrm>
                  <a:off x="507" y="834"/>
                  <a:ext cx="1598"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2" name="Group 29"/>
              <p:cNvGrpSpPr>
                <a:grpSpLocks/>
              </p:cNvGrpSpPr>
              <p:nvPr/>
            </p:nvGrpSpPr>
            <p:grpSpPr bwMode="auto">
              <a:xfrm>
                <a:off x="2105" y="834"/>
                <a:ext cx="1562" cy="546"/>
                <a:chOff x="2105" y="834"/>
                <a:chExt cx="1562" cy="546"/>
              </a:xfrm>
            </p:grpSpPr>
            <p:sp>
              <p:nvSpPr>
                <p:cNvPr id="58401" name="Rectangle 30"/>
                <p:cNvSpPr>
                  <a:spLocks noChangeArrowheads="1"/>
                </p:cNvSpPr>
                <p:nvPr/>
              </p:nvSpPr>
              <p:spPr bwMode="auto">
                <a:xfrm>
                  <a:off x="2148" y="834"/>
                  <a:ext cx="1476"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可认购一组股票；另外，针对一个公司的股票，也可能有多个发行者发行备兑权证，它们的兑换条件也可能不一样</a:t>
                  </a:r>
                </a:p>
                <a:p>
                  <a:pPr algn="just">
                    <a:spcBef>
                      <a:spcPct val="0"/>
                    </a:spcBef>
                    <a:buClrTx/>
                    <a:buSzTx/>
                    <a:buFontTx/>
                    <a:buNone/>
                  </a:pPr>
                  <a:endParaRPr kumimoji="1" lang="en-US" altLang="zh-CN" sz="1800">
                    <a:latin typeface="Times New Roman" panose="02020603050405020304" pitchFamily="18" charset="0"/>
                  </a:endParaRPr>
                </a:p>
              </p:txBody>
            </p:sp>
            <p:sp>
              <p:nvSpPr>
                <p:cNvPr id="58402" name="Rectangle 31"/>
                <p:cNvSpPr>
                  <a:spLocks noChangeArrowheads="1"/>
                </p:cNvSpPr>
                <p:nvPr/>
              </p:nvSpPr>
              <p:spPr bwMode="auto">
                <a:xfrm>
                  <a:off x="2105" y="834"/>
                  <a:ext cx="1562"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3" name="Group 32"/>
              <p:cNvGrpSpPr>
                <a:grpSpLocks/>
              </p:cNvGrpSpPr>
              <p:nvPr/>
            </p:nvGrpSpPr>
            <p:grpSpPr bwMode="auto">
              <a:xfrm>
                <a:off x="0" y="1380"/>
                <a:ext cx="507" cy="374"/>
                <a:chOff x="0" y="1380"/>
                <a:chExt cx="507" cy="374"/>
              </a:xfrm>
            </p:grpSpPr>
            <p:sp>
              <p:nvSpPr>
                <p:cNvPr id="58399" name="Rectangle 33"/>
                <p:cNvSpPr>
                  <a:spLocks noChangeArrowheads="1"/>
                </p:cNvSpPr>
                <p:nvPr/>
              </p:nvSpPr>
              <p:spPr bwMode="auto">
                <a:xfrm>
                  <a:off x="43" y="1380"/>
                  <a:ext cx="42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发行目的</a:t>
                  </a:r>
                </a:p>
                <a:p>
                  <a:pPr algn="just">
                    <a:spcBef>
                      <a:spcPct val="0"/>
                    </a:spcBef>
                    <a:buClrTx/>
                    <a:buSzTx/>
                    <a:buFontTx/>
                    <a:buNone/>
                  </a:pPr>
                  <a:endParaRPr kumimoji="1" lang="en-US" altLang="zh-CN" sz="1800">
                    <a:latin typeface="Times New Roman" panose="02020603050405020304" pitchFamily="18" charset="0"/>
                  </a:endParaRPr>
                </a:p>
              </p:txBody>
            </p:sp>
            <p:sp>
              <p:nvSpPr>
                <p:cNvPr id="58400" name="Rectangle 34"/>
                <p:cNvSpPr>
                  <a:spLocks noChangeArrowheads="1"/>
                </p:cNvSpPr>
                <p:nvPr/>
              </p:nvSpPr>
              <p:spPr bwMode="auto">
                <a:xfrm>
                  <a:off x="0" y="1380"/>
                  <a:ext cx="507"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4" name="Group 35"/>
              <p:cNvGrpSpPr>
                <a:grpSpLocks/>
              </p:cNvGrpSpPr>
              <p:nvPr/>
            </p:nvGrpSpPr>
            <p:grpSpPr bwMode="auto">
              <a:xfrm>
                <a:off x="507" y="1380"/>
                <a:ext cx="1598" cy="374"/>
                <a:chOff x="507" y="1380"/>
                <a:chExt cx="1598" cy="374"/>
              </a:xfrm>
            </p:grpSpPr>
            <p:sp>
              <p:nvSpPr>
                <p:cNvPr id="58397" name="Rectangle 36"/>
                <p:cNvSpPr>
                  <a:spLocks noChangeArrowheads="1"/>
                </p:cNvSpPr>
                <p:nvPr/>
              </p:nvSpPr>
              <p:spPr bwMode="auto">
                <a:xfrm>
                  <a:off x="550" y="1380"/>
                  <a:ext cx="151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筹资</a:t>
                  </a:r>
                </a:p>
                <a:p>
                  <a:pPr algn="just">
                    <a:spcBef>
                      <a:spcPct val="0"/>
                    </a:spcBef>
                    <a:buClrTx/>
                    <a:buSzTx/>
                    <a:buFontTx/>
                    <a:buNone/>
                  </a:pPr>
                  <a:endParaRPr kumimoji="1" lang="en-US" altLang="zh-CN" sz="1800">
                    <a:latin typeface="Times New Roman" panose="02020603050405020304" pitchFamily="18" charset="0"/>
                  </a:endParaRPr>
                </a:p>
              </p:txBody>
            </p:sp>
            <p:sp>
              <p:nvSpPr>
                <p:cNvPr id="58398" name="Rectangle 37"/>
                <p:cNvSpPr>
                  <a:spLocks noChangeArrowheads="1"/>
                </p:cNvSpPr>
                <p:nvPr/>
              </p:nvSpPr>
              <p:spPr bwMode="auto">
                <a:xfrm>
                  <a:off x="507" y="1380"/>
                  <a:ext cx="159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5" name="Group 38"/>
              <p:cNvGrpSpPr>
                <a:grpSpLocks/>
              </p:cNvGrpSpPr>
              <p:nvPr/>
            </p:nvGrpSpPr>
            <p:grpSpPr bwMode="auto">
              <a:xfrm>
                <a:off x="2105" y="1380"/>
                <a:ext cx="1562" cy="374"/>
                <a:chOff x="2105" y="1380"/>
                <a:chExt cx="1562" cy="374"/>
              </a:xfrm>
            </p:grpSpPr>
            <p:sp>
              <p:nvSpPr>
                <p:cNvPr id="58395" name="Rectangle 39"/>
                <p:cNvSpPr>
                  <a:spLocks noChangeArrowheads="1"/>
                </p:cNvSpPr>
                <p:nvPr/>
              </p:nvSpPr>
              <p:spPr bwMode="auto">
                <a:xfrm>
                  <a:off x="2148" y="1380"/>
                  <a:ext cx="147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给投资者提供一种投资组合管理的工具</a:t>
                  </a:r>
                </a:p>
                <a:p>
                  <a:pPr algn="just">
                    <a:spcBef>
                      <a:spcPct val="0"/>
                    </a:spcBef>
                    <a:buClrTx/>
                    <a:buSzTx/>
                    <a:buFontTx/>
                    <a:buNone/>
                  </a:pPr>
                  <a:endParaRPr kumimoji="1" lang="en-US" altLang="zh-CN" sz="1800">
                    <a:latin typeface="Times New Roman" panose="02020603050405020304" pitchFamily="18" charset="0"/>
                  </a:endParaRPr>
                </a:p>
              </p:txBody>
            </p:sp>
            <p:sp>
              <p:nvSpPr>
                <p:cNvPr id="58396" name="Rectangle 40"/>
                <p:cNvSpPr>
                  <a:spLocks noChangeArrowheads="1"/>
                </p:cNvSpPr>
                <p:nvPr/>
              </p:nvSpPr>
              <p:spPr bwMode="auto">
                <a:xfrm>
                  <a:off x="2105" y="1380"/>
                  <a:ext cx="1562"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6" name="Group 41"/>
              <p:cNvGrpSpPr>
                <a:grpSpLocks/>
              </p:cNvGrpSpPr>
              <p:nvPr/>
            </p:nvGrpSpPr>
            <p:grpSpPr bwMode="auto">
              <a:xfrm>
                <a:off x="0" y="1754"/>
                <a:ext cx="507" cy="546"/>
                <a:chOff x="0" y="1754"/>
                <a:chExt cx="507" cy="546"/>
              </a:xfrm>
            </p:grpSpPr>
            <p:sp>
              <p:nvSpPr>
                <p:cNvPr id="58393" name="Rectangle 42"/>
                <p:cNvSpPr>
                  <a:spLocks noChangeArrowheads="1"/>
                </p:cNvSpPr>
                <p:nvPr/>
              </p:nvSpPr>
              <p:spPr bwMode="auto">
                <a:xfrm>
                  <a:off x="43" y="1754"/>
                  <a:ext cx="421"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到期兑现</a:t>
                  </a:r>
                </a:p>
                <a:p>
                  <a:pPr algn="just">
                    <a:spcBef>
                      <a:spcPct val="0"/>
                    </a:spcBef>
                    <a:buClrTx/>
                    <a:buSzTx/>
                    <a:buFontTx/>
                    <a:buNone/>
                  </a:pPr>
                  <a:endParaRPr kumimoji="1" lang="en-US" altLang="zh-CN" sz="1800">
                    <a:latin typeface="Times New Roman" panose="02020603050405020304" pitchFamily="18" charset="0"/>
                  </a:endParaRPr>
                </a:p>
              </p:txBody>
            </p:sp>
            <p:sp>
              <p:nvSpPr>
                <p:cNvPr id="58394" name="Rectangle 43"/>
                <p:cNvSpPr>
                  <a:spLocks noChangeArrowheads="1"/>
                </p:cNvSpPr>
                <p:nvPr/>
              </p:nvSpPr>
              <p:spPr bwMode="auto">
                <a:xfrm>
                  <a:off x="0" y="1754"/>
                  <a:ext cx="507"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7" name="Group 44"/>
              <p:cNvGrpSpPr>
                <a:grpSpLocks/>
              </p:cNvGrpSpPr>
              <p:nvPr/>
            </p:nvGrpSpPr>
            <p:grpSpPr bwMode="auto">
              <a:xfrm>
                <a:off x="507" y="1754"/>
                <a:ext cx="1598" cy="546"/>
                <a:chOff x="507" y="1754"/>
                <a:chExt cx="1598" cy="546"/>
              </a:xfrm>
            </p:grpSpPr>
            <p:sp>
              <p:nvSpPr>
                <p:cNvPr id="58391" name="Rectangle 45"/>
                <p:cNvSpPr>
                  <a:spLocks noChangeArrowheads="1"/>
                </p:cNvSpPr>
                <p:nvPr/>
              </p:nvSpPr>
              <p:spPr bwMode="auto">
                <a:xfrm>
                  <a:off x="550" y="1754"/>
                  <a:ext cx="1512"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持有者认购股票而兑现</a:t>
                  </a:r>
                </a:p>
                <a:p>
                  <a:pPr algn="just">
                    <a:spcBef>
                      <a:spcPct val="0"/>
                    </a:spcBef>
                    <a:buClrTx/>
                    <a:buSzTx/>
                    <a:buFontTx/>
                    <a:buNone/>
                  </a:pPr>
                  <a:endParaRPr kumimoji="1" lang="en-US" altLang="zh-CN" sz="1800">
                    <a:latin typeface="Times New Roman" panose="02020603050405020304" pitchFamily="18" charset="0"/>
                  </a:endParaRPr>
                </a:p>
              </p:txBody>
            </p:sp>
            <p:sp>
              <p:nvSpPr>
                <p:cNvPr id="58392" name="Rectangle 46"/>
                <p:cNvSpPr>
                  <a:spLocks noChangeArrowheads="1"/>
                </p:cNvSpPr>
                <p:nvPr/>
              </p:nvSpPr>
              <p:spPr bwMode="auto">
                <a:xfrm>
                  <a:off x="507" y="1754"/>
                  <a:ext cx="1598"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nvGrpSpPr>
              <p:cNvPr id="58388" name="Group 47"/>
              <p:cNvGrpSpPr>
                <a:grpSpLocks/>
              </p:cNvGrpSpPr>
              <p:nvPr/>
            </p:nvGrpSpPr>
            <p:grpSpPr bwMode="auto">
              <a:xfrm>
                <a:off x="2105" y="1754"/>
                <a:ext cx="1562" cy="546"/>
                <a:chOff x="2105" y="1754"/>
                <a:chExt cx="1562" cy="546"/>
              </a:xfrm>
            </p:grpSpPr>
            <p:sp>
              <p:nvSpPr>
                <p:cNvPr id="58389" name="Rectangle 48"/>
                <p:cNvSpPr>
                  <a:spLocks noChangeArrowheads="1"/>
                </p:cNvSpPr>
                <p:nvPr/>
              </p:nvSpPr>
              <p:spPr bwMode="auto">
                <a:xfrm>
                  <a:off x="2148" y="1754"/>
                  <a:ext cx="1476"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zh-CN" altLang="en-US" sz="1800">
                      <a:latin typeface="宋体" panose="02010600030101010101" pitchFamily="2" charset="-122"/>
                    </a:rPr>
                    <a:t>发行者按约定条件向持有者出售规定的股票，也可能是发行者以现金向持有者支付股票认购价和当前市场价之间的差价</a:t>
                  </a:r>
                </a:p>
                <a:p>
                  <a:pPr algn="just">
                    <a:spcBef>
                      <a:spcPct val="0"/>
                    </a:spcBef>
                    <a:buClrTx/>
                    <a:buSzTx/>
                    <a:buFontTx/>
                    <a:buNone/>
                  </a:pPr>
                  <a:endParaRPr kumimoji="1" lang="en-US" altLang="zh-CN" sz="1800">
                    <a:latin typeface="Times New Roman" panose="02020603050405020304" pitchFamily="18" charset="0"/>
                  </a:endParaRPr>
                </a:p>
              </p:txBody>
            </p:sp>
            <p:sp>
              <p:nvSpPr>
                <p:cNvPr id="58390" name="Rectangle 49"/>
                <p:cNvSpPr>
                  <a:spLocks noChangeArrowheads="1"/>
                </p:cNvSpPr>
                <p:nvPr/>
              </p:nvSpPr>
              <p:spPr bwMode="auto">
                <a:xfrm>
                  <a:off x="2105" y="1754"/>
                  <a:ext cx="1562"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grpSp>
        <p:sp>
          <p:nvSpPr>
            <p:cNvPr id="58373" name="Rectangle 50"/>
            <p:cNvSpPr>
              <a:spLocks noChangeArrowheads="1"/>
            </p:cNvSpPr>
            <p:nvPr/>
          </p:nvSpPr>
          <p:spPr bwMode="auto">
            <a:xfrm>
              <a:off x="-3" y="-3"/>
              <a:ext cx="3673" cy="230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4213" y="620713"/>
            <a:ext cx="7772400" cy="679450"/>
          </a:xfrm>
        </p:spPr>
        <p:txBody>
          <a:bodyPr/>
          <a:lstStyle/>
          <a:p>
            <a:pPr eaLnBrk="1" hangingPunct="1">
              <a:defRPr/>
            </a:pPr>
            <a:r>
              <a:rPr lang="zh-CN" altLang="en-US" b="1" dirty="0" smtClean="0">
                <a:solidFill>
                  <a:schemeClr val="tx1"/>
                </a:solidFill>
                <a:latin typeface="隶书" pitchFamily="49" charset="-122"/>
                <a:ea typeface="隶书" pitchFamily="49" charset="-122"/>
              </a:rPr>
              <a:t>期权和期货的区别</a:t>
            </a:r>
          </a:p>
        </p:txBody>
      </p:sp>
      <p:sp>
        <p:nvSpPr>
          <p:cNvPr id="5123" name="Rectangle 3"/>
          <p:cNvSpPr>
            <a:spLocks noGrp="1" noChangeArrowheads="1"/>
          </p:cNvSpPr>
          <p:nvPr>
            <p:ph type="body" idx="1"/>
          </p:nvPr>
        </p:nvSpPr>
        <p:spPr>
          <a:xfrm>
            <a:off x="-252413" y="1557338"/>
            <a:ext cx="4419601" cy="457200"/>
          </a:xfrm>
        </p:spPr>
        <p:txBody>
          <a:bodyPr/>
          <a:lstStyle/>
          <a:p>
            <a:pPr lvl="2" algn="just" eaLnBrk="1" hangingPunct="1">
              <a:spcBef>
                <a:spcPts val="600"/>
              </a:spcBef>
              <a:spcAft>
                <a:spcPts val="600"/>
              </a:spcAft>
              <a:buFontTx/>
              <a:buNone/>
              <a:defRPr/>
            </a:pPr>
            <a:r>
              <a:rPr lang="zh-CN" altLang="en-US" b="1" smtClean="0">
                <a:latin typeface="宋体" pitchFamily="2" charset="-122"/>
              </a:rPr>
              <a:t>（1）期货特性：线性</a:t>
            </a:r>
            <a:endParaRPr lang="zh-CN" altLang="en-US" sz="1600" smtClean="0">
              <a:latin typeface="宋体" pitchFamily="2" charset="-122"/>
            </a:endParaRPr>
          </a:p>
        </p:txBody>
      </p:sp>
      <p:sp>
        <p:nvSpPr>
          <p:cNvPr id="60420" name="Line 4"/>
          <p:cNvSpPr>
            <a:spLocks noChangeShapeType="1"/>
          </p:cNvSpPr>
          <p:nvPr/>
        </p:nvSpPr>
        <p:spPr bwMode="auto">
          <a:xfrm>
            <a:off x="2133600" y="2590800"/>
            <a:ext cx="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1" name="Line 5"/>
          <p:cNvSpPr>
            <a:spLocks noChangeShapeType="1"/>
          </p:cNvSpPr>
          <p:nvPr/>
        </p:nvSpPr>
        <p:spPr bwMode="auto">
          <a:xfrm>
            <a:off x="2133600" y="5562600"/>
            <a:ext cx="594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2" name="Line 6"/>
          <p:cNvSpPr>
            <a:spLocks noChangeShapeType="1"/>
          </p:cNvSpPr>
          <p:nvPr/>
        </p:nvSpPr>
        <p:spPr bwMode="auto">
          <a:xfrm>
            <a:off x="2133600" y="2514600"/>
            <a:ext cx="5943600" cy="30480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3" name="Line 7"/>
          <p:cNvSpPr>
            <a:spLocks noChangeShapeType="1"/>
          </p:cNvSpPr>
          <p:nvPr/>
        </p:nvSpPr>
        <p:spPr bwMode="auto">
          <a:xfrm flipV="1">
            <a:off x="2133600" y="2590800"/>
            <a:ext cx="5791200" cy="29718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Line 9"/>
          <p:cNvSpPr>
            <a:spLocks noChangeShapeType="1"/>
          </p:cNvSpPr>
          <p:nvPr/>
        </p:nvSpPr>
        <p:spPr bwMode="auto">
          <a:xfrm>
            <a:off x="2133600" y="4038600"/>
            <a:ext cx="579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10"/>
          <p:cNvSpPr>
            <a:spLocks noChangeShapeType="1"/>
          </p:cNvSpPr>
          <p:nvPr/>
        </p:nvSpPr>
        <p:spPr bwMode="auto">
          <a:xfrm>
            <a:off x="51054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1"/>
          <p:cNvSpPr>
            <a:spLocks noChangeShapeType="1"/>
          </p:cNvSpPr>
          <p:nvPr/>
        </p:nvSpPr>
        <p:spPr bwMode="auto">
          <a:xfrm>
            <a:off x="6553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3"/>
          <p:cNvSpPr>
            <a:spLocks noChangeShapeType="1"/>
          </p:cNvSpPr>
          <p:nvPr/>
        </p:nvSpPr>
        <p:spPr bwMode="auto">
          <a:xfrm>
            <a:off x="5791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4"/>
          <p:cNvSpPr>
            <a:spLocks noChangeShapeType="1"/>
          </p:cNvSpPr>
          <p:nvPr/>
        </p:nvSpPr>
        <p:spPr bwMode="auto">
          <a:xfrm>
            <a:off x="7315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6"/>
          <p:cNvSpPr>
            <a:spLocks noChangeShapeType="1"/>
          </p:cNvSpPr>
          <p:nvPr/>
        </p:nvSpPr>
        <p:spPr bwMode="auto">
          <a:xfrm>
            <a:off x="34290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0" name="Line 17"/>
          <p:cNvSpPr>
            <a:spLocks noChangeShapeType="1"/>
          </p:cNvSpPr>
          <p:nvPr/>
        </p:nvSpPr>
        <p:spPr bwMode="auto">
          <a:xfrm>
            <a:off x="4267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1" name="Line 19"/>
          <p:cNvSpPr>
            <a:spLocks noChangeShapeType="1"/>
          </p:cNvSpPr>
          <p:nvPr/>
        </p:nvSpPr>
        <p:spPr bwMode="auto">
          <a:xfrm>
            <a:off x="28194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2" name="Line 20"/>
          <p:cNvSpPr>
            <a:spLocks noChangeShapeType="1"/>
          </p:cNvSpPr>
          <p:nvPr/>
        </p:nvSpPr>
        <p:spPr bwMode="auto">
          <a:xfrm>
            <a:off x="2133600" y="3276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3" name="Line 21"/>
          <p:cNvSpPr>
            <a:spLocks noChangeShapeType="1"/>
          </p:cNvSpPr>
          <p:nvPr/>
        </p:nvSpPr>
        <p:spPr bwMode="auto">
          <a:xfrm>
            <a:off x="2133600" y="2895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4" name="Line 22"/>
          <p:cNvSpPr>
            <a:spLocks noChangeShapeType="1"/>
          </p:cNvSpPr>
          <p:nvPr/>
        </p:nvSpPr>
        <p:spPr bwMode="auto">
          <a:xfrm>
            <a:off x="2133600" y="3657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5" name="Line 23"/>
          <p:cNvSpPr>
            <a:spLocks noChangeShapeType="1"/>
          </p:cNvSpPr>
          <p:nvPr/>
        </p:nvSpPr>
        <p:spPr bwMode="auto">
          <a:xfrm>
            <a:off x="2133600" y="47244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6" name="Line 24"/>
          <p:cNvSpPr>
            <a:spLocks noChangeShapeType="1"/>
          </p:cNvSpPr>
          <p:nvPr/>
        </p:nvSpPr>
        <p:spPr bwMode="auto">
          <a:xfrm>
            <a:off x="2133600" y="43434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7" name="Line 25"/>
          <p:cNvSpPr>
            <a:spLocks noChangeShapeType="1"/>
          </p:cNvSpPr>
          <p:nvPr/>
        </p:nvSpPr>
        <p:spPr bwMode="auto">
          <a:xfrm>
            <a:off x="2133600" y="5181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8" name="Text Box 26"/>
          <p:cNvSpPr txBox="1">
            <a:spLocks noChangeArrowheads="1"/>
          </p:cNvSpPr>
          <p:nvPr/>
        </p:nvSpPr>
        <p:spPr bwMode="auto">
          <a:xfrm>
            <a:off x="1219200" y="23622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0439" name="Text Box 27"/>
          <p:cNvSpPr txBox="1">
            <a:spLocks noChangeArrowheads="1"/>
          </p:cNvSpPr>
          <p:nvPr/>
        </p:nvSpPr>
        <p:spPr bwMode="auto">
          <a:xfrm>
            <a:off x="1219200" y="27432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7500</a:t>
            </a:r>
          </a:p>
        </p:txBody>
      </p:sp>
      <p:sp>
        <p:nvSpPr>
          <p:cNvPr id="60440" name="Text Box 28"/>
          <p:cNvSpPr txBox="1">
            <a:spLocks noChangeArrowheads="1"/>
          </p:cNvSpPr>
          <p:nvPr/>
        </p:nvSpPr>
        <p:spPr bwMode="auto">
          <a:xfrm>
            <a:off x="1295400" y="3268663"/>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kumimoji="1" lang="zh-CN" altLang="en-US" sz="1600">
              <a:latin typeface="Times New Roman" panose="02020603050405020304" pitchFamily="18" charset="0"/>
            </a:endParaRPr>
          </a:p>
        </p:txBody>
      </p:sp>
      <p:sp>
        <p:nvSpPr>
          <p:cNvPr id="60441" name="Text Box 29"/>
          <p:cNvSpPr txBox="1">
            <a:spLocks noChangeArrowheads="1"/>
          </p:cNvSpPr>
          <p:nvPr/>
        </p:nvSpPr>
        <p:spPr bwMode="auto">
          <a:xfrm>
            <a:off x="1219200" y="30480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5000</a:t>
            </a:r>
          </a:p>
        </p:txBody>
      </p:sp>
      <p:sp>
        <p:nvSpPr>
          <p:cNvPr id="60442" name="Text Box 30"/>
          <p:cNvSpPr txBox="1">
            <a:spLocks noChangeArrowheads="1"/>
          </p:cNvSpPr>
          <p:nvPr/>
        </p:nvSpPr>
        <p:spPr bwMode="auto">
          <a:xfrm>
            <a:off x="1219200" y="3429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2500</a:t>
            </a:r>
          </a:p>
        </p:txBody>
      </p:sp>
      <p:sp>
        <p:nvSpPr>
          <p:cNvPr id="60443" name="Text Box 31"/>
          <p:cNvSpPr txBox="1">
            <a:spLocks noChangeArrowheads="1"/>
          </p:cNvSpPr>
          <p:nvPr/>
        </p:nvSpPr>
        <p:spPr bwMode="auto">
          <a:xfrm>
            <a:off x="1600200" y="3886200"/>
            <a:ext cx="228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a:t>
            </a:r>
          </a:p>
        </p:txBody>
      </p:sp>
      <p:sp>
        <p:nvSpPr>
          <p:cNvPr id="60444" name="Text Box 32"/>
          <p:cNvSpPr txBox="1">
            <a:spLocks noChangeArrowheads="1"/>
          </p:cNvSpPr>
          <p:nvPr/>
        </p:nvSpPr>
        <p:spPr bwMode="auto">
          <a:xfrm>
            <a:off x="1143000" y="4114800"/>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(2500)</a:t>
            </a:r>
          </a:p>
        </p:txBody>
      </p:sp>
      <p:sp>
        <p:nvSpPr>
          <p:cNvPr id="60445" name="Text Box 34"/>
          <p:cNvSpPr txBox="1">
            <a:spLocks noChangeArrowheads="1"/>
          </p:cNvSpPr>
          <p:nvPr/>
        </p:nvSpPr>
        <p:spPr bwMode="auto">
          <a:xfrm>
            <a:off x="1143000" y="44958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(5000)</a:t>
            </a:r>
          </a:p>
        </p:txBody>
      </p:sp>
      <p:sp>
        <p:nvSpPr>
          <p:cNvPr id="60446" name="Text Box 36"/>
          <p:cNvSpPr txBox="1">
            <a:spLocks noChangeArrowheads="1"/>
          </p:cNvSpPr>
          <p:nvPr/>
        </p:nvSpPr>
        <p:spPr bwMode="auto">
          <a:xfrm>
            <a:off x="1143000" y="48768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(7500)</a:t>
            </a:r>
          </a:p>
        </p:txBody>
      </p:sp>
      <p:sp>
        <p:nvSpPr>
          <p:cNvPr id="60447" name="Text Box 37"/>
          <p:cNvSpPr txBox="1">
            <a:spLocks noChangeArrowheads="1"/>
          </p:cNvSpPr>
          <p:nvPr/>
        </p:nvSpPr>
        <p:spPr bwMode="auto">
          <a:xfrm>
            <a:off x="1143000" y="53340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0448" name="Text Box 39"/>
          <p:cNvSpPr txBox="1">
            <a:spLocks noChangeArrowheads="1"/>
          </p:cNvSpPr>
          <p:nvPr/>
        </p:nvSpPr>
        <p:spPr bwMode="auto">
          <a:xfrm>
            <a:off x="16764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94.00</a:t>
            </a:r>
          </a:p>
        </p:txBody>
      </p:sp>
      <p:sp>
        <p:nvSpPr>
          <p:cNvPr id="60449" name="Text Box 40"/>
          <p:cNvSpPr txBox="1">
            <a:spLocks noChangeArrowheads="1"/>
          </p:cNvSpPr>
          <p:nvPr/>
        </p:nvSpPr>
        <p:spPr bwMode="auto">
          <a:xfrm>
            <a:off x="25146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95.00</a:t>
            </a:r>
          </a:p>
        </p:txBody>
      </p:sp>
      <p:sp>
        <p:nvSpPr>
          <p:cNvPr id="60450" name="Text Box 41"/>
          <p:cNvSpPr txBox="1">
            <a:spLocks noChangeArrowheads="1"/>
          </p:cNvSpPr>
          <p:nvPr/>
        </p:nvSpPr>
        <p:spPr bwMode="auto">
          <a:xfrm>
            <a:off x="31242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96.00</a:t>
            </a:r>
          </a:p>
        </p:txBody>
      </p:sp>
      <p:sp>
        <p:nvSpPr>
          <p:cNvPr id="60451" name="Text Box 42"/>
          <p:cNvSpPr txBox="1">
            <a:spLocks noChangeArrowheads="1"/>
          </p:cNvSpPr>
          <p:nvPr/>
        </p:nvSpPr>
        <p:spPr bwMode="auto">
          <a:xfrm>
            <a:off x="3886200" y="57150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97.00</a:t>
            </a:r>
          </a:p>
        </p:txBody>
      </p:sp>
      <p:sp>
        <p:nvSpPr>
          <p:cNvPr id="60452" name="Text Box 43"/>
          <p:cNvSpPr txBox="1">
            <a:spLocks noChangeArrowheads="1"/>
          </p:cNvSpPr>
          <p:nvPr/>
        </p:nvSpPr>
        <p:spPr bwMode="auto">
          <a:xfrm>
            <a:off x="47244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98.00</a:t>
            </a:r>
          </a:p>
        </p:txBody>
      </p:sp>
      <p:sp>
        <p:nvSpPr>
          <p:cNvPr id="60453" name="Text Box 44"/>
          <p:cNvSpPr txBox="1">
            <a:spLocks noChangeArrowheads="1"/>
          </p:cNvSpPr>
          <p:nvPr/>
        </p:nvSpPr>
        <p:spPr bwMode="auto">
          <a:xfrm>
            <a:off x="54102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99.00</a:t>
            </a:r>
          </a:p>
        </p:txBody>
      </p:sp>
      <p:sp>
        <p:nvSpPr>
          <p:cNvPr id="60454" name="Text Box 45"/>
          <p:cNvSpPr txBox="1">
            <a:spLocks noChangeArrowheads="1"/>
          </p:cNvSpPr>
          <p:nvPr/>
        </p:nvSpPr>
        <p:spPr bwMode="auto">
          <a:xfrm>
            <a:off x="60960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0455" name="Text Box 46"/>
          <p:cNvSpPr txBox="1">
            <a:spLocks noChangeArrowheads="1"/>
          </p:cNvSpPr>
          <p:nvPr/>
        </p:nvSpPr>
        <p:spPr bwMode="auto">
          <a:xfrm>
            <a:off x="70104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101.00</a:t>
            </a:r>
          </a:p>
        </p:txBody>
      </p:sp>
      <p:sp>
        <p:nvSpPr>
          <p:cNvPr id="60456" name="Text Box 47"/>
          <p:cNvSpPr txBox="1">
            <a:spLocks noChangeArrowheads="1"/>
          </p:cNvSpPr>
          <p:nvPr/>
        </p:nvSpPr>
        <p:spPr bwMode="auto">
          <a:xfrm>
            <a:off x="77724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102.00</a:t>
            </a:r>
          </a:p>
        </p:txBody>
      </p:sp>
      <p:sp>
        <p:nvSpPr>
          <p:cNvPr id="60457" name="Text Box 48"/>
          <p:cNvSpPr txBox="1">
            <a:spLocks noChangeArrowheads="1"/>
          </p:cNvSpPr>
          <p:nvPr/>
        </p:nvSpPr>
        <p:spPr bwMode="auto">
          <a:xfrm>
            <a:off x="7315200" y="594360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结算价格</a:t>
            </a:r>
            <a:endParaRPr kumimoji="1" lang="zh-CN" altLang="en-US" sz="2400">
              <a:latin typeface="Times New Roman" panose="02020603050405020304" pitchFamily="18" charset="0"/>
            </a:endParaRPr>
          </a:p>
        </p:txBody>
      </p:sp>
      <p:sp>
        <p:nvSpPr>
          <p:cNvPr id="60458" name="Text Box 49"/>
          <p:cNvSpPr txBox="1">
            <a:spLocks noChangeArrowheads="1"/>
          </p:cNvSpPr>
          <p:nvPr/>
        </p:nvSpPr>
        <p:spPr bwMode="auto">
          <a:xfrm>
            <a:off x="539750" y="2636838"/>
            <a:ext cx="45878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1800">
                <a:latin typeface="Times New Roman" panose="02020603050405020304" pitchFamily="18" charset="0"/>
              </a:rPr>
              <a:t>最终支付（马克）</a:t>
            </a:r>
          </a:p>
        </p:txBody>
      </p:sp>
      <p:sp>
        <p:nvSpPr>
          <p:cNvPr id="60459" name="Line 50"/>
          <p:cNvSpPr>
            <a:spLocks noChangeShapeType="1"/>
          </p:cNvSpPr>
          <p:nvPr/>
        </p:nvSpPr>
        <p:spPr bwMode="auto">
          <a:xfrm>
            <a:off x="7467600" y="3276600"/>
            <a:ext cx="3048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0" name="Text Box 51"/>
          <p:cNvSpPr txBox="1">
            <a:spLocks noChangeArrowheads="1"/>
          </p:cNvSpPr>
          <p:nvPr/>
        </p:nvSpPr>
        <p:spPr bwMode="auto">
          <a:xfrm>
            <a:off x="7848600" y="31242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多头</a:t>
            </a:r>
          </a:p>
        </p:txBody>
      </p:sp>
      <p:sp>
        <p:nvSpPr>
          <p:cNvPr id="60461" name="Line 52"/>
          <p:cNvSpPr>
            <a:spLocks noChangeShapeType="1"/>
          </p:cNvSpPr>
          <p:nvPr/>
        </p:nvSpPr>
        <p:spPr bwMode="auto">
          <a:xfrm>
            <a:off x="7451725" y="3789363"/>
            <a:ext cx="3810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2" name="Text Box 53"/>
          <p:cNvSpPr txBox="1">
            <a:spLocks noChangeArrowheads="1"/>
          </p:cNvSpPr>
          <p:nvPr/>
        </p:nvSpPr>
        <p:spPr bwMode="auto">
          <a:xfrm>
            <a:off x="7885113" y="3573463"/>
            <a:ext cx="685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空头</a:t>
            </a:r>
          </a:p>
        </p:txBody>
      </p:sp>
      <p:sp>
        <p:nvSpPr>
          <p:cNvPr id="60463" name="Text Box 54"/>
          <p:cNvSpPr txBox="1">
            <a:spLocks noChangeArrowheads="1"/>
          </p:cNvSpPr>
          <p:nvPr/>
        </p:nvSpPr>
        <p:spPr bwMode="auto">
          <a:xfrm>
            <a:off x="2687638" y="6075363"/>
            <a:ext cx="3867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latin typeface="楷体_GB2312" pitchFamily="49" charset="-122"/>
                <a:ea typeface="楷体_GB2312" pitchFamily="49" charset="-122"/>
              </a:rPr>
              <a:t>图</a:t>
            </a:r>
            <a:r>
              <a:rPr lang="en-US" altLang="zh-CN" sz="2000">
                <a:latin typeface="楷体_GB2312" pitchFamily="49" charset="-122"/>
                <a:ea typeface="楷体_GB2312" pitchFamily="49" charset="-122"/>
              </a:rPr>
              <a:t>4-1  </a:t>
            </a:r>
            <a:r>
              <a:rPr lang="zh-CN" altLang="en-US" sz="2000">
                <a:latin typeface="楷体_GB2312" pitchFamily="49" charset="-122"/>
                <a:ea typeface="楷体_GB2312" pitchFamily="49" charset="-122"/>
              </a:rPr>
              <a:t>债券期货合同双方的交付</a:t>
            </a:r>
            <a:endParaRPr kumimoji="1" lang="zh-CN" altLang="en-US" sz="200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609600" y="1143000"/>
            <a:ext cx="7772400" cy="533400"/>
          </a:xfrm>
        </p:spPr>
        <p:txBody>
          <a:bodyPr/>
          <a:lstStyle/>
          <a:p>
            <a:pPr algn="just" eaLnBrk="1" hangingPunct="1">
              <a:lnSpc>
                <a:spcPct val="80000"/>
              </a:lnSpc>
              <a:spcBef>
                <a:spcPts val="600"/>
              </a:spcBef>
              <a:spcAft>
                <a:spcPts val="600"/>
              </a:spcAft>
              <a:buFont typeface="Wingdings" panose="05000000000000000000" pitchFamily="2" charset="2"/>
              <a:buNone/>
              <a:defRPr/>
            </a:pPr>
            <a:r>
              <a:rPr lang="zh-CN" altLang="en-US" sz="3600" b="1" smtClean="0">
                <a:latin typeface="隶书" pitchFamily="49" charset="-122"/>
                <a:ea typeface="隶书" pitchFamily="49" charset="-122"/>
              </a:rPr>
              <a:t>(2) 期权特性：左右不对称，非线性</a:t>
            </a:r>
          </a:p>
        </p:txBody>
      </p:sp>
      <p:sp>
        <p:nvSpPr>
          <p:cNvPr id="61443" name="Line 4"/>
          <p:cNvSpPr>
            <a:spLocks noChangeShapeType="1"/>
          </p:cNvSpPr>
          <p:nvPr/>
        </p:nvSpPr>
        <p:spPr bwMode="auto">
          <a:xfrm>
            <a:off x="2133600" y="2590800"/>
            <a:ext cx="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4" name="Line 5"/>
          <p:cNvSpPr>
            <a:spLocks noChangeShapeType="1"/>
          </p:cNvSpPr>
          <p:nvPr/>
        </p:nvSpPr>
        <p:spPr bwMode="auto">
          <a:xfrm>
            <a:off x="2133600" y="5562600"/>
            <a:ext cx="594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5" name="Line 6"/>
          <p:cNvSpPr>
            <a:spLocks noChangeShapeType="1"/>
          </p:cNvSpPr>
          <p:nvPr/>
        </p:nvSpPr>
        <p:spPr bwMode="auto">
          <a:xfrm>
            <a:off x="5181600" y="4038600"/>
            <a:ext cx="2895600" cy="15240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6" name="Line 7"/>
          <p:cNvSpPr>
            <a:spLocks noChangeShapeType="1"/>
          </p:cNvSpPr>
          <p:nvPr/>
        </p:nvSpPr>
        <p:spPr bwMode="auto">
          <a:xfrm flipV="1">
            <a:off x="5105400" y="2590800"/>
            <a:ext cx="2819400" cy="14478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7" name="Line 8"/>
          <p:cNvSpPr>
            <a:spLocks noChangeShapeType="1"/>
          </p:cNvSpPr>
          <p:nvPr/>
        </p:nvSpPr>
        <p:spPr bwMode="auto">
          <a:xfrm>
            <a:off x="2133600" y="4038600"/>
            <a:ext cx="579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8" name="Line 9"/>
          <p:cNvSpPr>
            <a:spLocks noChangeShapeType="1"/>
          </p:cNvSpPr>
          <p:nvPr/>
        </p:nvSpPr>
        <p:spPr bwMode="auto">
          <a:xfrm>
            <a:off x="51054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9" name="Line 10"/>
          <p:cNvSpPr>
            <a:spLocks noChangeShapeType="1"/>
          </p:cNvSpPr>
          <p:nvPr/>
        </p:nvSpPr>
        <p:spPr bwMode="auto">
          <a:xfrm>
            <a:off x="6553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0" name="Line 11"/>
          <p:cNvSpPr>
            <a:spLocks noChangeShapeType="1"/>
          </p:cNvSpPr>
          <p:nvPr/>
        </p:nvSpPr>
        <p:spPr bwMode="auto">
          <a:xfrm>
            <a:off x="5791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1" name="Line 12"/>
          <p:cNvSpPr>
            <a:spLocks noChangeShapeType="1"/>
          </p:cNvSpPr>
          <p:nvPr/>
        </p:nvSpPr>
        <p:spPr bwMode="auto">
          <a:xfrm>
            <a:off x="7315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2" name="Line 13"/>
          <p:cNvSpPr>
            <a:spLocks noChangeShapeType="1"/>
          </p:cNvSpPr>
          <p:nvPr/>
        </p:nvSpPr>
        <p:spPr bwMode="auto">
          <a:xfrm>
            <a:off x="34290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3" name="Line 14"/>
          <p:cNvSpPr>
            <a:spLocks noChangeShapeType="1"/>
          </p:cNvSpPr>
          <p:nvPr/>
        </p:nvSpPr>
        <p:spPr bwMode="auto">
          <a:xfrm>
            <a:off x="42672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4" name="Line 15"/>
          <p:cNvSpPr>
            <a:spLocks noChangeShapeType="1"/>
          </p:cNvSpPr>
          <p:nvPr/>
        </p:nvSpPr>
        <p:spPr bwMode="auto">
          <a:xfrm>
            <a:off x="2819400" y="54864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5" name="Line 16"/>
          <p:cNvSpPr>
            <a:spLocks noChangeShapeType="1"/>
          </p:cNvSpPr>
          <p:nvPr/>
        </p:nvSpPr>
        <p:spPr bwMode="auto">
          <a:xfrm>
            <a:off x="2133600" y="3276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6" name="Line 17"/>
          <p:cNvSpPr>
            <a:spLocks noChangeShapeType="1"/>
          </p:cNvSpPr>
          <p:nvPr/>
        </p:nvSpPr>
        <p:spPr bwMode="auto">
          <a:xfrm>
            <a:off x="2133600" y="2895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7" name="Line 18"/>
          <p:cNvSpPr>
            <a:spLocks noChangeShapeType="1"/>
          </p:cNvSpPr>
          <p:nvPr/>
        </p:nvSpPr>
        <p:spPr bwMode="auto">
          <a:xfrm>
            <a:off x="2133600" y="3657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8" name="Line 19"/>
          <p:cNvSpPr>
            <a:spLocks noChangeShapeType="1"/>
          </p:cNvSpPr>
          <p:nvPr/>
        </p:nvSpPr>
        <p:spPr bwMode="auto">
          <a:xfrm>
            <a:off x="2133600" y="47244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9" name="Line 20"/>
          <p:cNvSpPr>
            <a:spLocks noChangeShapeType="1"/>
          </p:cNvSpPr>
          <p:nvPr/>
        </p:nvSpPr>
        <p:spPr bwMode="auto">
          <a:xfrm>
            <a:off x="2133600" y="43434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0" name="Line 21"/>
          <p:cNvSpPr>
            <a:spLocks noChangeShapeType="1"/>
          </p:cNvSpPr>
          <p:nvPr/>
        </p:nvSpPr>
        <p:spPr bwMode="auto">
          <a:xfrm>
            <a:off x="2133600" y="5181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1" name="Text Box 22"/>
          <p:cNvSpPr txBox="1">
            <a:spLocks noChangeArrowheads="1"/>
          </p:cNvSpPr>
          <p:nvPr/>
        </p:nvSpPr>
        <p:spPr bwMode="auto">
          <a:xfrm>
            <a:off x="1219200" y="23622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1462" name="Text Box 23"/>
          <p:cNvSpPr txBox="1">
            <a:spLocks noChangeArrowheads="1"/>
          </p:cNvSpPr>
          <p:nvPr/>
        </p:nvSpPr>
        <p:spPr bwMode="auto">
          <a:xfrm>
            <a:off x="1219200" y="27432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7500</a:t>
            </a:r>
          </a:p>
        </p:txBody>
      </p:sp>
      <p:sp>
        <p:nvSpPr>
          <p:cNvPr id="61463" name="Text Box 24"/>
          <p:cNvSpPr txBox="1">
            <a:spLocks noChangeArrowheads="1"/>
          </p:cNvSpPr>
          <p:nvPr/>
        </p:nvSpPr>
        <p:spPr bwMode="auto">
          <a:xfrm>
            <a:off x="1295400" y="3268663"/>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kumimoji="1" lang="zh-CN" altLang="en-US" sz="1600">
              <a:latin typeface="Times New Roman" panose="02020603050405020304" pitchFamily="18" charset="0"/>
            </a:endParaRPr>
          </a:p>
        </p:txBody>
      </p:sp>
      <p:sp>
        <p:nvSpPr>
          <p:cNvPr id="61464" name="Text Box 25"/>
          <p:cNvSpPr txBox="1">
            <a:spLocks noChangeArrowheads="1"/>
          </p:cNvSpPr>
          <p:nvPr/>
        </p:nvSpPr>
        <p:spPr bwMode="auto">
          <a:xfrm>
            <a:off x="1219200" y="30480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5000</a:t>
            </a:r>
          </a:p>
        </p:txBody>
      </p:sp>
      <p:sp>
        <p:nvSpPr>
          <p:cNvPr id="61465" name="Text Box 26"/>
          <p:cNvSpPr txBox="1">
            <a:spLocks noChangeArrowheads="1"/>
          </p:cNvSpPr>
          <p:nvPr/>
        </p:nvSpPr>
        <p:spPr bwMode="auto">
          <a:xfrm>
            <a:off x="1219200" y="3429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2500</a:t>
            </a:r>
          </a:p>
        </p:txBody>
      </p:sp>
      <p:sp>
        <p:nvSpPr>
          <p:cNvPr id="61466" name="Text Box 27"/>
          <p:cNvSpPr txBox="1">
            <a:spLocks noChangeArrowheads="1"/>
          </p:cNvSpPr>
          <p:nvPr/>
        </p:nvSpPr>
        <p:spPr bwMode="auto">
          <a:xfrm>
            <a:off x="1600200" y="3886200"/>
            <a:ext cx="228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solidFill>
                  <a:schemeClr val="tx2"/>
                </a:solidFill>
                <a:latin typeface="Times New Roman" panose="02020603050405020304" pitchFamily="18" charset="0"/>
              </a:rPr>
              <a:t>0</a:t>
            </a:r>
          </a:p>
        </p:txBody>
      </p:sp>
      <p:sp>
        <p:nvSpPr>
          <p:cNvPr id="61467" name="Text Box 28"/>
          <p:cNvSpPr txBox="1">
            <a:spLocks noChangeArrowheads="1"/>
          </p:cNvSpPr>
          <p:nvPr/>
        </p:nvSpPr>
        <p:spPr bwMode="auto">
          <a:xfrm>
            <a:off x="1143000" y="4114800"/>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solidFill>
                  <a:schemeClr val="tx2"/>
                </a:solidFill>
                <a:latin typeface="Times New Roman" panose="02020603050405020304" pitchFamily="18" charset="0"/>
              </a:rPr>
              <a:t>(2500)</a:t>
            </a:r>
          </a:p>
        </p:txBody>
      </p:sp>
      <p:sp>
        <p:nvSpPr>
          <p:cNvPr id="61468" name="Text Box 29"/>
          <p:cNvSpPr txBox="1">
            <a:spLocks noChangeArrowheads="1"/>
          </p:cNvSpPr>
          <p:nvPr/>
        </p:nvSpPr>
        <p:spPr bwMode="auto">
          <a:xfrm>
            <a:off x="1143000" y="44958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solidFill>
                  <a:schemeClr val="tx2"/>
                </a:solidFill>
                <a:latin typeface="Times New Roman" panose="02020603050405020304" pitchFamily="18" charset="0"/>
              </a:rPr>
              <a:t>(5000)</a:t>
            </a:r>
          </a:p>
        </p:txBody>
      </p:sp>
      <p:sp>
        <p:nvSpPr>
          <p:cNvPr id="61469" name="Text Box 30"/>
          <p:cNvSpPr txBox="1">
            <a:spLocks noChangeArrowheads="1"/>
          </p:cNvSpPr>
          <p:nvPr/>
        </p:nvSpPr>
        <p:spPr bwMode="auto">
          <a:xfrm>
            <a:off x="1143000" y="48768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solidFill>
                  <a:schemeClr val="tx2"/>
                </a:solidFill>
                <a:latin typeface="Times New Roman" panose="02020603050405020304" pitchFamily="18" charset="0"/>
              </a:rPr>
              <a:t>(7500)</a:t>
            </a:r>
          </a:p>
        </p:txBody>
      </p:sp>
      <p:sp>
        <p:nvSpPr>
          <p:cNvPr id="61470" name="Text Box 31"/>
          <p:cNvSpPr txBox="1">
            <a:spLocks noChangeArrowheads="1"/>
          </p:cNvSpPr>
          <p:nvPr/>
        </p:nvSpPr>
        <p:spPr bwMode="auto">
          <a:xfrm>
            <a:off x="1143000" y="53340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1471" name="Text Box 32"/>
          <p:cNvSpPr txBox="1">
            <a:spLocks noChangeArrowheads="1"/>
          </p:cNvSpPr>
          <p:nvPr/>
        </p:nvSpPr>
        <p:spPr bwMode="auto">
          <a:xfrm>
            <a:off x="16764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94.00</a:t>
            </a:r>
          </a:p>
        </p:txBody>
      </p:sp>
      <p:sp>
        <p:nvSpPr>
          <p:cNvPr id="61472" name="Text Box 33"/>
          <p:cNvSpPr txBox="1">
            <a:spLocks noChangeArrowheads="1"/>
          </p:cNvSpPr>
          <p:nvPr/>
        </p:nvSpPr>
        <p:spPr bwMode="auto">
          <a:xfrm>
            <a:off x="25146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95.00</a:t>
            </a:r>
          </a:p>
        </p:txBody>
      </p:sp>
      <p:sp>
        <p:nvSpPr>
          <p:cNvPr id="61473" name="Text Box 34"/>
          <p:cNvSpPr txBox="1">
            <a:spLocks noChangeArrowheads="1"/>
          </p:cNvSpPr>
          <p:nvPr/>
        </p:nvSpPr>
        <p:spPr bwMode="auto">
          <a:xfrm>
            <a:off x="31242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96.00</a:t>
            </a:r>
          </a:p>
        </p:txBody>
      </p:sp>
      <p:sp>
        <p:nvSpPr>
          <p:cNvPr id="61474" name="Text Box 35"/>
          <p:cNvSpPr txBox="1">
            <a:spLocks noChangeArrowheads="1"/>
          </p:cNvSpPr>
          <p:nvPr/>
        </p:nvSpPr>
        <p:spPr bwMode="auto">
          <a:xfrm>
            <a:off x="3886200" y="57150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97.00</a:t>
            </a:r>
          </a:p>
        </p:txBody>
      </p:sp>
      <p:sp>
        <p:nvSpPr>
          <p:cNvPr id="61475" name="Text Box 36"/>
          <p:cNvSpPr txBox="1">
            <a:spLocks noChangeArrowheads="1"/>
          </p:cNvSpPr>
          <p:nvPr/>
        </p:nvSpPr>
        <p:spPr bwMode="auto">
          <a:xfrm>
            <a:off x="4724400" y="57150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98.00</a:t>
            </a:r>
          </a:p>
        </p:txBody>
      </p:sp>
      <p:sp>
        <p:nvSpPr>
          <p:cNvPr id="61476" name="Text Box 37"/>
          <p:cNvSpPr txBox="1">
            <a:spLocks noChangeArrowheads="1"/>
          </p:cNvSpPr>
          <p:nvPr/>
        </p:nvSpPr>
        <p:spPr bwMode="auto">
          <a:xfrm>
            <a:off x="54102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99.00</a:t>
            </a:r>
          </a:p>
        </p:txBody>
      </p:sp>
      <p:sp>
        <p:nvSpPr>
          <p:cNvPr id="61477" name="Text Box 38"/>
          <p:cNvSpPr txBox="1">
            <a:spLocks noChangeArrowheads="1"/>
          </p:cNvSpPr>
          <p:nvPr/>
        </p:nvSpPr>
        <p:spPr bwMode="auto">
          <a:xfrm>
            <a:off x="60960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100.00</a:t>
            </a:r>
          </a:p>
        </p:txBody>
      </p:sp>
      <p:sp>
        <p:nvSpPr>
          <p:cNvPr id="61478" name="Text Box 39"/>
          <p:cNvSpPr txBox="1">
            <a:spLocks noChangeArrowheads="1"/>
          </p:cNvSpPr>
          <p:nvPr/>
        </p:nvSpPr>
        <p:spPr bwMode="auto">
          <a:xfrm>
            <a:off x="70104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101.00</a:t>
            </a:r>
          </a:p>
        </p:txBody>
      </p:sp>
      <p:sp>
        <p:nvSpPr>
          <p:cNvPr id="61479" name="Text Box 40"/>
          <p:cNvSpPr txBox="1">
            <a:spLocks noChangeArrowheads="1"/>
          </p:cNvSpPr>
          <p:nvPr/>
        </p:nvSpPr>
        <p:spPr bwMode="auto">
          <a:xfrm>
            <a:off x="7772400" y="5715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102.00</a:t>
            </a:r>
          </a:p>
        </p:txBody>
      </p:sp>
      <p:sp>
        <p:nvSpPr>
          <p:cNvPr id="61480" name="Text Box 41"/>
          <p:cNvSpPr txBox="1">
            <a:spLocks noChangeArrowheads="1"/>
          </p:cNvSpPr>
          <p:nvPr/>
        </p:nvSpPr>
        <p:spPr bwMode="auto">
          <a:xfrm>
            <a:off x="468313" y="2565400"/>
            <a:ext cx="458787"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1800">
                <a:latin typeface="Times New Roman" panose="02020603050405020304" pitchFamily="18" charset="0"/>
              </a:rPr>
              <a:t>最终支付（马克）</a:t>
            </a:r>
          </a:p>
        </p:txBody>
      </p:sp>
      <p:sp>
        <p:nvSpPr>
          <p:cNvPr id="61481" name="Line 42"/>
          <p:cNvSpPr>
            <a:spLocks noChangeShapeType="1"/>
          </p:cNvSpPr>
          <p:nvPr/>
        </p:nvSpPr>
        <p:spPr bwMode="auto">
          <a:xfrm>
            <a:off x="7467600" y="3276600"/>
            <a:ext cx="3048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82" name="Text Box 43"/>
          <p:cNvSpPr txBox="1">
            <a:spLocks noChangeArrowheads="1"/>
          </p:cNvSpPr>
          <p:nvPr/>
        </p:nvSpPr>
        <p:spPr bwMode="auto">
          <a:xfrm>
            <a:off x="7848600" y="31242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多头</a:t>
            </a:r>
          </a:p>
        </p:txBody>
      </p:sp>
      <p:sp>
        <p:nvSpPr>
          <p:cNvPr id="61483" name="Line 44"/>
          <p:cNvSpPr>
            <a:spLocks noChangeShapeType="1"/>
          </p:cNvSpPr>
          <p:nvPr/>
        </p:nvSpPr>
        <p:spPr bwMode="auto">
          <a:xfrm>
            <a:off x="7467600" y="3733800"/>
            <a:ext cx="3810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84" name="Text Box 45"/>
          <p:cNvSpPr txBox="1">
            <a:spLocks noChangeArrowheads="1"/>
          </p:cNvSpPr>
          <p:nvPr/>
        </p:nvSpPr>
        <p:spPr bwMode="auto">
          <a:xfrm>
            <a:off x="7772400" y="35814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空头</a:t>
            </a:r>
          </a:p>
        </p:txBody>
      </p:sp>
      <p:sp>
        <p:nvSpPr>
          <p:cNvPr id="61485" name="Text Box 46"/>
          <p:cNvSpPr txBox="1">
            <a:spLocks noChangeArrowheads="1"/>
          </p:cNvSpPr>
          <p:nvPr/>
        </p:nvSpPr>
        <p:spPr bwMode="auto">
          <a:xfrm>
            <a:off x="7315200" y="601980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800">
                <a:latin typeface="Times New Roman" panose="02020603050405020304" pitchFamily="18" charset="0"/>
              </a:rPr>
              <a:t>结算价格</a:t>
            </a:r>
            <a:endParaRPr kumimoji="1" lang="zh-CN" altLang="en-US" sz="2400">
              <a:latin typeface="Times New Roman" panose="02020603050405020304" pitchFamily="18" charset="0"/>
            </a:endParaRPr>
          </a:p>
        </p:txBody>
      </p:sp>
      <p:sp>
        <p:nvSpPr>
          <p:cNvPr id="61486" name="Text Box 47"/>
          <p:cNvSpPr txBox="1">
            <a:spLocks noChangeArrowheads="1"/>
          </p:cNvSpPr>
          <p:nvPr/>
        </p:nvSpPr>
        <p:spPr bwMode="auto">
          <a:xfrm>
            <a:off x="2287588" y="6075363"/>
            <a:ext cx="475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latin typeface="楷体_GB2312" pitchFamily="49" charset="-122"/>
                <a:ea typeface="楷体_GB2312" pitchFamily="49" charset="-122"/>
              </a:rPr>
              <a:t>图</a:t>
            </a:r>
            <a:r>
              <a:rPr lang="en-US" altLang="zh-CN" sz="2000">
                <a:latin typeface="楷体_GB2312" pitchFamily="49" charset="-122"/>
                <a:ea typeface="楷体_GB2312" pitchFamily="49" charset="-122"/>
              </a:rPr>
              <a:t>4-2 </a:t>
            </a:r>
            <a:r>
              <a:rPr lang="zh-CN" altLang="en-US" sz="2000">
                <a:latin typeface="楷体_GB2312" pitchFamily="49" charset="-122"/>
                <a:ea typeface="楷体_GB2312" pitchFamily="49" charset="-122"/>
              </a:rPr>
              <a:t>国债（期货）期权合同双方的交付</a:t>
            </a:r>
            <a:endParaRPr kumimoji="1" lang="zh-CN" altLang="en-US" sz="200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827088" y="476250"/>
            <a:ext cx="6121400" cy="1736725"/>
          </a:xfrm>
        </p:spPr>
        <p:txBody>
          <a:bodyPr/>
          <a:lstStyle/>
          <a:p>
            <a:pPr lvl="2" eaLnBrk="1" hangingPunct="1">
              <a:spcBef>
                <a:spcPts val="600"/>
              </a:spcBef>
              <a:spcAft>
                <a:spcPts val="600"/>
              </a:spcAft>
              <a:buFontTx/>
              <a:buNone/>
              <a:defRPr/>
            </a:pPr>
            <a:r>
              <a:rPr lang="zh-CN" altLang="en-US" sz="2800" smtClean="0">
                <a:latin typeface="隶书" pitchFamily="49" charset="-122"/>
                <a:ea typeface="隶书" pitchFamily="49" charset="-122"/>
              </a:rPr>
              <a:t>（3）期货与期权的根本区别：</a:t>
            </a:r>
          </a:p>
          <a:p>
            <a:pPr lvl="2" eaLnBrk="1" hangingPunct="1">
              <a:spcBef>
                <a:spcPts val="600"/>
              </a:spcBef>
              <a:spcAft>
                <a:spcPts val="600"/>
              </a:spcAft>
              <a:buFontTx/>
              <a:buNone/>
              <a:defRPr/>
            </a:pPr>
            <a:r>
              <a:rPr lang="zh-CN" altLang="en-US" b="1" smtClean="0"/>
              <a:t>          期货同时有权利和义务</a:t>
            </a:r>
          </a:p>
          <a:p>
            <a:pPr lvl="2" eaLnBrk="1" hangingPunct="1">
              <a:spcBef>
                <a:spcPts val="600"/>
              </a:spcBef>
              <a:spcAft>
                <a:spcPts val="600"/>
              </a:spcAft>
              <a:buFontTx/>
              <a:buNone/>
              <a:defRPr/>
            </a:pPr>
            <a:r>
              <a:rPr lang="zh-CN" altLang="en-US" b="1" smtClean="0"/>
              <a:t>          期权将权利和义务分离</a:t>
            </a:r>
            <a:endParaRPr lang="zh-CN" altLang="en-US" smtClean="0"/>
          </a:p>
        </p:txBody>
      </p:sp>
      <p:sp>
        <p:nvSpPr>
          <p:cNvPr id="62467" name="Line 4"/>
          <p:cNvSpPr>
            <a:spLocks noChangeShapeType="1"/>
          </p:cNvSpPr>
          <p:nvPr/>
        </p:nvSpPr>
        <p:spPr bwMode="auto">
          <a:xfrm>
            <a:off x="2562225" y="3908425"/>
            <a:ext cx="3429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68" name="Line 5"/>
          <p:cNvSpPr>
            <a:spLocks noChangeShapeType="1"/>
          </p:cNvSpPr>
          <p:nvPr/>
        </p:nvSpPr>
        <p:spPr bwMode="auto">
          <a:xfrm>
            <a:off x="4284663" y="2205038"/>
            <a:ext cx="30162" cy="3532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69" name="Line 6"/>
          <p:cNvSpPr>
            <a:spLocks noChangeShapeType="1"/>
          </p:cNvSpPr>
          <p:nvPr/>
        </p:nvSpPr>
        <p:spPr bwMode="auto">
          <a:xfrm flipV="1">
            <a:off x="2638425" y="2536825"/>
            <a:ext cx="3276600" cy="2819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0" name="Line 7"/>
          <p:cNvSpPr>
            <a:spLocks noChangeShapeType="1"/>
          </p:cNvSpPr>
          <p:nvPr/>
        </p:nvSpPr>
        <p:spPr bwMode="auto">
          <a:xfrm>
            <a:off x="2638425" y="2536825"/>
            <a:ext cx="3352800" cy="281940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1" name="Text Box 9"/>
          <p:cNvSpPr txBox="1">
            <a:spLocks noChangeArrowheads="1"/>
          </p:cNvSpPr>
          <p:nvPr/>
        </p:nvSpPr>
        <p:spPr bwMode="auto">
          <a:xfrm>
            <a:off x="4343400" y="2384425"/>
            <a:ext cx="4286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利润</a:t>
            </a:r>
          </a:p>
        </p:txBody>
      </p:sp>
      <p:sp>
        <p:nvSpPr>
          <p:cNvPr id="62472" name="Text Box 10"/>
          <p:cNvSpPr txBox="1">
            <a:spLocks noChangeArrowheads="1"/>
          </p:cNvSpPr>
          <p:nvPr/>
        </p:nvSpPr>
        <p:spPr bwMode="auto">
          <a:xfrm>
            <a:off x="4391025" y="5203825"/>
            <a:ext cx="4286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损失</a:t>
            </a:r>
          </a:p>
        </p:txBody>
      </p:sp>
      <p:sp>
        <p:nvSpPr>
          <p:cNvPr id="62473" name="Text Box 11"/>
          <p:cNvSpPr txBox="1">
            <a:spLocks noChangeArrowheads="1"/>
          </p:cNvSpPr>
          <p:nvPr/>
        </p:nvSpPr>
        <p:spPr bwMode="auto">
          <a:xfrm>
            <a:off x="4924425" y="3984625"/>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期货价格</a:t>
            </a:r>
          </a:p>
        </p:txBody>
      </p:sp>
      <p:sp>
        <p:nvSpPr>
          <p:cNvPr id="62474" name="Line 12"/>
          <p:cNvSpPr>
            <a:spLocks noChangeShapeType="1"/>
          </p:cNvSpPr>
          <p:nvPr/>
        </p:nvSpPr>
        <p:spPr bwMode="auto">
          <a:xfrm>
            <a:off x="6067425" y="2420938"/>
            <a:ext cx="0" cy="13716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5" name="Line 13"/>
          <p:cNvSpPr>
            <a:spLocks noChangeShapeType="1"/>
          </p:cNvSpPr>
          <p:nvPr/>
        </p:nvSpPr>
        <p:spPr bwMode="auto">
          <a:xfrm>
            <a:off x="6067425" y="4060825"/>
            <a:ext cx="0" cy="1219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6" name="Text Box 14"/>
          <p:cNvSpPr txBox="1">
            <a:spLocks noChangeArrowheads="1"/>
          </p:cNvSpPr>
          <p:nvPr/>
        </p:nvSpPr>
        <p:spPr bwMode="auto">
          <a:xfrm>
            <a:off x="6296025" y="2917825"/>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权利</a:t>
            </a:r>
          </a:p>
        </p:txBody>
      </p:sp>
      <p:sp>
        <p:nvSpPr>
          <p:cNvPr id="62477" name="Text Box 15"/>
          <p:cNvSpPr txBox="1">
            <a:spLocks noChangeArrowheads="1"/>
          </p:cNvSpPr>
          <p:nvPr/>
        </p:nvSpPr>
        <p:spPr bwMode="auto">
          <a:xfrm>
            <a:off x="6372225" y="4289425"/>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义务</a:t>
            </a:r>
          </a:p>
        </p:txBody>
      </p:sp>
      <p:sp>
        <p:nvSpPr>
          <p:cNvPr id="62478" name="Text Box 16"/>
          <p:cNvSpPr txBox="1">
            <a:spLocks noChangeArrowheads="1"/>
          </p:cNvSpPr>
          <p:nvPr/>
        </p:nvSpPr>
        <p:spPr bwMode="auto">
          <a:xfrm>
            <a:off x="5153025" y="3062288"/>
            <a:ext cx="762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期货多头</a:t>
            </a:r>
          </a:p>
        </p:txBody>
      </p:sp>
      <p:sp>
        <p:nvSpPr>
          <p:cNvPr id="62479" name="Text Box 17"/>
          <p:cNvSpPr txBox="1">
            <a:spLocks noChangeArrowheads="1"/>
          </p:cNvSpPr>
          <p:nvPr/>
        </p:nvSpPr>
        <p:spPr bwMode="auto">
          <a:xfrm>
            <a:off x="2638425" y="3070225"/>
            <a:ext cx="685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期货空头</a:t>
            </a:r>
          </a:p>
        </p:txBody>
      </p:sp>
      <p:sp>
        <p:nvSpPr>
          <p:cNvPr id="62480" name="Text Box 19"/>
          <p:cNvSpPr txBox="1">
            <a:spLocks noChangeArrowheads="1"/>
          </p:cNvSpPr>
          <p:nvPr/>
        </p:nvSpPr>
        <p:spPr bwMode="auto">
          <a:xfrm>
            <a:off x="2863850" y="5859463"/>
            <a:ext cx="348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latin typeface="楷体_GB2312" pitchFamily="49" charset="-122"/>
                <a:ea typeface="楷体_GB2312" pitchFamily="49" charset="-122"/>
              </a:rPr>
              <a:t>图4-3 期货：权利和义务结合</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4294967295"/>
          </p:nvPr>
        </p:nvSpPr>
        <p:spPr>
          <a:xfrm>
            <a:off x="684213" y="5805488"/>
            <a:ext cx="3581400" cy="533400"/>
          </a:xfrm>
        </p:spPr>
        <p:txBody>
          <a:bodyPr/>
          <a:lstStyle/>
          <a:p>
            <a:pPr eaLnBrk="1" hangingPunct="1">
              <a:buFont typeface="Wingdings" panose="05000000000000000000" pitchFamily="2" charset="2"/>
              <a:buNone/>
              <a:defRPr/>
            </a:pPr>
            <a:r>
              <a:rPr lang="zh-CN" altLang="en-US" sz="2000" smtClean="0">
                <a:latin typeface="楷体_GB2312" pitchFamily="49" charset="-122"/>
                <a:ea typeface="楷体_GB2312" pitchFamily="49" charset="-122"/>
              </a:rPr>
              <a:t>图4-4 期权：权利和义务分离</a:t>
            </a:r>
            <a:endParaRPr lang="zh-CN" altLang="en-US" smtClean="0">
              <a:latin typeface="楷体_GB2312" pitchFamily="49" charset="-122"/>
              <a:ea typeface="楷体_GB2312" pitchFamily="49" charset="-122"/>
            </a:endParaRPr>
          </a:p>
        </p:txBody>
      </p:sp>
      <p:sp>
        <p:nvSpPr>
          <p:cNvPr id="63491" name="Line 4"/>
          <p:cNvSpPr>
            <a:spLocks noChangeShapeType="1"/>
          </p:cNvSpPr>
          <p:nvPr/>
        </p:nvSpPr>
        <p:spPr bwMode="auto">
          <a:xfrm>
            <a:off x="4419600" y="1828800"/>
            <a:ext cx="3429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2" name="Line 5"/>
          <p:cNvSpPr>
            <a:spLocks noChangeShapeType="1"/>
          </p:cNvSpPr>
          <p:nvPr/>
        </p:nvSpPr>
        <p:spPr bwMode="auto">
          <a:xfrm>
            <a:off x="6172200" y="609600"/>
            <a:ext cx="0" cy="2362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3" name="Line 6"/>
          <p:cNvSpPr>
            <a:spLocks noChangeShapeType="1"/>
          </p:cNvSpPr>
          <p:nvPr/>
        </p:nvSpPr>
        <p:spPr bwMode="auto">
          <a:xfrm flipV="1">
            <a:off x="6248400" y="457200"/>
            <a:ext cx="1600200" cy="1371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4" name="Line 7"/>
          <p:cNvSpPr>
            <a:spLocks noChangeShapeType="1"/>
          </p:cNvSpPr>
          <p:nvPr/>
        </p:nvSpPr>
        <p:spPr bwMode="auto">
          <a:xfrm>
            <a:off x="4495800" y="457200"/>
            <a:ext cx="1676400" cy="1447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5" name="Text Box 8"/>
          <p:cNvSpPr txBox="1">
            <a:spLocks noChangeArrowheads="1"/>
          </p:cNvSpPr>
          <p:nvPr/>
        </p:nvSpPr>
        <p:spPr bwMode="auto">
          <a:xfrm>
            <a:off x="6248400" y="304800"/>
            <a:ext cx="4286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利润</a:t>
            </a:r>
          </a:p>
        </p:txBody>
      </p:sp>
      <p:sp>
        <p:nvSpPr>
          <p:cNvPr id="63496" name="Text Box 10"/>
          <p:cNvSpPr txBox="1">
            <a:spLocks noChangeArrowheads="1"/>
          </p:cNvSpPr>
          <p:nvPr/>
        </p:nvSpPr>
        <p:spPr bwMode="auto">
          <a:xfrm>
            <a:off x="6781800" y="1905000"/>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期货价格</a:t>
            </a:r>
          </a:p>
        </p:txBody>
      </p:sp>
      <p:sp>
        <p:nvSpPr>
          <p:cNvPr id="63497" name="Line 11"/>
          <p:cNvSpPr>
            <a:spLocks noChangeShapeType="1"/>
          </p:cNvSpPr>
          <p:nvPr/>
        </p:nvSpPr>
        <p:spPr bwMode="auto">
          <a:xfrm>
            <a:off x="8001000" y="533400"/>
            <a:ext cx="0" cy="1371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8" name="Text Box 13"/>
          <p:cNvSpPr txBox="1">
            <a:spLocks noChangeArrowheads="1"/>
          </p:cNvSpPr>
          <p:nvPr/>
        </p:nvSpPr>
        <p:spPr bwMode="auto">
          <a:xfrm>
            <a:off x="8153400" y="838200"/>
            <a:ext cx="8112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只有权利</a:t>
            </a:r>
          </a:p>
        </p:txBody>
      </p:sp>
      <p:sp>
        <p:nvSpPr>
          <p:cNvPr id="63499" name="Text Box 15"/>
          <p:cNvSpPr txBox="1">
            <a:spLocks noChangeArrowheads="1"/>
          </p:cNvSpPr>
          <p:nvPr/>
        </p:nvSpPr>
        <p:spPr bwMode="auto">
          <a:xfrm>
            <a:off x="7010400" y="990600"/>
            <a:ext cx="762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多头看涨</a:t>
            </a:r>
          </a:p>
        </p:txBody>
      </p:sp>
      <p:sp>
        <p:nvSpPr>
          <p:cNvPr id="63500" name="Text Box 16"/>
          <p:cNvSpPr txBox="1">
            <a:spLocks noChangeArrowheads="1"/>
          </p:cNvSpPr>
          <p:nvPr/>
        </p:nvSpPr>
        <p:spPr bwMode="auto">
          <a:xfrm>
            <a:off x="4495800" y="914400"/>
            <a:ext cx="685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多头看跌</a:t>
            </a:r>
          </a:p>
        </p:txBody>
      </p:sp>
      <p:sp>
        <p:nvSpPr>
          <p:cNvPr id="63501" name="Line 17"/>
          <p:cNvSpPr>
            <a:spLocks noChangeShapeType="1"/>
          </p:cNvSpPr>
          <p:nvPr/>
        </p:nvSpPr>
        <p:spPr bwMode="auto">
          <a:xfrm>
            <a:off x="4495800" y="4648200"/>
            <a:ext cx="3429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2" name="Line 18"/>
          <p:cNvSpPr>
            <a:spLocks noChangeShapeType="1"/>
          </p:cNvSpPr>
          <p:nvPr/>
        </p:nvSpPr>
        <p:spPr bwMode="auto">
          <a:xfrm>
            <a:off x="6248400" y="3581400"/>
            <a:ext cx="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3" name="Line 19"/>
          <p:cNvSpPr>
            <a:spLocks noChangeShapeType="1"/>
          </p:cNvSpPr>
          <p:nvPr/>
        </p:nvSpPr>
        <p:spPr bwMode="auto">
          <a:xfrm flipV="1">
            <a:off x="4572000" y="4648200"/>
            <a:ext cx="1676400" cy="144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4" name="Line 20"/>
          <p:cNvSpPr>
            <a:spLocks noChangeShapeType="1"/>
          </p:cNvSpPr>
          <p:nvPr/>
        </p:nvSpPr>
        <p:spPr bwMode="auto">
          <a:xfrm>
            <a:off x="6248400" y="4724400"/>
            <a:ext cx="1676400" cy="1447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5" name="Text Box 21"/>
          <p:cNvSpPr txBox="1">
            <a:spLocks noChangeArrowheads="1"/>
          </p:cNvSpPr>
          <p:nvPr/>
        </p:nvSpPr>
        <p:spPr bwMode="auto">
          <a:xfrm>
            <a:off x="6324600" y="3505200"/>
            <a:ext cx="4286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利润</a:t>
            </a:r>
          </a:p>
        </p:txBody>
      </p:sp>
      <p:sp>
        <p:nvSpPr>
          <p:cNvPr id="63506" name="Text Box 22"/>
          <p:cNvSpPr txBox="1">
            <a:spLocks noChangeArrowheads="1"/>
          </p:cNvSpPr>
          <p:nvPr/>
        </p:nvSpPr>
        <p:spPr bwMode="auto">
          <a:xfrm>
            <a:off x="6324600" y="5943600"/>
            <a:ext cx="4286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损失</a:t>
            </a:r>
          </a:p>
        </p:txBody>
      </p:sp>
      <p:sp>
        <p:nvSpPr>
          <p:cNvPr id="63507" name="Text Box 23"/>
          <p:cNvSpPr txBox="1">
            <a:spLocks noChangeArrowheads="1"/>
          </p:cNvSpPr>
          <p:nvPr/>
        </p:nvSpPr>
        <p:spPr bwMode="auto">
          <a:xfrm>
            <a:off x="6781800" y="4724400"/>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期货价格</a:t>
            </a:r>
          </a:p>
        </p:txBody>
      </p:sp>
      <p:sp>
        <p:nvSpPr>
          <p:cNvPr id="63508" name="Line 25"/>
          <p:cNvSpPr>
            <a:spLocks noChangeShapeType="1"/>
          </p:cNvSpPr>
          <p:nvPr/>
        </p:nvSpPr>
        <p:spPr bwMode="auto">
          <a:xfrm>
            <a:off x="7924800" y="4800600"/>
            <a:ext cx="0" cy="1371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9" name="Text Box 27"/>
          <p:cNvSpPr txBox="1">
            <a:spLocks noChangeArrowheads="1"/>
          </p:cNvSpPr>
          <p:nvPr/>
        </p:nvSpPr>
        <p:spPr bwMode="auto">
          <a:xfrm>
            <a:off x="8077200" y="5181600"/>
            <a:ext cx="887413"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只有</a:t>
            </a:r>
          </a:p>
          <a:p>
            <a:pPr eaLnBrk="1" hangingPunct="1">
              <a:spcBef>
                <a:spcPct val="50000"/>
              </a:spcBef>
              <a:buClrTx/>
              <a:buSzTx/>
              <a:buFontTx/>
              <a:buNone/>
            </a:pPr>
            <a:r>
              <a:rPr kumimoji="1" lang="zh-CN" altLang="en-US" sz="2000">
                <a:latin typeface="Times New Roman" panose="02020603050405020304" pitchFamily="18" charset="0"/>
              </a:rPr>
              <a:t>义务</a:t>
            </a:r>
          </a:p>
        </p:txBody>
      </p:sp>
      <p:sp>
        <p:nvSpPr>
          <p:cNvPr id="63510" name="Text Box 29"/>
          <p:cNvSpPr txBox="1">
            <a:spLocks noChangeArrowheads="1"/>
          </p:cNvSpPr>
          <p:nvPr/>
        </p:nvSpPr>
        <p:spPr bwMode="auto">
          <a:xfrm>
            <a:off x="5181600" y="5715000"/>
            <a:ext cx="8382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1600">
                <a:latin typeface="Times New Roman" panose="02020603050405020304" pitchFamily="18" charset="0"/>
              </a:rPr>
              <a:t>空头看跌</a:t>
            </a:r>
          </a:p>
        </p:txBody>
      </p:sp>
      <p:sp>
        <p:nvSpPr>
          <p:cNvPr id="63511" name="Text Box 30"/>
          <p:cNvSpPr txBox="1">
            <a:spLocks noChangeArrowheads="1"/>
          </p:cNvSpPr>
          <p:nvPr/>
        </p:nvSpPr>
        <p:spPr bwMode="auto">
          <a:xfrm>
            <a:off x="6324600" y="2743200"/>
            <a:ext cx="4286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损失</a:t>
            </a:r>
          </a:p>
        </p:txBody>
      </p:sp>
      <p:sp>
        <p:nvSpPr>
          <p:cNvPr id="63512" name="Text Box 31"/>
          <p:cNvSpPr txBox="1">
            <a:spLocks noChangeArrowheads="1"/>
          </p:cNvSpPr>
          <p:nvPr/>
        </p:nvSpPr>
        <p:spPr bwMode="auto">
          <a:xfrm>
            <a:off x="7162800" y="27432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期权买方</a:t>
            </a:r>
          </a:p>
        </p:txBody>
      </p:sp>
      <p:sp>
        <p:nvSpPr>
          <p:cNvPr id="63513" name="Text Box 32"/>
          <p:cNvSpPr txBox="1">
            <a:spLocks noChangeArrowheads="1"/>
          </p:cNvSpPr>
          <p:nvPr/>
        </p:nvSpPr>
        <p:spPr bwMode="auto">
          <a:xfrm>
            <a:off x="7162800" y="3657600"/>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期权卖方</a:t>
            </a:r>
          </a:p>
        </p:txBody>
      </p:sp>
      <p:sp>
        <p:nvSpPr>
          <p:cNvPr id="63514" name="Line 60"/>
          <p:cNvSpPr>
            <a:spLocks noChangeShapeType="1"/>
          </p:cNvSpPr>
          <p:nvPr/>
        </p:nvSpPr>
        <p:spPr bwMode="auto">
          <a:xfrm>
            <a:off x="762000" y="2819400"/>
            <a:ext cx="289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5" name="Line 61"/>
          <p:cNvSpPr>
            <a:spLocks noChangeShapeType="1"/>
          </p:cNvSpPr>
          <p:nvPr/>
        </p:nvSpPr>
        <p:spPr bwMode="auto">
          <a:xfrm>
            <a:off x="685800" y="4267200"/>
            <a:ext cx="289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6" name="Line 62"/>
          <p:cNvSpPr>
            <a:spLocks noChangeShapeType="1"/>
          </p:cNvSpPr>
          <p:nvPr/>
        </p:nvSpPr>
        <p:spPr bwMode="auto">
          <a:xfrm>
            <a:off x="2133600" y="13716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7" name="Line 63"/>
          <p:cNvSpPr>
            <a:spLocks noChangeShapeType="1"/>
          </p:cNvSpPr>
          <p:nvPr/>
        </p:nvSpPr>
        <p:spPr bwMode="auto">
          <a:xfrm>
            <a:off x="2133600" y="4267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8" name="Line 64"/>
          <p:cNvSpPr>
            <a:spLocks noChangeShapeType="1"/>
          </p:cNvSpPr>
          <p:nvPr/>
        </p:nvSpPr>
        <p:spPr bwMode="auto">
          <a:xfrm>
            <a:off x="838200" y="1524000"/>
            <a:ext cx="1295400" cy="12954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9" name="Line 65"/>
          <p:cNvSpPr>
            <a:spLocks noChangeShapeType="1"/>
          </p:cNvSpPr>
          <p:nvPr/>
        </p:nvSpPr>
        <p:spPr bwMode="auto">
          <a:xfrm>
            <a:off x="2133600" y="4267200"/>
            <a:ext cx="1371600" cy="12954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0" name="Line 66"/>
          <p:cNvSpPr>
            <a:spLocks noChangeShapeType="1"/>
          </p:cNvSpPr>
          <p:nvPr/>
        </p:nvSpPr>
        <p:spPr bwMode="auto">
          <a:xfrm flipV="1">
            <a:off x="2133600" y="1524000"/>
            <a:ext cx="137160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1" name="Line 67"/>
          <p:cNvSpPr>
            <a:spLocks noChangeShapeType="1"/>
          </p:cNvSpPr>
          <p:nvPr/>
        </p:nvSpPr>
        <p:spPr bwMode="auto">
          <a:xfrm flipH="1">
            <a:off x="762000" y="4267200"/>
            <a:ext cx="13716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2" name="Freeform 69"/>
          <p:cNvSpPr>
            <a:spLocks/>
          </p:cNvSpPr>
          <p:nvPr/>
        </p:nvSpPr>
        <p:spPr bwMode="auto">
          <a:xfrm>
            <a:off x="381000" y="2895600"/>
            <a:ext cx="3505200" cy="228600"/>
          </a:xfrm>
          <a:custGeom>
            <a:avLst/>
            <a:gdLst>
              <a:gd name="T0" fmla="*/ 0 w 2208"/>
              <a:gd name="T1" fmla="*/ 2147483646 h 144"/>
              <a:gd name="T2" fmla="*/ 2147483646 w 2208"/>
              <a:gd name="T3" fmla="*/ 2147483646 h 144"/>
              <a:gd name="T4" fmla="*/ 2147483646 w 2208"/>
              <a:gd name="T5" fmla="*/ 2147483646 h 144"/>
              <a:gd name="T6" fmla="*/ 2147483646 w 2208"/>
              <a:gd name="T7" fmla="*/ 2147483646 h 144"/>
              <a:gd name="T8" fmla="*/ 2147483646 w 2208"/>
              <a:gd name="T9" fmla="*/ 2147483646 h 144"/>
              <a:gd name="T10" fmla="*/ 2147483646 w 2208"/>
              <a:gd name="T11" fmla="*/ 2147483646 h 144"/>
              <a:gd name="T12" fmla="*/ 2147483646 w 2208"/>
              <a:gd name="T13" fmla="*/ 0 h 144"/>
              <a:gd name="T14" fmla="*/ 2147483646 w 2208"/>
              <a:gd name="T15" fmla="*/ 2147483646 h 144"/>
              <a:gd name="T16" fmla="*/ 2147483646 w 2208"/>
              <a:gd name="T17" fmla="*/ 2147483646 h 144"/>
              <a:gd name="T18" fmla="*/ 2147483646 w 2208"/>
              <a:gd name="T19" fmla="*/ 2147483646 h 144"/>
              <a:gd name="T20" fmla="*/ 2147483646 w 2208"/>
              <a:gd name="T21" fmla="*/ 2147483646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8" h="144">
                <a:moveTo>
                  <a:pt x="0" y="48"/>
                </a:moveTo>
                <a:cubicBezTo>
                  <a:pt x="0" y="96"/>
                  <a:pt x="0" y="144"/>
                  <a:pt x="48" y="144"/>
                </a:cubicBezTo>
                <a:cubicBezTo>
                  <a:pt x="96" y="144"/>
                  <a:pt x="200" y="56"/>
                  <a:pt x="288" y="48"/>
                </a:cubicBezTo>
                <a:cubicBezTo>
                  <a:pt x="376" y="40"/>
                  <a:pt x="488" y="96"/>
                  <a:pt x="576" y="96"/>
                </a:cubicBezTo>
                <a:cubicBezTo>
                  <a:pt x="664" y="96"/>
                  <a:pt x="712" y="48"/>
                  <a:pt x="816" y="48"/>
                </a:cubicBezTo>
                <a:cubicBezTo>
                  <a:pt x="920" y="48"/>
                  <a:pt x="1120" y="104"/>
                  <a:pt x="1200" y="96"/>
                </a:cubicBezTo>
                <a:cubicBezTo>
                  <a:pt x="1280" y="88"/>
                  <a:pt x="1224" y="0"/>
                  <a:pt x="1296" y="0"/>
                </a:cubicBezTo>
                <a:cubicBezTo>
                  <a:pt x="1368" y="0"/>
                  <a:pt x="1536" y="88"/>
                  <a:pt x="1632" y="96"/>
                </a:cubicBezTo>
                <a:cubicBezTo>
                  <a:pt x="1728" y="104"/>
                  <a:pt x="1792" y="56"/>
                  <a:pt x="1872" y="48"/>
                </a:cubicBezTo>
                <a:cubicBezTo>
                  <a:pt x="1952" y="40"/>
                  <a:pt x="2056" y="48"/>
                  <a:pt x="2112" y="48"/>
                </a:cubicBezTo>
                <a:cubicBezTo>
                  <a:pt x="2168" y="48"/>
                  <a:pt x="2188" y="48"/>
                  <a:pt x="2208" y="4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3" name="Freeform 70"/>
          <p:cNvSpPr>
            <a:spLocks/>
          </p:cNvSpPr>
          <p:nvPr/>
        </p:nvSpPr>
        <p:spPr bwMode="auto">
          <a:xfrm>
            <a:off x="381000" y="3937000"/>
            <a:ext cx="3886200" cy="254000"/>
          </a:xfrm>
          <a:custGeom>
            <a:avLst/>
            <a:gdLst>
              <a:gd name="T0" fmla="*/ 0 w 2448"/>
              <a:gd name="T1" fmla="*/ 2147483646 h 160"/>
              <a:gd name="T2" fmla="*/ 2147483646 w 2448"/>
              <a:gd name="T3" fmla="*/ 2147483646 h 160"/>
              <a:gd name="T4" fmla="*/ 2147483646 w 2448"/>
              <a:gd name="T5" fmla="*/ 2147483646 h 160"/>
              <a:gd name="T6" fmla="*/ 2147483646 w 2448"/>
              <a:gd name="T7" fmla="*/ 2147483646 h 160"/>
              <a:gd name="T8" fmla="*/ 2147483646 w 2448"/>
              <a:gd name="T9" fmla="*/ 2147483646 h 160"/>
              <a:gd name="T10" fmla="*/ 2147483646 w 2448"/>
              <a:gd name="T11" fmla="*/ 2147483646 h 160"/>
              <a:gd name="T12" fmla="*/ 2147483646 w 2448"/>
              <a:gd name="T13" fmla="*/ 2147483646 h 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8" h="160">
                <a:moveTo>
                  <a:pt x="0" y="112"/>
                </a:moveTo>
                <a:cubicBezTo>
                  <a:pt x="92" y="64"/>
                  <a:pt x="184" y="16"/>
                  <a:pt x="240" y="16"/>
                </a:cubicBezTo>
                <a:cubicBezTo>
                  <a:pt x="296" y="16"/>
                  <a:pt x="280" y="112"/>
                  <a:pt x="336" y="112"/>
                </a:cubicBezTo>
                <a:cubicBezTo>
                  <a:pt x="392" y="112"/>
                  <a:pt x="456" y="8"/>
                  <a:pt x="576" y="16"/>
                </a:cubicBezTo>
                <a:cubicBezTo>
                  <a:pt x="696" y="24"/>
                  <a:pt x="880" y="160"/>
                  <a:pt x="1056" y="160"/>
                </a:cubicBezTo>
                <a:cubicBezTo>
                  <a:pt x="1232" y="160"/>
                  <a:pt x="1400" y="32"/>
                  <a:pt x="1632" y="16"/>
                </a:cubicBezTo>
                <a:cubicBezTo>
                  <a:pt x="1864" y="0"/>
                  <a:pt x="2312" y="64"/>
                  <a:pt x="2448" y="6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4" name="AutoShape 71"/>
          <p:cNvSpPr>
            <a:spLocks noChangeArrowheads="1"/>
          </p:cNvSpPr>
          <p:nvPr/>
        </p:nvSpPr>
        <p:spPr bwMode="auto">
          <a:xfrm>
            <a:off x="4267200" y="3810000"/>
            <a:ext cx="990600" cy="990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559" y="5399"/>
                  <a:pt x="8356" y="5827"/>
                  <a:pt x="7393" y="6610"/>
                </a:cubicBezTo>
                <a:lnTo>
                  <a:pt x="3986" y="2420"/>
                </a:lnTo>
                <a:cubicBezTo>
                  <a:pt x="5912" y="854"/>
                  <a:pt x="8318"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5" name="AutoShape 72"/>
          <p:cNvSpPr>
            <a:spLocks noChangeArrowheads="1"/>
          </p:cNvSpPr>
          <p:nvPr/>
        </p:nvSpPr>
        <p:spPr bwMode="auto">
          <a:xfrm flipV="1">
            <a:off x="4038600" y="1905000"/>
            <a:ext cx="914400" cy="990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235" y="5399"/>
                  <a:pt x="7747" y="6078"/>
                  <a:pt x="6721" y="7260"/>
                </a:cubicBezTo>
                <a:lnTo>
                  <a:pt x="2643" y="3720"/>
                </a:lnTo>
                <a:cubicBezTo>
                  <a:pt x="4695" y="1357"/>
                  <a:pt x="7670"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6" name="AutoShape 73"/>
          <p:cNvSpPr>
            <a:spLocks noChangeArrowheads="1"/>
          </p:cNvSpPr>
          <p:nvPr/>
        </p:nvSpPr>
        <p:spPr bwMode="auto">
          <a:xfrm rot="-5400000">
            <a:off x="228600" y="3200400"/>
            <a:ext cx="609600" cy="609600"/>
          </a:xfrm>
          <a:prstGeom prst="flowChartMerg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63527" name="Rectangle 75"/>
          <p:cNvSpPr>
            <a:spLocks noChangeArrowheads="1"/>
          </p:cNvSpPr>
          <p:nvPr/>
        </p:nvSpPr>
        <p:spPr bwMode="auto">
          <a:xfrm>
            <a:off x="6934200" y="58674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1600">
                <a:latin typeface="Times New Roman" panose="02020603050405020304" pitchFamily="18" charset="0"/>
              </a:rPr>
              <a:t>空头看涨</a:t>
            </a:r>
          </a:p>
        </p:txBody>
      </p:sp>
      <p:sp>
        <p:nvSpPr>
          <p:cNvPr id="63528" name="Line 77"/>
          <p:cNvSpPr>
            <a:spLocks noChangeShapeType="1"/>
          </p:cNvSpPr>
          <p:nvPr/>
        </p:nvSpPr>
        <p:spPr bwMode="auto">
          <a:xfrm>
            <a:off x="4067175" y="3357563"/>
            <a:ext cx="48260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9388" y="404813"/>
            <a:ext cx="8229600" cy="1139825"/>
          </a:xfrm>
        </p:spPr>
        <p:txBody>
          <a:bodyPr/>
          <a:lstStyle/>
          <a:p>
            <a:pPr eaLnBrk="1" hangingPunct="1">
              <a:defRPr/>
            </a:pPr>
            <a:r>
              <a:rPr lang="zh-CN" altLang="en-US" sz="3200" smtClean="0"/>
              <a:t>    </a:t>
            </a:r>
            <a:r>
              <a:rPr lang="zh-CN" altLang="en-US" sz="3200" smtClean="0">
                <a:latin typeface="隶书" pitchFamily="49" charset="-122"/>
                <a:ea typeface="隶书" pitchFamily="49" charset="-122"/>
              </a:rPr>
              <a:t>图4-5 期权的基本交付模式</a:t>
            </a:r>
            <a:endParaRPr lang="zh-CN" altLang="en-US" smtClean="0">
              <a:latin typeface="隶书" pitchFamily="49" charset="-122"/>
              <a:ea typeface="隶书" pitchFamily="49" charset="-122"/>
            </a:endParaRPr>
          </a:p>
        </p:txBody>
      </p:sp>
      <p:sp>
        <p:nvSpPr>
          <p:cNvPr id="66563" name="Rectangle 4"/>
          <p:cNvSpPr>
            <a:spLocks noChangeArrowheads="1"/>
          </p:cNvSpPr>
          <p:nvPr/>
        </p:nvSpPr>
        <p:spPr bwMode="auto">
          <a:xfrm>
            <a:off x="1403350" y="1916113"/>
            <a:ext cx="6264275" cy="3895725"/>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66564" name="Line 5"/>
          <p:cNvSpPr>
            <a:spLocks noChangeShapeType="1"/>
          </p:cNvSpPr>
          <p:nvPr/>
        </p:nvSpPr>
        <p:spPr bwMode="auto">
          <a:xfrm>
            <a:off x="2819400" y="4038600"/>
            <a:ext cx="3733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5" name="Line 6"/>
          <p:cNvSpPr>
            <a:spLocks noChangeShapeType="1"/>
          </p:cNvSpPr>
          <p:nvPr/>
        </p:nvSpPr>
        <p:spPr bwMode="auto">
          <a:xfrm>
            <a:off x="4572000" y="2590800"/>
            <a:ext cx="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6" name="Line 7"/>
          <p:cNvSpPr>
            <a:spLocks noChangeShapeType="1"/>
          </p:cNvSpPr>
          <p:nvPr/>
        </p:nvSpPr>
        <p:spPr bwMode="auto">
          <a:xfrm>
            <a:off x="2971800" y="2667000"/>
            <a:ext cx="3200400" cy="274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7" name="Line 8"/>
          <p:cNvSpPr>
            <a:spLocks noChangeShapeType="1"/>
          </p:cNvSpPr>
          <p:nvPr/>
        </p:nvSpPr>
        <p:spPr bwMode="auto">
          <a:xfrm flipV="1">
            <a:off x="3048000" y="2667000"/>
            <a:ext cx="3276600" cy="2590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8" name="Text Box 9"/>
          <p:cNvSpPr txBox="1">
            <a:spLocks noChangeArrowheads="1"/>
          </p:cNvSpPr>
          <p:nvPr/>
        </p:nvSpPr>
        <p:spPr bwMode="auto">
          <a:xfrm>
            <a:off x="3352800" y="2971800"/>
            <a:ext cx="838200" cy="82232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买入看跌</a:t>
            </a:r>
          </a:p>
        </p:txBody>
      </p:sp>
      <p:sp>
        <p:nvSpPr>
          <p:cNvPr id="66569" name="Text Box 10"/>
          <p:cNvSpPr txBox="1">
            <a:spLocks noChangeArrowheads="1"/>
          </p:cNvSpPr>
          <p:nvPr/>
        </p:nvSpPr>
        <p:spPr bwMode="auto">
          <a:xfrm>
            <a:off x="5003800" y="2997200"/>
            <a:ext cx="838200" cy="822325"/>
          </a:xfrm>
          <a:prstGeom prst="rect">
            <a:avLst/>
          </a:prstGeom>
          <a:solidFill>
            <a:schemeClr val="bg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买入看涨</a:t>
            </a:r>
          </a:p>
        </p:txBody>
      </p:sp>
      <p:sp>
        <p:nvSpPr>
          <p:cNvPr id="66570" name="Text Box 12"/>
          <p:cNvSpPr txBox="1">
            <a:spLocks noChangeArrowheads="1"/>
          </p:cNvSpPr>
          <p:nvPr/>
        </p:nvSpPr>
        <p:spPr bwMode="auto">
          <a:xfrm>
            <a:off x="3352800" y="4343400"/>
            <a:ext cx="838200" cy="822325"/>
          </a:xfrm>
          <a:prstGeom prst="rect">
            <a:avLst/>
          </a:prstGeom>
          <a:solidFill>
            <a:schemeClr val="bg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卖出看跌</a:t>
            </a:r>
          </a:p>
        </p:txBody>
      </p:sp>
      <p:sp>
        <p:nvSpPr>
          <p:cNvPr id="66571" name="Text Box 13"/>
          <p:cNvSpPr txBox="1">
            <a:spLocks noChangeArrowheads="1"/>
          </p:cNvSpPr>
          <p:nvPr/>
        </p:nvSpPr>
        <p:spPr bwMode="auto">
          <a:xfrm>
            <a:off x="5029200" y="4343400"/>
            <a:ext cx="838200" cy="822325"/>
          </a:xfrm>
          <a:prstGeom prst="rect">
            <a:avLst/>
          </a:prstGeom>
          <a:solidFill>
            <a:schemeClr val="bg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卖出看涨</a:t>
            </a:r>
          </a:p>
        </p:txBody>
      </p:sp>
    </p:spTree>
    <p:extLst>
      <p:ext uri="{BB962C8B-B14F-4D97-AF65-F5344CB8AC3E}">
        <p14:creationId xmlns:p14="http://schemas.microsoft.com/office/powerpoint/2010/main" val="538731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zh-CN" altLang="en-US" smtClean="0">
                <a:latin typeface="+mn-ea"/>
                <a:ea typeface="+mn-ea"/>
              </a:rPr>
              <a:t>期权结算的特殊性</a:t>
            </a:r>
          </a:p>
        </p:txBody>
      </p:sp>
      <p:sp>
        <p:nvSpPr>
          <p:cNvPr id="66563" name="Rectangle 3"/>
          <p:cNvSpPr>
            <a:spLocks noGrp="1" noChangeArrowheads="1"/>
          </p:cNvSpPr>
          <p:nvPr>
            <p:ph type="body" idx="1"/>
          </p:nvPr>
        </p:nvSpPr>
        <p:spPr/>
        <p:txBody>
          <a:bodyPr/>
          <a:lstStyle/>
          <a:p>
            <a:pPr eaLnBrk="1" hangingPunct="1"/>
            <a:r>
              <a:rPr lang="zh-CN" altLang="en-US" dirty="0" smtClean="0">
                <a:latin typeface="+mn-ea"/>
              </a:rPr>
              <a:t>期初：</a:t>
            </a:r>
          </a:p>
          <a:p>
            <a:pPr lvl="1" eaLnBrk="1" hangingPunct="1"/>
            <a:r>
              <a:rPr lang="zh-CN" altLang="en-US" dirty="0" smtClean="0">
                <a:latin typeface="+mn-ea"/>
              </a:rPr>
              <a:t>期权买方向卖方支付期权费</a:t>
            </a:r>
          </a:p>
          <a:p>
            <a:pPr eaLnBrk="1" hangingPunct="1"/>
            <a:r>
              <a:rPr lang="zh-CN" altLang="en-US" dirty="0" smtClean="0">
                <a:latin typeface="+mn-ea"/>
              </a:rPr>
              <a:t>期末：</a:t>
            </a:r>
          </a:p>
          <a:p>
            <a:pPr lvl="1" eaLnBrk="1" hangingPunct="1"/>
            <a:r>
              <a:rPr lang="zh-CN" altLang="en-US" dirty="0" smtClean="0">
                <a:latin typeface="+mn-ea"/>
              </a:rPr>
              <a:t>可能结算</a:t>
            </a:r>
          </a:p>
          <a:p>
            <a:pPr lvl="1" eaLnBrk="1" hangingPunct="1"/>
            <a:r>
              <a:rPr lang="zh-CN" altLang="en-US" dirty="0" smtClean="0">
                <a:latin typeface="+mn-ea"/>
              </a:rPr>
              <a:t>也可能不结算</a:t>
            </a:r>
          </a:p>
          <a:p>
            <a:pPr eaLnBrk="1" hangingPunct="1"/>
            <a:r>
              <a:rPr lang="zh-CN" altLang="en-US" dirty="0" smtClean="0">
                <a:latin typeface="+mn-ea"/>
              </a:rPr>
              <a:t>而对于远期或期货，期初不需要结算。</a:t>
            </a:r>
          </a:p>
        </p:txBody>
      </p:sp>
      <p:sp>
        <p:nvSpPr>
          <p:cNvPr id="2" name="文本框 1"/>
          <p:cNvSpPr txBox="1"/>
          <p:nvPr/>
        </p:nvSpPr>
        <p:spPr>
          <a:xfrm>
            <a:off x="1871700" y="5373216"/>
            <a:ext cx="5400600" cy="584775"/>
          </a:xfrm>
          <a:prstGeom prst="rect">
            <a:avLst/>
          </a:prstGeom>
          <a:noFill/>
        </p:spPr>
        <p:txBody>
          <a:bodyPr wrap="square" rtlCol="0">
            <a:spAutoFit/>
          </a:bodyPr>
          <a:lstStyle/>
          <a:p>
            <a:r>
              <a:rPr kumimoji="1" lang="zh-CN" altLang="en-US" sz="3200" dirty="0" smtClean="0">
                <a:solidFill>
                  <a:srgbClr val="FFFF00"/>
                </a:solidFill>
              </a:rPr>
              <a:t>期权本身为什么有价值？</a:t>
            </a:r>
            <a:endParaRPr kumimoji="1" lang="zh-CN" altLang="en-US" sz="3200" dirty="0">
              <a:solidFill>
                <a:srgbClr val="FFFF00"/>
              </a:solidFill>
            </a:endParaRPr>
          </a:p>
        </p:txBody>
      </p:sp>
    </p:spTree>
    <p:extLst>
      <p:ext uri="{BB962C8B-B14F-4D97-AF65-F5344CB8AC3E}">
        <p14:creationId xmlns:p14="http://schemas.microsoft.com/office/powerpoint/2010/main" val="1803169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defRPr/>
            </a:pPr>
            <a:r>
              <a:rPr lang="zh-CN" altLang="en-US" b="1" smtClean="0"/>
              <a:t>银行家信托公司的建议</a:t>
            </a:r>
            <a:r>
              <a:rPr lang="zh-CN" altLang="en-US" sz="3200" smtClean="0"/>
              <a:t>：</a:t>
            </a:r>
          </a:p>
        </p:txBody>
      </p:sp>
      <p:sp>
        <p:nvSpPr>
          <p:cNvPr id="6147" name="Rectangle 3"/>
          <p:cNvSpPr>
            <a:spLocks noGrp="1" noChangeArrowheads="1"/>
          </p:cNvSpPr>
          <p:nvPr>
            <p:ph type="body" idx="1"/>
          </p:nvPr>
        </p:nvSpPr>
        <p:spPr>
          <a:xfrm>
            <a:off x="900113" y="1844675"/>
            <a:ext cx="7543800" cy="3352800"/>
          </a:xfrm>
        </p:spPr>
        <p:txBody>
          <a:bodyPr/>
          <a:lstStyle/>
          <a:p>
            <a:pPr eaLnBrk="1" hangingPunct="1">
              <a:lnSpc>
                <a:spcPct val="90000"/>
              </a:lnSpc>
              <a:defRPr/>
            </a:pPr>
            <a:r>
              <a:rPr lang="zh-CN" altLang="en-US" sz="2400" dirty="0" smtClean="0">
                <a:latin typeface="+mn-ea"/>
              </a:rPr>
              <a:t>由化工公司出面保证员工持有的股票能在</a:t>
            </a:r>
            <a:r>
              <a:rPr lang="en-US" altLang="zh-CN" sz="2400" dirty="0" smtClean="0">
                <a:latin typeface="+mn-ea"/>
              </a:rPr>
              <a:t>4</a:t>
            </a:r>
            <a:r>
              <a:rPr lang="zh-CN" altLang="en-US" sz="2400" dirty="0" smtClean="0">
                <a:latin typeface="+mn-ea"/>
              </a:rPr>
              <a:t>年内获得</a:t>
            </a:r>
            <a:r>
              <a:rPr lang="en-US" altLang="zh-CN" sz="2400" dirty="0" smtClean="0">
                <a:latin typeface="+mn-ea"/>
              </a:rPr>
              <a:t>25%</a:t>
            </a:r>
            <a:r>
              <a:rPr lang="zh-CN" altLang="en-US" sz="2400" dirty="0" smtClean="0">
                <a:latin typeface="+mn-ea"/>
              </a:rPr>
              <a:t>的收益率，</a:t>
            </a:r>
          </a:p>
          <a:p>
            <a:pPr eaLnBrk="1" hangingPunct="1">
              <a:lnSpc>
                <a:spcPct val="140000"/>
              </a:lnSpc>
              <a:defRPr/>
            </a:pPr>
            <a:r>
              <a:rPr lang="zh-CN" altLang="en-US" sz="2400" dirty="0" smtClean="0">
                <a:latin typeface="+mn-ea"/>
              </a:rPr>
              <a:t>其股权所代表的表决权不受影响</a:t>
            </a:r>
          </a:p>
          <a:p>
            <a:pPr eaLnBrk="1" hangingPunct="1">
              <a:lnSpc>
                <a:spcPct val="140000"/>
              </a:lnSpc>
              <a:defRPr/>
            </a:pPr>
            <a:r>
              <a:rPr lang="zh-CN" altLang="en-US" sz="2400" dirty="0" smtClean="0">
                <a:latin typeface="+mn-ea"/>
              </a:rPr>
              <a:t>员工可以获得未来股票二级市场上价格上涨所带来的资本利得的</a:t>
            </a:r>
            <a:r>
              <a:rPr lang="en-US" altLang="zh-CN" sz="2400" dirty="0" smtClean="0">
                <a:latin typeface="+mn-ea"/>
              </a:rPr>
              <a:t>2/3</a:t>
            </a:r>
            <a:r>
              <a:rPr lang="zh-CN" altLang="en-US" sz="2400" dirty="0" smtClean="0">
                <a:latin typeface="+mn-ea"/>
              </a:rPr>
              <a:t>，另外</a:t>
            </a:r>
            <a:r>
              <a:rPr lang="en-US" altLang="zh-CN" sz="2400" dirty="0" smtClean="0">
                <a:latin typeface="+mn-ea"/>
              </a:rPr>
              <a:t>1/3</a:t>
            </a:r>
            <a:r>
              <a:rPr lang="zh-CN" altLang="en-US" sz="2400" dirty="0" smtClean="0">
                <a:latin typeface="+mn-ea"/>
              </a:rPr>
              <a:t>作为该化工公司所提供保证收益率的补偿</a:t>
            </a:r>
          </a:p>
          <a:p>
            <a:pPr eaLnBrk="1" hangingPunct="1">
              <a:defRPr/>
            </a:pPr>
            <a:endParaRPr lang="en-US" altLang="zh-CN" sz="2400" dirty="0" smtClean="0">
              <a:latin typeface="+mn-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defRPr/>
            </a:pPr>
            <a:r>
              <a:rPr lang="zh-CN" altLang="en-US" dirty="0" smtClean="0"/>
              <a:t>三、期权的定价</a:t>
            </a:r>
          </a:p>
        </p:txBody>
      </p:sp>
      <p:sp>
        <p:nvSpPr>
          <p:cNvPr id="60419" name="Rectangle 3"/>
          <p:cNvSpPr>
            <a:spLocks noGrp="1" noChangeArrowheads="1"/>
          </p:cNvSpPr>
          <p:nvPr>
            <p:ph type="body" idx="1"/>
          </p:nvPr>
        </p:nvSpPr>
        <p:spPr/>
        <p:txBody>
          <a:bodyPr/>
          <a:lstStyle/>
          <a:p>
            <a:pPr eaLnBrk="1" hangingPunct="1">
              <a:defRPr/>
            </a:pPr>
            <a:r>
              <a:rPr lang="zh-CN" altLang="en-US" b="1" dirty="0" smtClean="0"/>
              <a:t>期权的到期日价值和和到期日前价值</a:t>
            </a:r>
            <a:endParaRPr lang="en-US" altLang="zh-CN" b="1" dirty="0" smtClean="0"/>
          </a:p>
          <a:p>
            <a:pPr eaLnBrk="1" hangingPunct="1">
              <a:defRPr/>
            </a:pPr>
            <a:r>
              <a:rPr lang="zh-CN" altLang="en-US" b="1" dirty="0" smtClean="0"/>
              <a:t>期权的内在价值和时间价值</a:t>
            </a:r>
            <a:endParaRPr lang="en-US" altLang="zh-CN" b="1" dirty="0" smtClean="0"/>
          </a:p>
          <a:p>
            <a:pPr eaLnBrk="1" hangingPunct="1">
              <a:defRPr/>
            </a:pPr>
            <a:r>
              <a:rPr lang="zh-CN" altLang="en-US" b="1" dirty="0" smtClean="0"/>
              <a:t>期权的定价方法</a:t>
            </a:r>
            <a:endParaRPr lang="en-US" altLang="zh-CN" b="1" dirty="0" smtClean="0"/>
          </a:p>
          <a:p>
            <a:pPr lvl="1" eaLnBrk="1" hangingPunct="1">
              <a:defRPr/>
            </a:pPr>
            <a:r>
              <a:rPr lang="zh-CN" altLang="en-US" b="1" dirty="0" smtClean="0"/>
              <a:t>风险中性定价方法</a:t>
            </a:r>
            <a:endParaRPr lang="en-US" altLang="zh-CN" b="1" dirty="0" smtClean="0"/>
          </a:p>
          <a:p>
            <a:pPr lvl="1" eaLnBrk="1" hangingPunct="1">
              <a:defRPr/>
            </a:pPr>
            <a:r>
              <a:rPr lang="zh-CN" altLang="en-US" b="1" dirty="0" smtClean="0"/>
              <a:t>二项式定价方法</a:t>
            </a:r>
            <a:endParaRPr lang="en-US" altLang="zh-CN" b="1" dirty="0" smtClean="0"/>
          </a:p>
          <a:p>
            <a:pPr lvl="1" eaLnBrk="1" hangingPunct="1">
              <a:defRPr/>
            </a:pPr>
            <a:r>
              <a:rPr lang="en-US" altLang="zh-CN" b="1" dirty="0"/>
              <a:t>PDE</a:t>
            </a:r>
            <a:r>
              <a:rPr lang="zh-CN" altLang="en-US" b="1" dirty="0" smtClean="0"/>
              <a:t>方法</a:t>
            </a:r>
          </a:p>
          <a:p>
            <a:pPr eaLnBrk="1" hangingPunct="1">
              <a:defRPr/>
            </a:pPr>
            <a:endParaRPr lang="zh-CN" altLang="en-US" b="1" dirty="0" smtClean="0"/>
          </a:p>
          <a:p>
            <a:pPr eaLnBrk="1" hangingPunct="1">
              <a:defRPr/>
            </a:pPr>
            <a:endParaRPr lang="en-US" altLang="zh-CN" b="1"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en-US" altLang="zh-CN" b="1" dirty="0" smtClean="0">
                <a:solidFill>
                  <a:schemeClr val="tx1"/>
                </a:solidFill>
                <a:latin typeface="隶书" pitchFamily="49" charset="-122"/>
                <a:ea typeface="隶书" pitchFamily="49" charset="-122"/>
              </a:rPr>
              <a:t>1.</a:t>
            </a:r>
            <a:r>
              <a:rPr lang="zh-CN" altLang="en-US" b="1" dirty="0" smtClean="0">
                <a:solidFill>
                  <a:schemeClr val="tx1"/>
                </a:solidFill>
                <a:latin typeface="隶书" pitchFamily="49" charset="-122"/>
                <a:ea typeface="隶书" pitchFamily="49" charset="-122"/>
              </a:rPr>
              <a:t> 期权的到</a:t>
            </a:r>
            <a:r>
              <a:rPr lang="zh-CN" altLang="en-US" b="1" smtClean="0">
                <a:solidFill>
                  <a:schemeClr val="tx1"/>
                </a:solidFill>
                <a:latin typeface="隶书" pitchFamily="49" charset="-122"/>
                <a:ea typeface="隶书" pitchFamily="49" charset="-122"/>
              </a:rPr>
              <a:t>期日价值</a:t>
            </a:r>
            <a:endParaRPr lang="zh-CN" altLang="en-US" b="1" dirty="0" smtClean="0">
              <a:solidFill>
                <a:schemeClr val="tx1"/>
              </a:solidFill>
              <a:latin typeface="隶书" pitchFamily="49" charset="-122"/>
              <a:ea typeface="隶书" pitchFamily="49" charset="-122"/>
            </a:endParaRPr>
          </a:p>
        </p:txBody>
      </p:sp>
      <p:sp>
        <p:nvSpPr>
          <p:cNvPr id="14339" name="Rectangle 3"/>
          <p:cNvSpPr>
            <a:spLocks noGrp="1" noChangeArrowheads="1"/>
          </p:cNvSpPr>
          <p:nvPr>
            <p:ph type="body" idx="1"/>
          </p:nvPr>
        </p:nvSpPr>
        <p:spPr>
          <a:xfrm>
            <a:off x="2268538" y="6021388"/>
            <a:ext cx="4114800" cy="457200"/>
          </a:xfrm>
        </p:spPr>
        <p:txBody>
          <a:bodyPr/>
          <a:lstStyle/>
          <a:p>
            <a:pPr eaLnBrk="1" hangingPunct="1">
              <a:buFont typeface="Wingdings" panose="05000000000000000000" pitchFamily="2" charset="2"/>
              <a:buNone/>
              <a:defRPr/>
            </a:pPr>
            <a:r>
              <a:rPr lang="zh-CN" altLang="en-US" sz="2000" smtClean="0">
                <a:latin typeface="楷体_GB2312" pitchFamily="49" charset="-122"/>
                <a:ea typeface="楷体_GB2312" pitchFamily="49" charset="-122"/>
              </a:rPr>
              <a:t>图4-7 美元对马克看涨期权的价值</a:t>
            </a:r>
            <a:endParaRPr lang="zh-CN" altLang="en-US" smtClean="0">
              <a:latin typeface="楷体_GB2312" pitchFamily="49" charset="-122"/>
              <a:ea typeface="楷体_GB2312" pitchFamily="49" charset="-122"/>
            </a:endParaRPr>
          </a:p>
        </p:txBody>
      </p:sp>
      <p:sp>
        <p:nvSpPr>
          <p:cNvPr id="71684" name="Line 4"/>
          <p:cNvSpPr>
            <a:spLocks noChangeShapeType="1"/>
          </p:cNvSpPr>
          <p:nvPr/>
        </p:nvSpPr>
        <p:spPr bwMode="auto">
          <a:xfrm>
            <a:off x="1524000" y="2286000"/>
            <a:ext cx="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5" name="Line 5"/>
          <p:cNvSpPr>
            <a:spLocks noChangeShapeType="1"/>
          </p:cNvSpPr>
          <p:nvPr/>
        </p:nvSpPr>
        <p:spPr bwMode="auto">
          <a:xfrm>
            <a:off x="1524000" y="5334000"/>
            <a:ext cx="678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6" name="Line 9"/>
          <p:cNvSpPr>
            <a:spLocks noChangeShapeType="1"/>
          </p:cNvSpPr>
          <p:nvPr/>
        </p:nvSpPr>
        <p:spPr bwMode="auto">
          <a:xfrm>
            <a:off x="1524000" y="49530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7" name="Line 10"/>
          <p:cNvSpPr>
            <a:spLocks noChangeShapeType="1"/>
          </p:cNvSpPr>
          <p:nvPr/>
        </p:nvSpPr>
        <p:spPr bwMode="auto">
          <a:xfrm>
            <a:off x="1524000" y="44958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8" name="Line 11"/>
          <p:cNvSpPr>
            <a:spLocks noChangeShapeType="1"/>
          </p:cNvSpPr>
          <p:nvPr/>
        </p:nvSpPr>
        <p:spPr bwMode="auto">
          <a:xfrm flipV="1">
            <a:off x="1524000" y="40386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9" name="Line 12"/>
          <p:cNvSpPr>
            <a:spLocks noChangeShapeType="1"/>
          </p:cNvSpPr>
          <p:nvPr/>
        </p:nvSpPr>
        <p:spPr bwMode="auto">
          <a:xfrm>
            <a:off x="1524000" y="35814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0" name="Line 13"/>
          <p:cNvSpPr>
            <a:spLocks noChangeShapeType="1"/>
          </p:cNvSpPr>
          <p:nvPr/>
        </p:nvSpPr>
        <p:spPr bwMode="auto">
          <a:xfrm>
            <a:off x="1524000" y="31242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1" name="Line 14"/>
          <p:cNvSpPr>
            <a:spLocks noChangeShapeType="1"/>
          </p:cNvSpPr>
          <p:nvPr/>
        </p:nvSpPr>
        <p:spPr bwMode="auto">
          <a:xfrm>
            <a:off x="1524000" y="26670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2" name="Line 15"/>
          <p:cNvSpPr>
            <a:spLocks noChangeShapeType="1"/>
          </p:cNvSpPr>
          <p:nvPr/>
        </p:nvSpPr>
        <p:spPr bwMode="auto">
          <a:xfrm>
            <a:off x="1524000" y="2286000"/>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3" name="Text Box 16"/>
          <p:cNvSpPr txBox="1">
            <a:spLocks noChangeArrowheads="1"/>
          </p:cNvSpPr>
          <p:nvPr/>
        </p:nvSpPr>
        <p:spPr bwMode="auto">
          <a:xfrm>
            <a:off x="533400" y="21336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0.3500</a:t>
            </a:r>
          </a:p>
        </p:txBody>
      </p:sp>
      <p:sp>
        <p:nvSpPr>
          <p:cNvPr id="71694" name="Text Box 17"/>
          <p:cNvSpPr txBox="1">
            <a:spLocks noChangeArrowheads="1"/>
          </p:cNvSpPr>
          <p:nvPr/>
        </p:nvSpPr>
        <p:spPr bwMode="auto">
          <a:xfrm>
            <a:off x="517525" y="2500313"/>
            <a:ext cx="742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a:latin typeface="Times New Roman" panose="02020603050405020304" pitchFamily="18" charset="0"/>
              </a:rPr>
              <a:t>0.3000</a:t>
            </a:r>
          </a:p>
        </p:txBody>
      </p:sp>
      <p:sp>
        <p:nvSpPr>
          <p:cNvPr id="71695" name="Text Box 18"/>
          <p:cNvSpPr txBox="1">
            <a:spLocks noChangeArrowheads="1"/>
          </p:cNvSpPr>
          <p:nvPr/>
        </p:nvSpPr>
        <p:spPr bwMode="auto">
          <a:xfrm>
            <a:off x="533400" y="29718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0.2500</a:t>
            </a:r>
          </a:p>
        </p:txBody>
      </p:sp>
      <p:sp>
        <p:nvSpPr>
          <p:cNvPr id="71696" name="Text Box 19"/>
          <p:cNvSpPr txBox="1">
            <a:spLocks noChangeArrowheads="1"/>
          </p:cNvSpPr>
          <p:nvPr/>
        </p:nvSpPr>
        <p:spPr bwMode="auto">
          <a:xfrm>
            <a:off x="533400" y="3429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0.2000</a:t>
            </a:r>
          </a:p>
        </p:txBody>
      </p:sp>
      <p:sp>
        <p:nvSpPr>
          <p:cNvPr id="71697" name="Text Box 20"/>
          <p:cNvSpPr txBox="1">
            <a:spLocks noChangeArrowheads="1"/>
          </p:cNvSpPr>
          <p:nvPr/>
        </p:nvSpPr>
        <p:spPr bwMode="auto">
          <a:xfrm>
            <a:off x="457200" y="38862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0.1500</a:t>
            </a:r>
          </a:p>
        </p:txBody>
      </p:sp>
      <p:sp>
        <p:nvSpPr>
          <p:cNvPr id="71698" name="Text Box 21"/>
          <p:cNvSpPr txBox="1">
            <a:spLocks noChangeArrowheads="1"/>
          </p:cNvSpPr>
          <p:nvPr/>
        </p:nvSpPr>
        <p:spPr bwMode="auto">
          <a:xfrm>
            <a:off x="457200" y="43434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0.1000</a:t>
            </a:r>
          </a:p>
        </p:txBody>
      </p:sp>
      <p:sp>
        <p:nvSpPr>
          <p:cNvPr id="71699" name="Text Box 22"/>
          <p:cNvSpPr txBox="1">
            <a:spLocks noChangeArrowheads="1"/>
          </p:cNvSpPr>
          <p:nvPr/>
        </p:nvSpPr>
        <p:spPr bwMode="auto">
          <a:xfrm>
            <a:off x="457200" y="4800600"/>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0.0500</a:t>
            </a:r>
          </a:p>
        </p:txBody>
      </p:sp>
      <p:sp>
        <p:nvSpPr>
          <p:cNvPr id="71700" name="Text Box 23"/>
          <p:cNvSpPr txBox="1">
            <a:spLocks noChangeArrowheads="1"/>
          </p:cNvSpPr>
          <p:nvPr/>
        </p:nvSpPr>
        <p:spPr bwMode="auto">
          <a:xfrm>
            <a:off x="457200" y="52578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0.0000</a:t>
            </a:r>
          </a:p>
        </p:txBody>
      </p:sp>
      <p:sp>
        <p:nvSpPr>
          <p:cNvPr id="71701" name="Line 24"/>
          <p:cNvSpPr>
            <a:spLocks noChangeShapeType="1"/>
          </p:cNvSpPr>
          <p:nvPr/>
        </p:nvSpPr>
        <p:spPr bwMode="auto">
          <a:xfrm>
            <a:off x="51054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2" name="Line 25"/>
          <p:cNvSpPr>
            <a:spLocks noChangeShapeType="1"/>
          </p:cNvSpPr>
          <p:nvPr/>
        </p:nvSpPr>
        <p:spPr bwMode="auto">
          <a:xfrm>
            <a:off x="66294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3" name="Line 26"/>
          <p:cNvSpPr>
            <a:spLocks noChangeShapeType="1"/>
          </p:cNvSpPr>
          <p:nvPr/>
        </p:nvSpPr>
        <p:spPr bwMode="auto">
          <a:xfrm>
            <a:off x="55626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4" name="Line 27"/>
          <p:cNvSpPr>
            <a:spLocks noChangeShapeType="1"/>
          </p:cNvSpPr>
          <p:nvPr/>
        </p:nvSpPr>
        <p:spPr bwMode="auto">
          <a:xfrm>
            <a:off x="60960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5" name="Line 28"/>
          <p:cNvSpPr>
            <a:spLocks noChangeShapeType="1"/>
          </p:cNvSpPr>
          <p:nvPr/>
        </p:nvSpPr>
        <p:spPr bwMode="auto">
          <a:xfrm>
            <a:off x="71628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6" name="Line 29"/>
          <p:cNvSpPr>
            <a:spLocks noChangeShapeType="1"/>
          </p:cNvSpPr>
          <p:nvPr/>
        </p:nvSpPr>
        <p:spPr bwMode="auto">
          <a:xfrm>
            <a:off x="76200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7" name="Line 30"/>
          <p:cNvSpPr>
            <a:spLocks noChangeShapeType="1"/>
          </p:cNvSpPr>
          <p:nvPr/>
        </p:nvSpPr>
        <p:spPr bwMode="auto">
          <a:xfrm>
            <a:off x="80772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8" name="Line 31"/>
          <p:cNvSpPr>
            <a:spLocks noChangeShapeType="1"/>
          </p:cNvSpPr>
          <p:nvPr/>
        </p:nvSpPr>
        <p:spPr bwMode="auto">
          <a:xfrm>
            <a:off x="45720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9" name="Line 32"/>
          <p:cNvSpPr>
            <a:spLocks noChangeShapeType="1"/>
          </p:cNvSpPr>
          <p:nvPr/>
        </p:nvSpPr>
        <p:spPr bwMode="auto">
          <a:xfrm>
            <a:off x="40386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0" name="Line 33"/>
          <p:cNvSpPr>
            <a:spLocks noChangeShapeType="1"/>
          </p:cNvSpPr>
          <p:nvPr/>
        </p:nvSpPr>
        <p:spPr bwMode="auto">
          <a:xfrm>
            <a:off x="35052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1" name="Line 34"/>
          <p:cNvSpPr>
            <a:spLocks noChangeShapeType="1"/>
          </p:cNvSpPr>
          <p:nvPr/>
        </p:nvSpPr>
        <p:spPr bwMode="auto">
          <a:xfrm>
            <a:off x="29718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2" name="Line 35"/>
          <p:cNvSpPr>
            <a:spLocks noChangeShapeType="1"/>
          </p:cNvSpPr>
          <p:nvPr/>
        </p:nvSpPr>
        <p:spPr bwMode="auto">
          <a:xfrm>
            <a:off x="24384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3" name="Line 36"/>
          <p:cNvSpPr>
            <a:spLocks noChangeShapeType="1"/>
          </p:cNvSpPr>
          <p:nvPr/>
        </p:nvSpPr>
        <p:spPr bwMode="auto">
          <a:xfrm>
            <a:off x="1905000" y="5257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4" name="Text Box 40"/>
          <p:cNvSpPr txBox="1">
            <a:spLocks noChangeArrowheads="1"/>
          </p:cNvSpPr>
          <p:nvPr/>
        </p:nvSpPr>
        <p:spPr bwMode="auto">
          <a:xfrm>
            <a:off x="16002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1.40</a:t>
            </a:r>
          </a:p>
        </p:txBody>
      </p:sp>
      <p:sp>
        <p:nvSpPr>
          <p:cNvPr id="71715" name="Text Box 41"/>
          <p:cNvSpPr txBox="1">
            <a:spLocks noChangeArrowheads="1"/>
          </p:cNvSpPr>
          <p:nvPr/>
        </p:nvSpPr>
        <p:spPr bwMode="auto">
          <a:xfrm>
            <a:off x="21336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1.45</a:t>
            </a:r>
          </a:p>
        </p:txBody>
      </p:sp>
      <p:sp>
        <p:nvSpPr>
          <p:cNvPr id="71716" name="Text Box 42"/>
          <p:cNvSpPr txBox="1">
            <a:spLocks noChangeArrowheads="1"/>
          </p:cNvSpPr>
          <p:nvPr/>
        </p:nvSpPr>
        <p:spPr bwMode="auto">
          <a:xfrm>
            <a:off x="27432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1.50</a:t>
            </a:r>
          </a:p>
        </p:txBody>
      </p:sp>
      <p:sp>
        <p:nvSpPr>
          <p:cNvPr id="71717" name="Text Box 43"/>
          <p:cNvSpPr txBox="1">
            <a:spLocks noChangeArrowheads="1"/>
          </p:cNvSpPr>
          <p:nvPr/>
        </p:nvSpPr>
        <p:spPr bwMode="auto">
          <a:xfrm>
            <a:off x="32766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1.55</a:t>
            </a:r>
          </a:p>
        </p:txBody>
      </p:sp>
      <p:sp>
        <p:nvSpPr>
          <p:cNvPr id="71718" name="Text Box 44"/>
          <p:cNvSpPr txBox="1">
            <a:spLocks noChangeArrowheads="1"/>
          </p:cNvSpPr>
          <p:nvPr/>
        </p:nvSpPr>
        <p:spPr bwMode="auto">
          <a:xfrm>
            <a:off x="38100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1.60</a:t>
            </a:r>
          </a:p>
        </p:txBody>
      </p:sp>
      <p:sp>
        <p:nvSpPr>
          <p:cNvPr id="71719" name="Text Box 45"/>
          <p:cNvSpPr txBox="1">
            <a:spLocks noChangeArrowheads="1"/>
          </p:cNvSpPr>
          <p:nvPr/>
        </p:nvSpPr>
        <p:spPr bwMode="auto">
          <a:xfrm>
            <a:off x="4267200" y="5486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1.65</a:t>
            </a:r>
          </a:p>
        </p:txBody>
      </p:sp>
      <p:sp>
        <p:nvSpPr>
          <p:cNvPr id="71720" name="Text Box 46"/>
          <p:cNvSpPr txBox="1">
            <a:spLocks noChangeArrowheads="1"/>
          </p:cNvSpPr>
          <p:nvPr/>
        </p:nvSpPr>
        <p:spPr bwMode="auto">
          <a:xfrm>
            <a:off x="4800600" y="54864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1.70</a:t>
            </a:r>
          </a:p>
        </p:txBody>
      </p:sp>
      <p:sp>
        <p:nvSpPr>
          <p:cNvPr id="71721" name="Text Box 47"/>
          <p:cNvSpPr txBox="1">
            <a:spLocks noChangeArrowheads="1"/>
          </p:cNvSpPr>
          <p:nvPr/>
        </p:nvSpPr>
        <p:spPr bwMode="auto">
          <a:xfrm>
            <a:off x="5334000" y="54864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1.75</a:t>
            </a:r>
          </a:p>
        </p:txBody>
      </p:sp>
      <p:sp>
        <p:nvSpPr>
          <p:cNvPr id="71722" name="Text Box 48"/>
          <p:cNvSpPr txBox="1">
            <a:spLocks noChangeArrowheads="1"/>
          </p:cNvSpPr>
          <p:nvPr/>
        </p:nvSpPr>
        <p:spPr bwMode="auto">
          <a:xfrm>
            <a:off x="5867400" y="54864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1.80</a:t>
            </a:r>
          </a:p>
        </p:txBody>
      </p:sp>
      <p:sp>
        <p:nvSpPr>
          <p:cNvPr id="71723" name="Text Box 49"/>
          <p:cNvSpPr txBox="1">
            <a:spLocks noChangeArrowheads="1"/>
          </p:cNvSpPr>
          <p:nvPr/>
        </p:nvSpPr>
        <p:spPr bwMode="auto">
          <a:xfrm>
            <a:off x="6324600" y="54864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1.85</a:t>
            </a:r>
          </a:p>
        </p:txBody>
      </p:sp>
      <p:sp>
        <p:nvSpPr>
          <p:cNvPr id="71724" name="Text Box 50"/>
          <p:cNvSpPr txBox="1">
            <a:spLocks noChangeArrowheads="1"/>
          </p:cNvSpPr>
          <p:nvPr/>
        </p:nvSpPr>
        <p:spPr bwMode="auto">
          <a:xfrm>
            <a:off x="6858000" y="54864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1.90</a:t>
            </a:r>
          </a:p>
        </p:txBody>
      </p:sp>
      <p:sp>
        <p:nvSpPr>
          <p:cNvPr id="71725" name="Text Box 51"/>
          <p:cNvSpPr txBox="1">
            <a:spLocks noChangeArrowheads="1"/>
          </p:cNvSpPr>
          <p:nvPr/>
        </p:nvSpPr>
        <p:spPr bwMode="auto">
          <a:xfrm>
            <a:off x="7391400" y="54864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1.95</a:t>
            </a:r>
          </a:p>
        </p:txBody>
      </p:sp>
      <p:sp>
        <p:nvSpPr>
          <p:cNvPr id="71726" name="Text Box 52"/>
          <p:cNvSpPr txBox="1">
            <a:spLocks noChangeArrowheads="1"/>
          </p:cNvSpPr>
          <p:nvPr/>
        </p:nvSpPr>
        <p:spPr bwMode="auto">
          <a:xfrm>
            <a:off x="7924800" y="54864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2.00</a:t>
            </a:r>
          </a:p>
        </p:txBody>
      </p:sp>
      <p:sp>
        <p:nvSpPr>
          <p:cNvPr id="71727" name="Text Box 53"/>
          <p:cNvSpPr txBox="1">
            <a:spLocks noChangeArrowheads="1"/>
          </p:cNvSpPr>
          <p:nvPr/>
        </p:nvSpPr>
        <p:spPr bwMode="auto">
          <a:xfrm>
            <a:off x="179388" y="2636838"/>
            <a:ext cx="428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利润（马克）</a:t>
            </a:r>
          </a:p>
        </p:txBody>
      </p:sp>
      <p:sp>
        <p:nvSpPr>
          <p:cNvPr id="71728" name="Text Box 54"/>
          <p:cNvSpPr txBox="1">
            <a:spLocks noChangeArrowheads="1"/>
          </p:cNvSpPr>
          <p:nvPr/>
        </p:nvSpPr>
        <p:spPr bwMode="auto">
          <a:xfrm>
            <a:off x="5724525" y="5805488"/>
            <a:ext cx="39036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1600">
                <a:latin typeface="Times New Roman" panose="02020603050405020304" pitchFamily="18" charset="0"/>
              </a:rPr>
              <a:t>对应资产价格（美元/马克）</a:t>
            </a:r>
          </a:p>
        </p:txBody>
      </p:sp>
      <p:sp>
        <p:nvSpPr>
          <p:cNvPr id="71729" name="Line 55"/>
          <p:cNvSpPr>
            <a:spLocks noChangeShapeType="1"/>
          </p:cNvSpPr>
          <p:nvPr/>
        </p:nvSpPr>
        <p:spPr bwMode="auto">
          <a:xfrm flipV="1">
            <a:off x="5105400" y="2286000"/>
            <a:ext cx="297180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095555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endParaRPr lang="zh-CN" altLang="en-US" dirty="0" smtClean="0">
              <a:latin typeface="+mn-ea"/>
              <a:ea typeface="+mn-ea"/>
            </a:endParaRPr>
          </a:p>
        </p:txBody>
      </p:sp>
      <p:sp>
        <p:nvSpPr>
          <p:cNvPr id="72707" name="Rectangle 3"/>
          <p:cNvSpPr>
            <a:spLocks noGrp="1" noChangeArrowheads="1"/>
          </p:cNvSpPr>
          <p:nvPr>
            <p:ph type="body" idx="1"/>
          </p:nvPr>
        </p:nvSpPr>
        <p:spPr/>
        <p:txBody>
          <a:bodyPr/>
          <a:lstStyle/>
          <a:p>
            <a:pPr algn="just" eaLnBrk="1" hangingPunct="1">
              <a:lnSpc>
                <a:spcPct val="120000"/>
              </a:lnSpc>
            </a:pPr>
            <a:r>
              <a:rPr lang="zh-CN" altLang="en-US" sz="2800" smtClean="0">
                <a:latin typeface="+mn-ea"/>
              </a:rPr>
              <a:t>考虑这样一个问题</a:t>
            </a:r>
          </a:p>
          <a:p>
            <a:pPr lvl="1" algn="just" eaLnBrk="1" hangingPunct="1">
              <a:lnSpc>
                <a:spcPct val="120000"/>
              </a:lnSpc>
            </a:pPr>
            <a:r>
              <a:rPr lang="zh-CN" altLang="en-US" sz="2400" smtClean="0">
                <a:latin typeface="+mn-ea"/>
              </a:rPr>
              <a:t>一股票看涨期权，欧式</a:t>
            </a:r>
          </a:p>
          <a:p>
            <a:pPr lvl="1" algn="just" eaLnBrk="1" hangingPunct="1">
              <a:lnSpc>
                <a:spcPct val="120000"/>
              </a:lnSpc>
            </a:pPr>
            <a:r>
              <a:rPr lang="zh-CN" altLang="en-US" sz="2400" smtClean="0">
                <a:latin typeface="+mn-ea"/>
              </a:rPr>
              <a:t>三个月后到期，执行价格为</a:t>
            </a:r>
            <a:r>
              <a:rPr lang="en-US" altLang="zh-CN" sz="2400" smtClean="0">
                <a:latin typeface="+mn-ea"/>
              </a:rPr>
              <a:t>70</a:t>
            </a:r>
            <a:r>
              <a:rPr lang="zh-CN" altLang="en-US" sz="2400" smtClean="0">
                <a:latin typeface="+mn-ea"/>
              </a:rPr>
              <a:t>美元，当前的股票价值却只有</a:t>
            </a:r>
            <a:r>
              <a:rPr lang="en-US" altLang="zh-CN" sz="2400" smtClean="0">
                <a:latin typeface="+mn-ea"/>
              </a:rPr>
              <a:t>60</a:t>
            </a:r>
            <a:r>
              <a:rPr lang="zh-CN" altLang="en-US" sz="2400" smtClean="0">
                <a:latin typeface="+mn-ea"/>
              </a:rPr>
              <a:t>美元</a:t>
            </a:r>
          </a:p>
          <a:p>
            <a:pPr lvl="1" algn="just" eaLnBrk="1" hangingPunct="1">
              <a:lnSpc>
                <a:spcPct val="120000"/>
              </a:lnSpc>
            </a:pPr>
            <a:r>
              <a:rPr lang="zh-CN" altLang="en-US" sz="2400" smtClean="0">
                <a:latin typeface="+mn-ea"/>
              </a:rPr>
              <a:t>这样的期权在当前有价值吗？</a:t>
            </a:r>
          </a:p>
          <a:p>
            <a:pPr algn="just" eaLnBrk="1" hangingPunct="1">
              <a:lnSpc>
                <a:spcPct val="120000"/>
              </a:lnSpc>
            </a:pPr>
            <a:endParaRPr lang="en-US" altLang="zh-CN" sz="2800" smtClean="0">
              <a:latin typeface="+mn-ea"/>
            </a:endParaRPr>
          </a:p>
        </p:txBody>
      </p:sp>
    </p:spTree>
    <p:extLst>
      <p:ext uri="{BB962C8B-B14F-4D97-AF65-F5344CB8AC3E}">
        <p14:creationId xmlns:p14="http://schemas.microsoft.com/office/powerpoint/2010/main" val="12753381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409700" y="476672"/>
            <a:ext cx="6172200" cy="571500"/>
          </a:xfrm>
        </p:spPr>
        <p:txBody>
          <a:bodyPr>
            <a:normAutofit fontScale="90000"/>
          </a:bodyPr>
          <a:lstStyle/>
          <a:p>
            <a:pPr eaLnBrk="1" hangingPunct="1"/>
            <a:r>
              <a:rPr lang="zh-CN" altLang="en-US" b="1" dirty="0" smtClean="0"/>
              <a:t>期权到期日前的价值图</a:t>
            </a:r>
          </a:p>
        </p:txBody>
      </p:sp>
      <p:sp>
        <p:nvSpPr>
          <p:cNvPr id="73731" name="Line 4"/>
          <p:cNvSpPr>
            <a:spLocks noChangeShapeType="1"/>
          </p:cNvSpPr>
          <p:nvPr/>
        </p:nvSpPr>
        <p:spPr bwMode="auto">
          <a:xfrm>
            <a:off x="2667000" y="2438400"/>
            <a:ext cx="0" cy="25908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3732" name="Line 5"/>
          <p:cNvSpPr>
            <a:spLocks noChangeShapeType="1"/>
          </p:cNvSpPr>
          <p:nvPr/>
        </p:nvSpPr>
        <p:spPr bwMode="auto">
          <a:xfrm>
            <a:off x="2667000" y="5029200"/>
            <a:ext cx="47244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3733" name="Line 6"/>
          <p:cNvSpPr>
            <a:spLocks noChangeShapeType="1"/>
          </p:cNvSpPr>
          <p:nvPr/>
        </p:nvSpPr>
        <p:spPr bwMode="auto">
          <a:xfrm>
            <a:off x="2819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4" name="Line 7"/>
          <p:cNvSpPr>
            <a:spLocks noChangeShapeType="1"/>
          </p:cNvSpPr>
          <p:nvPr/>
        </p:nvSpPr>
        <p:spPr bwMode="auto">
          <a:xfrm>
            <a:off x="3200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5" name="Line 8"/>
          <p:cNvSpPr>
            <a:spLocks noChangeShapeType="1"/>
          </p:cNvSpPr>
          <p:nvPr/>
        </p:nvSpPr>
        <p:spPr bwMode="auto">
          <a:xfrm>
            <a:off x="3581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6" name="Line 9"/>
          <p:cNvSpPr>
            <a:spLocks noChangeShapeType="1"/>
          </p:cNvSpPr>
          <p:nvPr/>
        </p:nvSpPr>
        <p:spPr bwMode="auto">
          <a:xfrm>
            <a:off x="3962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7" name="Line 10"/>
          <p:cNvSpPr>
            <a:spLocks noChangeShapeType="1"/>
          </p:cNvSpPr>
          <p:nvPr/>
        </p:nvSpPr>
        <p:spPr bwMode="auto">
          <a:xfrm>
            <a:off x="4343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8" name="Line 11"/>
          <p:cNvSpPr>
            <a:spLocks noChangeShapeType="1"/>
          </p:cNvSpPr>
          <p:nvPr/>
        </p:nvSpPr>
        <p:spPr bwMode="auto">
          <a:xfrm>
            <a:off x="5486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39" name="Line 12"/>
          <p:cNvSpPr>
            <a:spLocks noChangeShapeType="1"/>
          </p:cNvSpPr>
          <p:nvPr/>
        </p:nvSpPr>
        <p:spPr bwMode="auto">
          <a:xfrm>
            <a:off x="6629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0" name="Line 13"/>
          <p:cNvSpPr>
            <a:spLocks noChangeShapeType="1"/>
          </p:cNvSpPr>
          <p:nvPr/>
        </p:nvSpPr>
        <p:spPr bwMode="auto">
          <a:xfrm>
            <a:off x="6248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1" name="Line 14"/>
          <p:cNvSpPr>
            <a:spLocks noChangeShapeType="1"/>
          </p:cNvSpPr>
          <p:nvPr/>
        </p:nvSpPr>
        <p:spPr bwMode="auto">
          <a:xfrm>
            <a:off x="5867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2" name="Line 15"/>
          <p:cNvSpPr>
            <a:spLocks noChangeShapeType="1"/>
          </p:cNvSpPr>
          <p:nvPr/>
        </p:nvSpPr>
        <p:spPr bwMode="auto">
          <a:xfrm>
            <a:off x="5105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3" name="Line 16"/>
          <p:cNvSpPr>
            <a:spLocks noChangeShapeType="1"/>
          </p:cNvSpPr>
          <p:nvPr/>
        </p:nvSpPr>
        <p:spPr bwMode="auto">
          <a:xfrm>
            <a:off x="4724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4" name="Line 17"/>
          <p:cNvSpPr>
            <a:spLocks noChangeShapeType="1"/>
          </p:cNvSpPr>
          <p:nvPr/>
        </p:nvSpPr>
        <p:spPr bwMode="auto">
          <a:xfrm>
            <a:off x="7391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5" name="Line 18"/>
          <p:cNvSpPr>
            <a:spLocks noChangeShapeType="1"/>
          </p:cNvSpPr>
          <p:nvPr/>
        </p:nvSpPr>
        <p:spPr bwMode="auto">
          <a:xfrm>
            <a:off x="7010400" y="4953000"/>
            <a:ext cx="0" cy="762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6" name="Line 19"/>
          <p:cNvSpPr>
            <a:spLocks noChangeShapeType="1"/>
          </p:cNvSpPr>
          <p:nvPr/>
        </p:nvSpPr>
        <p:spPr bwMode="auto">
          <a:xfrm>
            <a:off x="2667000" y="24384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7" name="Line 20"/>
          <p:cNvSpPr>
            <a:spLocks noChangeShapeType="1"/>
          </p:cNvSpPr>
          <p:nvPr/>
        </p:nvSpPr>
        <p:spPr bwMode="auto">
          <a:xfrm>
            <a:off x="2667000" y="28194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8" name="Line 21"/>
          <p:cNvSpPr>
            <a:spLocks noChangeShapeType="1"/>
          </p:cNvSpPr>
          <p:nvPr/>
        </p:nvSpPr>
        <p:spPr bwMode="auto">
          <a:xfrm>
            <a:off x="2667000" y="31242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49" name="Line 22"/>
          <p:cNvSpPr>
            <a:spLocks noChangeShapeType="1"/>
          </p:cNvSpPr>
          <p:nvPr/>
        </p:nvSpPr>
        <p:spPr bwMode="auto">
          <a:xfrm>
            <a:off x="2667000" y="35052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50" name="Line 23"/>
          <p:cNvSpPr>
            <a:spLocks noChangeShapeType="1"/>
          </p:cNvSpPr>
          <p:nvPr/>
        </p:nvSpPr>
        <p:spPr bwMode="auto">
          <a:xfrm>
            <a:off x="2667000" y="38862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51" name="Line 24"/>
          <p:cNvSpPr>
            <a:spLocks noChangeShapeType="1"/>
          </p:cNvSpPr>
          <p:nvPr/>
        </p:nvSpPr>
        <p:spPr bwMode="auto">
          <a:xfrm>
            <a:off x="2667000" y="42672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52" name="Line 25"/>
          <p:cNvSpPr>
            <a:spLocks noChangeShapeType="1"/>
          </p:cNvSpPr>
          <p:nvPr/>
        </p:nvSpPr>
        <p:spPr bwMode="auto">
          <a:xfrm>
            <a:off x="2667000" y="4648200"/>
            <a:ext cx="762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53" name="Text Box 26"/>
          <p:cNvSpPr txBox="1">
            <a:spLocks noChangeArrowheads="1"/>
          </p:cNvSpPr>
          <p:nvPr/>
        </p:nvSpPr>
        <p:spPr bwMode="auto">
          <a:xfrm rot="-5400000">
            <a:off x="2520950" y="52197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1.4000</a:t>
            </a:r>
          </a:p>
        </p:txBody>
      </p:sp>
      <p:sp>
        <p:nvSpPr>
          <p:cNvPr id="73754" name="Text Box 27"/>
          <p:cNvSpPr txBox="1">
            <a:spLocks noChangeArrowheads="1"/>
          </p:cNvSpPr>
          <p:nvPr/>
        </p:nvSpPr>
        <p:spPr bwMode="auto">
          <a:xfrm rot="-5400000">
            <a:off x="29400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1.4500</a:t>
            </a:r>
          </a:p>
        </p:txBody>
      </p:sp>
      <p:sp>
        <p:nvSpPr>
          <p:cNvPr id="73755" name="Text Box 28"/>
          <p:cNvSpPr txBox="1">
            <a:spLocks noChangeArrowheads="1"/>
          </p:cNvSpPr>
          <p:nvPr/>
        </p:nvSpPr>
        <p:spPr bwMode="auto">
          <a:xfrm rot="-5400000">
            <a:off x="33210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1.5000</a:t>
            </a:r>
          </a:p>
        </p:txBody>
      </p:sp>
      <p:sp>
        <p:nvSpPr>
          <p:cNvPr id="73756" name="Text Box 29"/>
          <p:cNvSpPr txBox="1">
            <a:spLocks noChangeArrowheads="1"/>
          </p:cNvSpPr>
          <p:nvPr/>
        </p:nvSpPr>
        <p:spPr bwMode="auto">
          <a:xfrm rot="-5400000">
            <a:off x="3625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1.5500</a:t>
            </a:r>
          </a:p>
        </p:txBody>
      </p:sp>
      <p:sp>
        <p:nvSpPr>
          <p:cNvPr id="73757" name="Text Box 30"/>
          <p:cNvSpPr txBox="1">
            <a:spLocks noChangeArrowheads="1"/>
          </p:cNvSpPr>
          <p:nvPr/>
        </p:nvSpPr>
        <p:spPr bwMode="auto">
          <a:xfrm rot="-5400000">
            <a:off x="4006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1.6000</a:t>
            </a:r>
          </a:p>
        </p:txBody>
      </p:sp>
      <p:sp>
        <p:nvSpPr>
          <p:cNvPr id="73758" name="Text Box 31"/>
          <p:cNvSpPr txBox="1">
            <a:spLocks noChangeArrowheads="1"/>
          </p:cNvSpPr>
          <p:nvPr/>
        </p:nvSpPr>
        <p:spPr bwMode="auto">
          <a:xfrm rot="-5400000">
            <a:off x="4387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1.6500</a:t>
            </a:r>
          </a:p>
        </p:txBody>
      </p:sp>
      <p:sp>
        <p:nvSpPr>
          <p:cNvPr id="73759" name="Text Box 32"/>
          <p:cNvSpPr txBox="1">
            <a:spLocks noChangeArrowheads="1"/>
          </p:cNvSpPr>
          <p:nvPr/>
        </p:nvSpPr>
        <p:spPr bwMode="auto">
          <a:xfrm rot="-5400000">
            <a:off x="4768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1.7000</a:t>
            </a:r>
          </a:p>
        </p:txBody>
      </p:sp>
      <p:sp>
        <p:nvSpPr>
          <p:cNvPr id="73760" name="Text Box 33"/>
          <p:cNvSpPr txBox="1">
            <a:spLocks noChangeArrowheads="1"/>
          </p:cNvSpPr>
          <p:nvPr/>
        </p:nvSpPr>
        <p:spPr bwMode="auto">
          <a:xfrm rot="-5400000">
            <a:off x="5149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1.7500</a:t>
            </a:r>
          </a:p>
        </p:txBody>
      </p:sp>
      <p:sp>
        <p:nvSpPr>
          <p:cNvPr id="73761" name="Text Box 34"/>
          <p:cNvSpPr txBox="1">
            <a:spLocks noChangeArrowheads="1"/>
          </p:cNvSpPr>
          <p:nvPr/>
        </p:nvSpPr>
        <p:spPr bwMode="auto">
          <a:xfrm rot="-5400000">
            <a:off x="5561013" y="5218113"/>
            <a:ext cx="685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1.8000</a:t>
            </a:r>
          </a:p>
        </p:txBody>
      </p:sp>
      <p:sp>
        <p:nvSpPr>
          <p:cNvPr id="73762" name="Text Box 35"/>
          <p:cNvSpPr txBox="1">
            <a:spLocks noChangeArrowheads="1"/>
          </p:cNvSpPr>
          <p:nvPr/>
        </p:nvSpPr>
        <p:spPr bwMode="auto">
          <a:xfrm rot="-5400000">
            <a:off x="5911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1.8500</a:t>
            </a:r>
          </a:p>
        </p:txBody>
      </p:sp>
      <p:sp>
        <p:nvSpPr>
          <p:cNvPr id="73763" name="Text Box 36"/>
          <p:cNvSpPr txBox="1">
            <a:spLocks noChangeArrowheads="1"/>
          </p:cNvSpPr>
          <p:nvPr/>
        </p:nvSpPr>
        <p:spPr bwMode="auto">
          <a:xfrm rot="-5400000">
            <a:off x="6289675" y="5216525"/>
            <a:ext cx="679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1.9000</a:t>
            </a:r>
          </a:p>
        </p:txBody>
      </p:sp>
      <p:sp>
        <p:nvSpPr>
          <p:cNvPr id="73764" name="Text Box 37"/>
          <p:cNvSpPr txBox="1">
            <a:spLocks noChangeArrowheads="1"/>
          </p:cNvSpPr>
          <p:nvPr/>
        </p:nvSpPr>
        <p:spPr bwMode="auto">
          <a:xfrm rot="-5400000">
            <a:off x="6673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1.9500</a:t>
            </a:r>
          </a:p>
        </p:txBody>
      </p:sp>
      <p:sp>
        <p:nvSpPr>
          <p:cNvPr id="73765" name="Text Box 38"/>
          <p:cNvSpPr txBox="1">
            <a:spLocks noChangeArrowheads="1"/>
          </p:cNvSpPr>
          <p:nvPr/>
        </p:nvSpPr>
        <p:spPr bwMode="auto">
          <a:xfrm rot="-5400000">
            <a:off x="7054850" y="521335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2.0000</a:t>
            </a:r>
          </a:p>
        </p:txBody>
      </p:sp>
      <p:sp>
        <p:nvSpPr>
          <p:cNvPr id="73766" name="Text Box 39"/>
          <p:cNvSpPr txBox="1">
            <a:spLocks noChangeArrowheads="1"/>
          </p:cNvSpPr>
          <p:nvPr/>
        </p:nvSpPr>
        <p:spPr bwMode="auto">
          <a:xfrm>
            <a:off x="1987550" y="49149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0.0000</a:t>
            </a:r>
          </a:p>
        </p:txBody>
      </p:sp>
      <p:sp>
        <p:nvSpPr>
          <p:cNvPr id="73767" name="Text Box 40"/>
          <p:cNvSpPr txBox="1">
            <a:spLocks noChangeArrowheads="1"/>
          </p:cNvSpPr>
          <p:nvPr/>
        </p:nvSpPr>
        <p:spPr bwMode="auto">
          <a:xfrm>
            <a:off x="1949450" y="44958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0.0500</a:t>
            </a:r>
          </a:p>
        </p:txBody>
      </p:sp>
      <p:sp>
        <p:nvSpPr>
          <p:cNvPr id="73768" name="Text Box 41"/>
          <p:cNvSpPr txBox="1">
            <a:spLocks noChangeArrowheads="1"/>
          </p:cNvSpPr>
          <p:nvPr/>
        </p:nvSpPr>
        <p:spPr bwMode="auto">
          <a:xfrm>
            <a:off x="1981200" y="41148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0.1000</a:t>
            </a:r>
          </a:p>
        </p:txBody>
      </p:sp>
      <p:sp>
        <p:nvSpPr>
          <p:cNvPr id="73769" name="Text Box 42"/>
          <p:cNvSpPr txBox="1">
            <a:spLocks noChangeArrowheads="1"/>
          </p:cNvSpPr>
          <p:nvPr/>
        </p:nvSpPr>
        <p:spPr bwMode="auto">
          <a:xfrm>
            <a:off x="2025650" y="37719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0.1500</a:t>
            </a:r>
          </a:p>
        </p:txBody>
      </p:sp>
      <p:sp>
        <p:nvSpPr>
          <p:cNvPr id="73770" name="Text Box 43"/>
          <p:cNvSpPr txBox="1">
            <a:spLocks noChangeArrowheads="1"/>
          </p:cNvSpPr>
          <p:nvPr/>
        </p:nvSpPr>
        <p:spPr bwMode="auto">
          <a:xfrm>
            <a:off x="1981200" y="33528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0.2000</a:t>
            </a:r>
          </a:p>
        </p:txBody>
      </p:sp>
      <p:sp>
        <p:nvSpPr>
          <p:cNvPr id="73771" name="Text Box 44"/>
          <p:cNvSpPr txBox="1">
            <a:spLocks noChangeArrowheads="1"/>
          </p:cNvSpPr>
          <p:nvPr/>
        </p:nvSpPr>
        <p:spPr bwMode="auto">
          <a:xfrm>
            <a:off x="2025650" y="29718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0.2500</a:t>
            </a:r>
          </a:p>
        </p:txBody>
      </p:sp>
      <p:sp>
        <p:nvSpPr>
          <p:cNvPr id="73772" name="Text Box 45"/>
          <p:cNvSpPr txBox="1">
            <a:spLocks noChangeArrowheads="1"/>
          </p:cNvSpPr>
          <p:nvPr/>
        </p:nvSpPr>
        <p:spPr bwMode="auto">
          <a:xfrm>
            <a:off x="2025650" y="27051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dirty="0"/>
              <a:t>0.3000</a:t>
            </a:r>
          </a:p>
        </p:txBody>
      </p:sp>
      <p:sp>
        <p:nvSpPr>
          <p:cNvPr id="73773" name="Text Box 46"/>
          <p:cNvSpPr txBox="1">
            <a:spLocks noChangeArrowheads="1"/>
          </p:cNvSpPr>
          <p:nvPr/>
        </p:nvSpPr>
        <p:spPr bwMode="auto">
          <a:xfrm>
            <a:off x="2063750" y="2286000"/>
            <a:ext cx="673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0.3500</a:t>
            </a:r>
          </a:p>
        </p:txBody>
      </p:sp>
      <p:sp>
        <p:nvSpPr>
          <p:cNvPr id="73774" name="Text Box 47"/>
          <p:cNvSpPr txBox="1">
            <a:spLocks noChangeArrowheads="1"/>
          </p:cNvSpPr>
          <p:nvPr/>
        </p:nvSpPr>
        <p:spPr bwMode="auto">
          <a:xfrm>
            <a:off x="2971800" y="5638800"/>
            <a:ext cx="3573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zh-CN" altLang="en-US" b="0"/>
              <a:t>对应资产价格</a:t>
            </a:r>
            <a:r>
              <a:rPr lang="en-US" altLang="zh-CN" b="0"/>
              <a:t>(</a:t>
            </a:r>
            <a:r>
              <a:rPr lang="zh-CN" altLang="en-US" b="0"/>
              <a:t>美元 </a:t>
            </a:r>
            <a:r>
              <a:rPr lang="en-US" altLang="zh-CN" b="0"/>
              <a:t>/ </a:t>
            </a:r>
            <a:r>
              <a:rPr lang="zh-CN" altLang="en-US" b="0"/>
              <a:t>德国马克</a:t>
            </a:r>
            <a:r>
              <a:rPr lang="en-US" altLang="zh-CN" b="0"/>
              <a:t>)</a:t>
            </a:r>
          </a:p>
        </p:txBody>
      </p:sp>
      <p:sp>
        <p:nvSpPr>
          <p:cNvPr id="73775" name="Text Box 48"/>
          <p:cNvSpPr txBox="1">
            <a:spLocks noChangeArrowheads="1"/>
          </p:cNvSpPr>
          <p:nvPr/>
        </p:nvSpPr>
        <p:spPr bwMode="auto">
          <a:xfrm>
            <a:off x="1241425" y="2325688"/>
            <a:ext cx="4889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vert="eaVert"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zh-CN" altLang="en-US" b="0" dirty="0"/>
              <a:t>期权价值 </a:t>
            </a:r>
            <a:r>
              <a:rPr lang="en-US" altLang="zh-CN" b="0" dirty="0"/>
              <a:t>( </a:t>
            </a:r>
            <a:r>
              <a:rPr lang="zh-CN" altLang="en-US" b="0" dirty="0"/>
              <a:t>德国马克</a:t>
            </a:r>
            <a:r>
              <a:rPr lang="zh-CN" altLang="en-US" sz="1400" b="0" u="sng" dirty="0"/>
              <a:t> </a:t>
            </a:r>
            <a:r>
              <a:rPr lang="en-US" altLang="zh-CN" sz="1400" b="0" u="sng" dirty="0"/>
              <a:t>)</a:t>
            </a:r>
          </a:p>
        </p:txBody>
      </p:sp>
      <p:sp>
        <p:nvSpPr>
          <p:cNvPr id="73776" name="Freeform 49"/>
          <p:cNvSpPr>
            <a:spLocks/>
          </p:cNvSpPr>
          <p:nvPr/>
        </p:nvSpPr>
        <p:spPr bwMode="auto">
          <a:xfrm>
            <a:off x="2819400" y="2438400"/>
            <a:ext cx="4572000" cy="2590800"/>
          </a:xfrm>
          <a:custGeom>
            <a:avLst/>
            <a:gdLst>
              <a:gd name="T0" fmla="*/ 0 w 2880"/>
              <a:gd name="T1" fmla="*/ 2147483647 h 1632"/>
              <a:gd name="T2" fmla="*/ 2147483647 w 2880"/>
              <a:gd name="T3" fmla="*/ 2147483647 h 1632"/>
              <a:gd name="T4" fmla="*/ 2147483647 w 2880"/>
              <a:gd name="T5" fmla="*/ 0 h 1632"/>
              <a:gd name="T6" fmla="*/ 0 60000 65536"/>
              <a:gd name="T7" fmla="*/ 0 60000 65536"/>
              <a:gd name="T8" fmla="*/ 0 60000 65536"/>
              <a:gd name="T9" fmla="*/ 0 w 2880"/>
              <a:gd name="T10" fmla="*/ 0 h 1632"/>
              <a:gd name="T11" fmla="*/ 2880 w 2880"/>
              <a:gd name="T12" fmla="*/ 1632 h 1632"/>
            </a:gdLst>
            <a:ahLst/>
            <a:cxnLst>
              <a:cxn ang="T6">
                <a:pos x="T0" y="T1"/>
              </a:cxn>
              <a:cxn ang="T7">
                <a:pos x="T2" y="T3"/>
              </a:cxn>
              <a:cxn ang="T8">
                <a:pos x="T4" y="T5"/>
              </a:cxn>
            </a:cxnLst>
            <a:rect l="T9" t="T10" r="T11" b="T12"/>
            <a:pathLst>
              <a:path w="2880" h="1632">
                <a:moveTo>
                  <a:pt x="0" y="1632"/>
                </a:moveTo>
                <a:cubicBezTo>
                  <a:pt x="202" y="1571"/>
                  <a:pt x="734" y="1535"/>
                  <a:pt x="1214" y="1263"/>
                </a:cubicBezTo>
                <a:cubicBezTo>
                  <a:pt x="1694" y="991"/>
                  <a:pt x="2533" y="263"/>
                  <a:pt x="288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3777" name="Freeform 50"/>
          <p:cNvSpPr>
            <a:spLocks/>
          </p:cNvSpPr>
          <p:nvPr/>
        </p:nvSpPr>
        <p:spPr bwMode="auto">
          <a:xfrm>
            <a:off x="2819400" y="2754313"/>
            <a:ext cx="4568825" cy="2274887"/>
          </a:xfrm>
          <a:custGeom>
            <a:avLst/>
            <a:gdLst>
              <a:gd name="T0" fmla="*/ 0 w 2878"/>
              <a:gd name="T1" fmla="*/ 2147483647 h 1433"/>
              <a:gd name="T2" fmla="*/ 2147483647 w 2878"/>
              <a:gd name="T3" fmla="*/ 2147483647 h 1433"/>
              <a:gd name="T4" fmla="*/ 2147483647 w 2878"/>
              <a:gd name="T5" fmla="*/ 2147483647 h 1433"/>
              <a:gd name="T6" fmla="*/ 2147483647 w 2878"/>
              <a:gd name="T7" fmla="*/ 2147483647 h 1433"/>
              <a:gd name="T8" fmla="*/ 2147483647 w 2878"/>
              <a:gd name="T9" fmla="*/ 2147483647 h 1433"/>
              <a:gd name="T10" fmla="*/ 2147483647 w 2878"/>
              <a:gd name="T11" fmla="*/ 2147483647 h 1433"/>
              <a:gd name="T12" fmla="*/ 2147483647 w 2878"/>
              <a:gd name="T13" fmla="*/ 2147483647 h 1433"/>
              <a:gd name="T14" fmla="*/ 2147483647 w 2878"/>
              <a:gd name="T15" fmla="*/ 2147483647 h 1433"/>
              <a:gd name="T16" fmla="*/ 2147483647 w 2878"/>
              <a:gd name="T17" fmla="*/ 2147483647 h 1433"/>
              <a:gd name="T18" fmla="*/ 2147483647 w 2878"/>
              <a:gd name="T19" fmla="*/ 2147483647 h 1433"/>
              <a:gd name="T20" fmla="*/ 2147483647 w 2878"/>
              <a:gd name="T21" fmla="*/ 2147483647 h 1433"/>
              <a:gd name="T22" fmla="*/ 2147483647 w 2878"/>
              <a:gd name="T23" fmla="*/ 0 h 14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78"/>
              <a:gd name="T37" fmla="*/ 0 h 1433"/>
              <a:gd name="T38" fmla="*/ 2878 w 2878"/>
              <a:gd name="T39" fmla="*/ 1433 h 14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78" h="1433">
                <a:moveTo>
                  <a:pt x="0" y="1433"/>
                </a:moveTo>
                <a:lnTo>
                  <a:pt x="487" y="1419"/>
                </a:lnTo>
                <a:lnTo>
                  <a:pt x="742" y="1382"/>
                </a:lnTo>
                <a:lnTo>
                  <a:pt x="851" y="1382"/>
                </a:lnTo>
                <a:lnTo>
                  <a:pt x="951" y="1355"/>
                </a:lnTo>
                <a:lnTo>
                  <a:pt x="1078" y="1328"/>
                </a:lnTo>
                <a:lnTo>
                  <a:pt x="1232" y="1282"/>
                </a:lnTo>
                <a:lnTo>
                  <a:pt x="1432" y="1200"/>
                </a:lnTo>
                <a:lnTo>
                  <a:pt x="1805" y="973"/>
                </a:lnTo>
                <a:lnTo>
                  <a:pt x="2060" y="773"/>
                </a:lnTo>
                <a:lnTo>
                  <a:pt x="2323" y="564"/>
                </a:lnTo>
                <a:lnTo>
                  <a:pt x="2878" y="0"/>
                </a:lnTo>
              </a:path>
            </a:pathLst>
          </a:custGeom>
          <a:noFill/>
          <a:ln w="19050">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3778" name="Line 51"/>
          <p:cNvSpPr>
            <a:spLocks noChangeShapeType="1"/>
          </p:cNvSpPr>
          <p:nvPr/>
        </p:nvSpPr>
        <p:spPr bwMode="auto">
          <a:xfrm flipV="1">
            <a:off x="5105400" y="2743200"/>
            <a:ext cx="2286000" cy="2286000"/>
          </a:xfrm>
          <a:prstGeom prst="line">
            <a:avLst/>
          </a:prstGeom>
          <a:noFill/>
          <a:ln w="19050">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79" name="Freeform 52"/>
          <p:cNvSpPr>
            <a:spLocks/>
          </p:cNvSpPr>
          <p:nvPr/>
        </p:nvSpPr>
        <p:spPr bwMode="auto">
          <a:xfrm>
            <a:off x="3581400" y="2743200"/>
            <a:ext cx="3810000" cy="2333625"/>
          </a:xfrm>
          <a:custGeom>
            <a:avLst/>
            <a:gdLst>
              <a:gd name="T0" fmla="*/ 0 w 2400"/>
              <a:gd name="T1" fmla="*/ 2147483647 h 1470"/>
              <a:gd name="T2" fmla="*/ 2147483647 w 2400"/>
              <a:gd name="T3" fmla="*/ 2147483647 h 1470"/>
              <a:gd name="T4" fmla="*/ 2147483647 w 2400"/>
              <a:gd name="T5" fmla="*/ 2147483647 h 1470"/>
              <a:gd name="T6" fmla="*/ 2147483647 w 2400"/>
              <a:gd name="T7" fmla="*/ 0 h 1470"/>
              <a:gd name="T8" fmla="*/ 0 60000 65536"/>
              <a:gd name="T9" fmla="*/ 0 60000 65536"/>
              <a:gd name="T10" fmla="*/ 0 60000 65536"/>
              <a:gd name="T11" fmla="*/ 0 60000 65536"/>
              <a:gd name="T12" fmla="*/ 0 w 2400"/>
              <a:gd name="T13" fmla="*/ 0 h 1470"/>
              <a:gd name="T14" fmla="*/ 2400 w 2400"/>
              <a:gd name="T15" fmla="*/ 1470 h 1470"/>
            </a:gdLst>
            <a:ahLst/>
            <a:cxnLst>
              <a:cxn ang="T8">
                <a:pos x="T0" y="T1"/>
              </a:cxn>
              <a:cxn ang="T9">
                <a:pos x="T2" y="T3"/>
              </a:cxn>
              <a:cxn ang="T10">
                <a:pos x="T4" y="T5"/>
              </a:cxn>
              <a:cxn ang="T11">
                <a:pos x="T6" y="T7"/>
              </a:cxn>
            </a:cxnLst>
            <a:rect l="T12" t="T13" r="T14" b="T15"/>
            <a:pathLst>
              <a:path w="2400" h="1470">
                <a:moveTo>
                  <a:pt x="0" y="1440"/>
                </a:moveTo>
                <a:cubicBezTo>
                  <a:pt x="162" y="1416"/>
                  <a:pt x="635" y="1470"/>
                  <a:pt x="971" y="1298"/>
                </a:cubicBezTo>
                <a:cubicBezTo>
                  <a:pt x="1307" y="1126"/>
                  <a:pt x="1778" y="623"/>
                  <a:pt x="2016" y="407"/>
                </a:cubicBezTo>
                <a:cubicBezTo>
                  <a:pt x="2254" y="191"/>
                  <a:pt x="2320" y="85"/>
                  <a:pt x="2400" y="0"/>
                </a:cubicBezTo>
              </a:path>
            </a:pathLst>
          </a:custGeom>
          <a:noFill/>
          <a:ln w="1905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3780" name="Line 53"/>
          <p:cNvSpPr>
            <a:spLocks noChangeShapeType="1"/>
          </p:cNvSpPr>
          <p:nvPr/>
        </p:nvSpPr>
        <p:spPr bwMode="auto">
          <a:xfrm>
            <a:off x="6477000" y="4038600"/>
            <a:ext cx="533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81" name="Text Box 54"/>
          <p:cNvSpPr txBox="1">
            <a:spLocks noChangeArrowheads="1"/>
          </p:cNvSpPr>
          <p:nvPr/>
        </p:nvSpPr>
        <p:spPr bwMode="auto">
          <a:xfrm>
            <a:off x="7077075" y="3848100"/>
            <a:ext cx="628650" cy="3048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dirty="0"/>
              <a:t>270</a:t>
            </a:r>
            <a:r>
              <a:rPr lang="zh-CN" altLang="en-US" sz="1400" b="0" dirty="0"/>
              <a:t>天</a:t>
            </a:r>
          </a:p>
        </p:txBody>
      </p:sp>
      <p:sp>
        <p:nvSpPr>
          <p:cNvPr id="73782" name="Line 55"/>
          <p:cNvSpPr>
            <a:spLocks noChangeShapeType="1"/>
          </p:cNvSpPr>
          <p:nvPr/>
        </p:nvSpPr>
        <p:spPr bwMode="auto">
          <a:xfrm>
            <a:off x="6553200" y="4267200"/>
            <a:ext cx="533400" cy="0"/>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83" name="Text Box 56"/>
          <p:cNvSpPr txBox="1">
            <a:spLocks noChangeArrowheads="1"/>
          </p:cNvSpPr>
          <p:nvPr/>
        </p:nvSpPr>
        <p:spPr bwMode="auto">
          <a:xfrm>
            <a:off x="7121525" y="4076700"/>
            <a:ext cx="539750" cy="3048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90</a:t>
            </a:r>
            <a:r>
              <a:rPr lang="zh-CN" altLang="en-US" sz="1400" b="0"/>
              <a:t>天</a:t>
            </a:r>
          </a:p>
        </p:txBody>
      </p:sp>
      <p:sp>
        <p:nvSpPr>
          <p:cNvPr id="73784" name="Line 57"/>
          <p:cNvSpPr>
            <a:spLocks noChangeShapeType="1"/>
          </p:cNvSpPr>
          <p:nvPr/>
        </p:nvSpPr>
        <p:spPr bwMode="auto">
          <a:xfrm>
            <a:off x="6477000" y="4419600"/>
            <a:ext cx="685800"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85" name="Text Box 58"/>
          <p:cNvSpPr txBox="1">
            <a:spLocks noChangeArrowheads="1"/>
          </p:cNvSpPr>
          <p:nvPr/>
        </p:nvSpPr>
        <p:spPr bwMode="auto">
          <a:xfrm>
            <a:off x="7159625" y="4267200"/>
            <a:ext cx="539750" cy="3048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en-US" altLang="zh-CN" sz="1400" b="0"/>
              <a:t>30</a:t>
            </a:r>
            <a:r>
              <a:rPr lang="zh-CN" altLang="en-US" sz="1400" b="0"/>
              <a:t>天</a:t>
            </a:r>
          </a:p>
        </p:txBody>
      </p:sp>
      <p:sp>
        <p:nvSpPr>
          <p:cNvPr id="73786" name="Line 59"/>
          <p:cNvSpPr>
            <a:spLocks noChangeShapeType="1"/>
          </p:cNvSpPr>
          <p:nvPr/>
        </p:nvSpPr>
        <p:spPr bwMode="auto">
          <a:xfrm>
            <a:off x="6553200" y="4648200"/>
            <a:ext cx="685800" cy="0"/>
          </a:xfrm>
          <a:prstGeom prst="line">
            <a:avLst/>
          </a:prstGeom>
          <a:noFill/>
          <a:ln w="19050">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787" name="Text Box 60"/>
          <p:cNvSpPr txBox="1">
            <a:spLocks noChangeArrowheads="1"/>
          </p:cNvSpPr>
          <p:nvPr/>
        </p:nvSpPr>
        <p:spPr bwMode="auto">
          <a:xfrm>
            <a:off x="7237413" y="4495800"/>
            <a:ext cx="536575" cy="3048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000" b="1">
                <a:solidFill>
                  <a:schemeClr val="tx1"/>
                </a:solidFill>
                <a:latin typeface="Times New Roman" pitchFamily="18" charset="0"/>
                <a:ea typeface="宋体" pitchFamily="2" charset="-122"/>
              </a:defRPr>
            </a:lvl1pPr>
            <a:lvl2pPr marL="742950" indent="-285750">
              <a:defRPr sz="2000" b="1">
                <a:solidFill>
                  <a:schemeClr val="tx1"/>
                </a:solidFill>
                <a:latin typeface="Times New Roman" pitchFamily="18" charset="0"/>
                <a:ea typeface="宋体" pitchFamily="2" charset="-122"/>
              </a:defRPr>
            </a:lvl2pPr>
            <a:lvl3pPr marL="1143000" indent="-228600">
              <a:defRPr sz="2000" b="1">
                <a:solidFill>
                  <a:schemeClr val="tx1"/>
                </a:solidFill>
                <a:latin typeface="Times New Roman" pitchFamily="18" charset="0"/>
                <a:ea typeface="宋体" pitchFamily="2" charset="-122"/>
              </a:defRPr>
            </a:lvl3pPr>
            <a:lvl4pPr marL="1600200" indent="-228600">
              <a:defRPr sz="2000" b="1">
                <a:solidFill>
                  <a:schemeClr val="tx1"/>
                </a:solidFill>
                <a:latin typeface="Times New Roman" pitchFamily="18" charset="0"/>
                <a:ea typeface="宋体" pitchFamily="2" charset="-122"/>
              </a:defRPr>
            </a:lvl4pPr>
            <a:lvl5pPr marL="2057400" indent="-228600">
              <a:defRPr sz="20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b="1">
                <a:solidFill>
                  <a:schemeClr val="tx1"/>
                </a:solidFill>
                <a:latin typeface="Times New Roman" pitchFamily="18" charset="0"/>
                <a:ea typeface="宋体" pitchFamily="2" charset="-122"/>
              </a:defRPr>
            </a:lvl9pPr>
          </a:lstStyle>
          <a:p>
            <a:pPr>
              <a:spcBef>
                <a:spcPct val="50000"/>
              </a:spcBef>
            </a:pPr>
            <a:r>
              <a:rPr lang="zh-CN" altLang="en-US" sz="1400" b="0"/>
              <a:t>到期</a:t>
            </a:r>
          </a:p>
        </p:txBody>
      </p:sp>
    </p:spTree>
    <p:extLst>
      <p:ext uri="{BB962C8B-B14F-4D97-AF65-F5344CB8AC3E}">
        <p14:creationId xmlns:p14="http://schemas.microsoft.com/office/powerpoint/2010/main" val="20736425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40668" y="285243"/>
            <a:ext cx="8229600" cy="1139825"/>
          </a:xfrm>
        </p:spPr>
        <p:txBody>
          <a:bodyPr/>
          <a:lstStyle/>
          <a:p>
            <a:pPr eaLnBrk="1" hangingPunct="1"/>
            <a:r>
              <a:rPr lang="en-US" altLang="zh-CN" dirty="0" smtClean="0">
                <a:latin typeface="+mn-ea"/>
                <a:ea typeface="+mn-ea"/>
              </a:rPr>
              <a:t>2.</a:t>
            </a:r>
            <a:r>
              <a:rPr lang="zh-CN" altLang="en-US" dirty="0" smtClean="0">
                <a:latin typeface="+mn-ea"/>
                <a:ea typeface="+mn-ea"/>
              </a:rPr>
              <a:t>期权的内在价值和时间价值</a:t>
            </a:r>
          </a:p>
        </p:txBody>
      </p:sp>
      <p:sp>
        <p:nvSpPr>
          <p:cNvPr id="74755" name="Rectangle 3"/>
          <p:cNvSpPr>
            <a:spLocks noGrp="1" noChangeArrowheads="1"/>
          </p:cNvSpPr>
          <p:nvPr>
            <p:ph type="body" idx="1"/>
          </p:nvPr>
        </p:nvSpPr>
        <p:spPr>
          <a:xfrm>
            <a:off x="683568" y="1417638"/>
            <a:ext cx="7543800" cy="4781550"/>
          </a:xfrm>
        </p:spPr>
        <p:txBody>
          <a:bodyPr/>
          <a:lstStyle/>
          <a:p>
            <a:pPr algn="just" eaLnBrk="1" hangingPunct="1">
              <a:lnSpc>
                <a:spcPct val="120000"/>
              </a:lnSpc>
            </a:pPr>
            <a:r>
              <a:rPr lang="zh-CN" altLang="en-US" dirty="0" smtClean="0">
                <a:latin typeface="+mn-ea"/>
              </a:rPr>
              <a:t>内在价值：</a:t>
            </a:r>
          </a:p>
          <a:p>
            <a:pPr lvl="1" algn="just" eaLnBrk="1" hangingPunct="1">
              <a:lnSpc>
                <a:spcPct val="120000"/>
              </a:lnSpc>
            </a:pPr>
            <a:r>
              <a:rPr lang="zh-CN" altLang="en-US" dirty="0" smtClean="0">
                <a:latin typeface="+mn-ea"/>
              </a:rPr>
              <a:t>期权立即执行的价值</a:t>
            </a:r>
          </a:p>
          <a:p>
            <a:pPr lvl="1" algn="just" eaLnBrk="1" hangingPunct="1">
              <a:lnSpc>
                <a:spcPct val="120000"/>
              </a:lnSpc>
            </a:pPr>
            <a:r>
              <a:rPr lang="zh-CN" altLang="en-US" dirty="0" smtClean="0">
                <a:latin typeface="+mn-ea"/>
              </a:rPr>
              <a:t>看涨期权的内在价值？</a:t>
            </a:r>
            <a:endParaRPr lang="en-US" altLang="zh-CN" dirty="0" smtClean="0">
              <a:latin typeface="+mn-ea"/>
            </a:endParaRPr>
          </a:p>
          <a:p>
            <a:pPr lvl="1" algn="just" eaLnBrk="1" hangingPunct="1">
              <a:lnSpc>
                <a:spcPct val="120000"/>
              </a:lnSpc>
            </a:pPr>
            <a:r>
              <a:rPr lang="zh-CN" altLang="en-US" dirty="0" smtClean="0">
                <a:latin typeface="+mn-ea"/>
              </a:rPr>
              <a:t>看跌期权的内在价值？</a:t>
            </a:r>
            <a:endParaRPr lang="en-US" altLang="zh-CN" dirty="0" smtClean="0">
              <a:latin typeface="+mn-ea"/>
            </a:endParaRPr>
          </a:p>
          <a:p>
            <a:pPr algn="just" eaLnBrk="1" hangingPunct="1">
              <a:lnSpc>
                <a:spcPct val="120000"/>
              </a:lnSpc>
            </a:pPr>
            <a:r>
              <a:rPr lang="zh-CN" altLang="en-US" dirty="0" smtClean="0">
                <a:latin typeface="+mn-ea"/>
              </a:rPr>
              <a:t>时间价值：</a:t>
            </a:r>
          </a:p>
          <a:p>
            <a:pPr lvl="1" algn="just" eaLnBrk="1" hangingPunct="1">
              <a:lnSpc>
                <a:spcPct val="120000"/>
              </a:lnSpc>
            </a:pPr>
            <a:r>
              <a:rPr lang="zh-CN" altLang="en-US" dirty="0" smtClean="0">
                <a:latin typeface="+mn-ea"/>
              </a:rPr>
              <a:t>期权价值中超出内在价值的部分</a:t>
            </a:r>
          </a:p>
        </p:txBody>
      </p:sp>
    </p:spTree>
    <p:extLst>
      <p:ext uri="{BB962C8B-B14F-4D97-AF65-F5344CB8AC3E}">
        <p14:creationId xmlns:p14="http://schemas.microsoft.com/office/powerpoint/2010/main" val="14517428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defRPr/>
            </a:pPr>
            <a:r>
              <a:rPr lang="zh-CN" altLang="en-US" dirty="0" smtClean="0"/>
              <a:t>价</a:t>
            </a:r>
            <a:r>
              <a:rPr lang="zh-CN" altLang="en-US" dirty="0"/>
              <a:t>内</a:t>
            </a:r>
            <a:r>
              <a:rPr lang="zh-CN" altLang="en-US" dirty="0" smtClean="0"/>
              <a:t>、价外和平价期权</a:t>
            </a:r>
          </a:p>
        </p:txBody>
      </p:sp>
      <p:grpSp>
        <p:nvGrpSpPr>
          <p:cNvPr id="68611" name="Group 23"/>
          <p:cNvGrpSpPr>
            <a:grpSpLocks/>
          </p:cNvGrpSpPr>
          <p:nvPr/>
        </p:nvGrpSpPr>
        <p:grpSpPr bwMode="auto">
          <a:xfrm>
            <a:off x="695325" y="2216150"/>
            <a:ext cx="3190875" cy="857250"/>
            <a:chOff x="0" y="0"/>
            <a:chExt cx="916" cy="384"/>
          </a:xfrm>
        </p:grpSpPr>
        <p:sp>
          <p:nvSpPr>
            <p:cNvPr id="68646" name="Rectangle 10"/>
            <p:cNvSpPr>
              <a:spLocks noChangeArrowheads="1"/>
            </p:cNvSpPr>
            <p:nvPr/>
          </p:nvSpPr>
          <p:spPr bwMode="auto">
            <a:xfrm>
              <a:off x="43" y="0"/>
              <a:ext cx="83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 </a:t>
              </a:r>
            </a:p>
            <a:p>
              <a:pPr>
                <a:spcBef>
                  <a:spcPct val="0"/>
                </a:spcBef>
                <a:buClrTx/>
                <a:buSzTx/>
                <a:buFontTx/>
                <a:buNone/>
              </a:pPr>
              <a:endParaRPr kumimoji="1" lang="en-US" altLang="zh-CN" sz="2400" b="1">
                <a:latin typeface="Times New Roman" panose="02020603050405020304" pitchFamily="18" charset="0"/>
              </a:endParaRPr>
            </a:p>
          </p:txBody>
        </p:sp>
        <p:sp>
          <p:nvSpPr>
            <p:cNvPr id="68647" name="Rectangle 22"/>
            <p:cNvSpPr>
              <a:spLocks noChangeArrowheads="1"/>
            </p:cNvSpPr>
            <p:nvPr/>
          </p:nvSpPr>
          <p:spPr bwMode="auto">
            <a:xfrm>
              <a:off x="0" y="0"/>
              <a:ext cx="91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2" name="Group 25"/>
          <p:cNvGrpSpPr>
            <a:grpSpLocks/>
          </p:cNvGrpSpPr>
          <p:nvPr/>
        </p:nvGrpSpPr>
        <p:grpSpPr bwMode="auto">
          <a:xfrm>
            <a:off x="3886200" y="2216150"/>
            <a:ext cx="2101850" cy="857250"/>
            <a:chOff x="916" y="0"/>
            <a:chExt cx="796" cy="384"/>
          </a:xfrm>
        </p:grpSpPr>
        <p:sp>
          <p:nvSpPr>
            <p:cNvPr id="68644" name="Rectangle 11"/>
            <p:cNvSpPr>
              <a:spLocks noChangeArrowheads="1"/>
            </p:cNvSpPr>
            <p:nvPr/>
          </p:nvSpPr>
          <p:spPr bwMode="auto">
            <a:xfrm>
              <a:off x="959" y="0"/>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楷体_GB2312" pitchFamily="49" charset="-122"/>
                </a:rPr>
                <a:t>看涨期权</a:t>
              </a:r>
            </a:p>
            <a:p>
              <a:pPr>
                <a:spcBef>
                  <a:spcPct val="0"/>
                </a:spcBef>
                <a:buClrTx/>
                <a:buSzTx/>
                <a:buFontTx/>
                <a:buNone/>
              </a:pPr>
              <a:endParaRPr kumimoji="1" lang="en-US" altLang="zh-CN" sz="2400" b="1">
                <a:latin typeface="Times New Roman" panose="02020603050405020304" pitchFamily="18" charset="0"/>
              </a:endParaRPr>
            </a:p>
          </p:txBody>
        </p:sp>
        <p:sp>
          <p:nvSpPr>
            <p:cNvPr id="68645" name="Rectangle 24"/>
            <p:cNvSpPr>
              <a:spLocks noChangeArrowheads="1"/>
            </p:cNvSpPr>
            <p:nvPr/>
          </p:nvSpPr>
          <p:spPr bwMode="auto">
            <a:xfrm>
              <a:off x="916" y="0"/>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3" name="Group 27"/>
          <p:cNvGrpSpPr>
            <a:grpSpLocks/>
          </p:cNvGrpSpPr>
          <p:nvPr/>
        </p:nvGrpSpPr>
        <p:grpSpPr bwMode="auto">
          <a:xfrm>
            <a:off x="5988050" y="2216150"/>
            <a:ext cx="2460625" cy="857250"/>
            <a:chOff x="1712" y="0"/>
            <a:chExt cx="796" cy="384"/>
          </a:xfrm>
        </p:grpSpPr>
        <p:sp>
          <p:nvSpPr>
            <p:cNvPr id="68642" name="Rectangle 12"/>
            <p:cNvSpPr>
              <a:spLocks noChangeArrowheads="1"/>
            </p:cNvSpPr>
            <p:nvPr/>
          </p:nvSpPr>
          <p:spPr bwMode="auto">
            <a:xfrm>
              <a:off x="1755" y="0"/>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楷体_GB2312" pitchFamily="49" charset="-122"/>
                </a:rPr>
                <a:t>看跌期权</a:t>
              </a:r>
            </a:p>
            <a:p>
              <a:pPr>
                <a:spcBef>
                  <a:spcPct val="0"/>
                </a:spcBef>
                <a:buClrTx/>
                <a:buSzTx/>
                <a:buFontTx/>
                <a:buNone/>
              </a:pPr>
              <a:endParaRPr kumimoji="1" lang="en-US" altLang="zh-CN" sz="2400" b="1">
                <a:latin typeface="Times New Roman" panose="02020603050405020304" pitchFamily="18" charset="0"/>
              </a:endParaRPr>
            </a:p>
          </p:txBody>
        </p:sp>
        <p:sp>
          <p:nvSpPr>
            <p:cNvPr id="68643" name="Rectangle 26"/>
            <p:cNvSpPr>
              <a:spLocks noChangeArrowheads="1"/>
            </p:cNvSpPr>
            <p:nvPr/>
          </p:nvSpPr>
          <p:spPr bwMode="auto">
            <a:xfrm>
              <a:off x="1712" y="0"/>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4" name="Group 29"/>
          <p:cNvGrpSpPr>
            <a:grpSpLocks/>
          </p:cNvGrpSpPr>
          <p:nvPr/>
        </p:nvGrpSpPr>
        <p:grpSpPr bwMode="auto">
          <a:xfrm>
            <a:off x="695325" y="3073400"/>
            <a:ext cx="3190875" cy="855663"/>
            <a:chOff x="0" y="384"/>
            <a:chExt cx="916" cy="384"/>
          </a:xfrm>
        </p:grpSpPr>
        <p:sp>
          <p:nvSpPr>
            <p:cNvPr id="68640" name="Rectangle 13"/>
            <p:cNvSpPr>
              <a:spLocks noChangeArrowheads="1"/>
            </p:cNvSpPr>
            <p:nvPr/>
          </p:nvSpPr>
          <p:spPr bwMode="auto">
            <a:xfrm>
              <a:off x="43" y="384"/>
              <a:ext cx="83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楷体_GB2312" pitchFamily="49" charset="-122"/>
                </a:rPr>
                <a:t>价内：内在价值</a:t>
              </a:r>
              <a:r>
                <a:rPr kumimoji="1" lang="en-US" altLang="zh-CN" sz="2400" b="1">
                  <a:latin typeface="Times New Roman" panose="02020603050405020304" pitchFamily="18" charset="0"/>
                  <a:ea typeface="楷体_GB2312" pitchFamily="49" charset="-122"/>
                </a:rPr>
                <a:t>&gt;0</a:t>
              </a:r>
            </a:p>
            <a:p>
              <a:pPr>
                <a:spcBef>
                  <a:spcPct val="0"/>
                </a:spcBef>
                <a:buClrTx/>
                <a:buSzTx/>
                <a:buFontTx/>
                <a:buNone/>
              </a:pPr>
              <a:endParaRPr kumimoji="1" lang="en-US" altLang="zh-CN" sz="2400" b="1">
                <a:latin typeface="Times New Roman" panose="02020603050405020304" pitchFamily="18" charset="0"/>
              </a:endParaRPr>
            </a:p>
          </p:txBody>
        </p:sp>
        <p:sp>
          <p:nvSpPr>
            <p:cNvPr id="68641" name="Rectangle 28"/>
            <p:cNvSpPr>
              <a:spLocks noChangeArrowheads="1"/>
            </p:cNvSpPr>
            <p:nvPr/>
          </p:nvSpPr>
          <p:spPr bwMode="auto">
            <a:xfrm>
              <a:off x="0" y="384"/>
              <a:ext cx="91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5" name="Group 31"/>
          <p:cNvGrpSpPr>
            <a:grpSpLocks/>
          </p:cNvGrpSpPr>
          <p:nvPr/>
        </p:nvGrpSpPr>
        <p:grpSpPr bwMode="auto">
          <a:xfrm>
            <a:off x="3886200" y="3073400"/>
            <a:ext cx="2101850" cy="855663"/>
            <a:chOff x="916" y="384"/>
            <a:chExt cx="796" cy="384"/>
          </a:xfrm>
        </p:grpSpPr>
        <p:sp>
          <p:nvSpPr>
            <p:cNvPr id="68638" name="Rectangle 14"/>
            <p:cNvSpPr>
              <a:spLocks noChangeArrowheads="1"/>
            </p:cNvSpPr>
            <p:nvPr/>
          </p:nvSpPr>
          <p:spPr bwMode="auto">
            <a:xfrm>
              <a:off x="959" y="384"/>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&gt; X</a:t>
              </a:r>
            </a:p>
            <a:p>
              <a:pPr>
                <a:spcBef>
                  <a:spcPct val="0"/>
                </a:spcBef>
                <a:buClrTx/>
                <a:buSzTx/>
                <a:buFontTx/>
                <a:buNone/>
              </a:pPr>
              <a:endParaRPr kumimoji="1" lang="en-US" altLang="zh-CN" sz="2400" b="1">
                <a:latin typeface="Times New Roman" panose="02020603050405020304" pitchFamily="18" charset="0"/>
              </a:endParaRPr>
            </a:p>
          </p:txBody>
        </p:sp>
        <p:sp>
          <p:nvSpPr>
            <p:cNvPr id="68639" name="Rectangle 30"/>
            <p:cNvSpPr>
              <a:spLocks noChangeArrowheads="1"/>
            </p:cNvSpPr>
            <p:nvPr/>
          </p:nvSpPr>
          <p:spPr bwMode="auto">
            <a:xfrm>
              <a:off x="916" y="384"/>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6" name="Group 33"/>
          <p:cNvGrpSpPr>
            <a:grpSpLocks/>
          </p:cNvGrpSpPr>
          <p:nvPr/>
        </p:nvGrpSpPr>
        <p:grpSpPr bwMode="auto">
          <a:xfrm>
            <a:off x="5988050" y="3073400"/>
            <a:ext cx="2460625" cy="855663"/>
            <a:chOff x="1712" y="384"/>
            <a:chExt cx="796" cy="384"/>
          </a:xfrm>
        </p:grpSpPr>
        <p:sp>
          <p:nvSpPr>
            <p:cNvPr id="68636" name="Rectangle 15"/>
            <p:cNvSpPr>
              <a:spLocks noChangeArrowheads="1"/>
            </p:cNvSpPr>
            <p:nvPr/>
          </p:nvSpPr>
          <p:spPr bwMode="auto">
            <a:xfrm>
              <a:off x="1755" y="384"/>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&lt; X</a:t>
              </a:r>
            </a:p>
            <a:p>
              <a:pPr>
                <a:spcBef>
                  <a:spcPct val="0"/>
                </a:spcBef>
                <a:buClrTx/>
                <a:buSzTx/>
                <a:buFontTx/>
                <a:buNone/>
              </a:pPr>
              <a:endParaRPr kumimoji="1" lang="en-US" altLang="zh-CN" sz="2400" b="1">
                <a:latin typeface="Times New Roman" panose="02020603050405020304" pitchFamily="18" charset="0"/>
              </a:endParaRPr>
            </a:p>
          </p:txBody>
        </p:sp>
        <p:sp>
          <p:nvSpPr>
            <p:cNvPr id="68637" name="Rectangle 32"/>
            <p:cNvSpPr>
              <a:spLocks noChangeArrowheads="1"/>
            </p:cNvSpPr>
            <p:nvPr/>
          </p:nvSpPr>
          <p:spPr bwMode="auto">
            <a:xfrm>
              <a:off x="1712" y="384"/>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7" name="Group 35"/>
          <p:cNvGrpSpPr>
            <a:grpSpLocks/>
          </p:cNvGrpSpPr>
          <p:nvPr/>
        </p:nvGrpSpPr>
        <p:grpSpPr bwMode="auto">
          <a:xfrm>
            <a:off x="695325" y="3929063"/>
            <a:ext cx="3190875" cy="1011237"/>
            <a:chOff x="0" y="768"/>
            <a:chExt cx="916" cy="453"/>
          </a:xfrm>
        </p:grpSpPr>
        <p:sp>
          <p:nvSpPr>
            <p:cNvPr id="68634" name="Rectangle 16"/>
            <p:cNvSpPr>
              <a:spLocks noChangeArrowheads="1"/>
            </p:cNvSpPr>
            <p:nvPr/>
          </p:nvSpPr>
          <p:spPr bwMode="auto">
            <a:xfrm>
              <a:off x="43" y="837"/>
              <a:ext cx="83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楷体_GB2312" pitchFamily="49" charset="-122"/>
                </a:rPr>
                <a:t>价外：内在价值</a:t>
              </a:r>
              <a:r>
                <a:rPr kumimoji="1" lang="en-US" altLang="zh-CN" sz="2400" b="1">
                  <a:latin typeface="Times New Roman" panose="02020603050405020304" pitchFamily="18" charset="0"/>
                  <a:ea typeface="楷体_GB2312" pitchFamily="49" charset="-122"/>
                </a:rPr>
                <a:t>=0</a:t>
              </a:r>
            </a:p>
            <a:p>
              <a:pPr>
                <a:spcBef>
                  <a:spcPct val="0"/>
                </a:spcBef>
                <a:buClrTx/>
                <a:buSzTx/>
                <a:buFontTx/>
                <a:buNone/>
              </a:pPr>
              <a:endParaRPr kumimoji="1" lang="en-US" altLang="zh-CN" sz="2400" b="1">
                <a:latin typeface="Times New Roman" panose="02020603050405020304" pitchFamily="18" charset="0"/>
              </a:endParaRPr>
            </a:p>
          </p:txBody>
        </p:sp>
        <p:sp>
          <p:nvSpPr>
            <p:cNvPr id="68635" name="Rectangle 34"/>
            <p:cNvSpPr>
              <a:spLocks noChangeArrowheads="1"/>
            </p:cNvSpPr>
            <p:nvPr/>
          </p:nvSpPr>
          <p:spPr bwMode="auto">
            <a:xfrm>
              <a:off x="0" y="768"/>
              <a:ext cx="91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8" name="Group 37"/>
          <p:cNvGrpSpPr>
            <a:grpSpLocks/>
          </p:cNvGrpSpPr>
          <p:nvPr/>
        </p:nvGrpSpPr>
        <p:grpSpPr bwMode="auto">
          <a:xfrm>
            <a:off x="3886200" y="3929063"/>
            <a:ext cx="2101850" cy="857250"/>
            <a:chOff x="916" y="768"/>
            <a:chExt cx="796" cy="384"/>
          </a:xfrm>
        </p:grpSpPr>
        <p:sp>
          <p:nvSpPr>
            <p:cNvPr id="68632" name="Rectangle 17"/>
            <p:cNvSpPr>
              <a:spLocks noChangeArrowheads="1"/>
            </p:cNvSpPr>
            <p:nvPr/>
          </p:nvSpPr>
          <p:spPr bwMode="auto">
            <a:xfrm>
              <a:off x="959" y="768"/>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 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&lt; X</a:t>
              </a:r>
            </a:p>
            <a:p>
              <a:pPr>
                <a:spcBef>
                  <a:spcPct val="0"/>
                </a:spcBef>
                <a:buClrTx/>
                <a:buSzTx/>
                <a:buFontTx/>
                <a:buNone/>
              </a:pPr>
              <a:endParaRPr kumimoji="1" lang="en-US" altLang="zh-CN" sz="2400" b="1">
                <a:latin typeface="Times New Roman" panose="02020603050405020304" pitchFamily="18" charset="0"/>
              </a:endParaRPr>
            </a:p>
          </p:txBody>
        </p:sp>
        <p:sp>
          <p:nvSpPr>
            <p:cNvPr id="68633" name="Rectangle 36"/>
            <p:cNvSpPr>
              <a:spLocks noChangeArrowheads="1"/>
            </p:cNvSpPr>
            <p:nvPr/>
          </p:nvSpPr>
          <p:spPr bwMode="auto">
            <a:xfrm>
              <a:off x="916" y="768"/>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19" name="Group 39"/>
          <p:cNvGrpSpPr>
            <a:grpSpLocks/>
          </p:cNvGrpSpPr>
          <p:nvPr/>
        </p:nvGrpSpPr>
        <p:grpSpPr bwMode="auto">
          <a:xfrm>
            <a:off x="5988050" y="3929063"/>
            <a:ext cx="2460625" cy="857250"/>
            <a:chOff x="1712" y="768"/>
            <a:chExt cx="796" cy="384"/>
          </a:xfrm>
        </p:grpSpPr>
        <p:sp>
          <p:nvSpPr>
            <p:cNvPr id="68630" name="Rectangle 18"/>
            <p:cNvSpPr>
              <a:spLocks noChangeArrowheads="1"/>
            </p:cNvSpPr>
            <p:nvPr/>
          </p:nvSpPr>
          <p:spPr bwMode="auto">
            <a:xfrm>
              <a:off x="1755" y="768"/>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&gt; X</a:t>
              </a:r>
            </a:p>
            <a:p>
              <a:pPr>
                <a:spcBef>
                  <a:spcPct val="0"/>
                </a:spcBef>
                <a:buClrTx/>
                <a:buSzTx/>
                <a:buFontTx/>
                <a:buNone/>
              </a:pPr>
              <a:endParaRPr kumimoji="1" lang="en-US" altLang="zh-CN" sz="2400" b="1">
                <a:latin typeface="Times New Roman" panose="02020603050405020304" pitchFamily="18" charset="0"/>
              </a:endParaRPr>
            </a:p>
          </p:txBody>
        </p:sp>
        <p:sp>
          <p:nvSpPr>
            <p:cNvPr id="68631" name="Rectangle 38"/>
            <p:cNvSpPr>
              <a:spLocks noChangeArrowheads="1"/>
            </p:cNvSpPr>
            <p:nvPr/>
          </p:nvSpPr>
          <p:spPr bwMode="auto">
            <a:xfrm>
              <a:off x="1712" y="768"/>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20" name="Group 41"/>
          <p:cNvGrpSpPr>
            <a:grpSpLocks/>
          </p:cNvGrpSpPr>
          <p:nvPr/>
        </p:nvGrpSpPr>
        <p:grpSpPr bwMode="auto">
          <a:xfrm>
            <a:off x="695325" y="4786313"/>
            <a:ext cx="3190875" cy="855662"/>
            <a:chOff x="0" y="1152"/>
            <a:chExt cx="916" cy="384"/>
          </a:xfrm>
        </p:grpSpPr>
        <p:sp>
          <p:nvSpPr>
            <p:cNvPr id="68628" name="Rectangle 19"/>
            <p:cNvSpPr>
              <a:spLocks noChangeArrowheads="1"/>
            </p:cNvSpPr>
            <p:nvPr/>
          </p:nvSpPr>
          <p:spPr bwMode="auto">
            <a:xfrm>
              <a:off x="43" y="1152"/>
              <a:ext cx="83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楷体_GB2312" pitchFamily="49" charset="-122"/>
                </a:rPr>
                <a:t>平价：内在价值</a:t>
              </a:r>
              <a:r>
                <a:rPr kumimoji="1" lang="en-US" altLang="zh-CN" sz="2400" b="1">
                  <a:latin typeface="Times New Roman" panose="02020603050405020304" pitchFamily="18" charset="0"/>
                  <a:ea typeface="楷体_GB2312" pitchFamily="49" charset="-122"/>
                </a:rPr>
                <a:t>=0</a:t>
              </a:r>
            </a:p>
            <a:p>
              <a:pPr>
                <a:spcBef>
                  <a:spcPct val="0"/>
                </a:spcBef>
                <a:buClrTx/>
                <a:buSzTx/>
                <a:buFontTx/>
                <a:buNone/>
              </a:pPr>
              <a:endParaRPr kumimoji="1" lang="en-US" altLang="zh-CN" sz="2400" b="1">
                <a:latin typeface="Times New Roman" panose="02020603050405020304" pitchFamily="18" charset="0"/>
              </a:endParaRPr>
            </a:p>
          </p:txBody>
        </p:sp>
        <p:sp>
          <p:nvSpPr>
            <p:cNvPr id="68629" name="Rectangle 40"/>
            <p:cNvSpPr>
              <a:spLocks noChangeArrowheads="1"/>
            </p:cNvSpPr>
            <p:nvPr/>
          </p:nvSpPr>
          <p:spPr bwMode="auto">
            <a:xfrm>
              <a:off x="0" y="1152"/>
              <a:ext cx="91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21" name="Group 43"/>
          <p:cNvGrpSpPr>
            <a:grpSpLocks/>
          </p:cNvGrpSpPr>
          <p:nvPr/>
        </p:nvGrpSpPr>
        <p:grpSpPr bwMode="auto">
          <a:xfrm>
            <a:off x="3886200" y="4786313"/>
            <a:ext cx="2101850" cy="855662"/>
            <a:chOff x="916" y="1152"/>
            <a:chExt cx="796" cy="384"/>
          </a:xfrm>
        </p:grpSpPr>
        <p:sp>
          <p:nvSpPr>
            <p:cNvPr id="68626" name="Rectangle 20"/>
            <p:cNvSpPr>
              <a:spLocks noChangeArrowheads="1"/>
            </p:cNvSpPr>
            <p:nvPr/>
          </p:nvSpPr>
          <p:spPr bwMode="auto">
            <a:xfrm>
              <a:off x="959" y="1152"/>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 X</a:t>
              </a:r>
            </a:p>
            <a:p>
              <a:pPr>
                <a:spcBef>
                  <a:spcPct val="0"/>
                </a:spcBef>
                <a:buClrTx/>
                <a:buSzTx/>
                <a:buFontTx/>
                <a:buNone/>
              </a:pPr>
              <a:endParaRPr kumimoji="1" lang="en-US" altLang="zh-CN" sz="2400" b="1">
                <a:latin typeface="Times New Roman" panose="02020603050405020304" pitchFamily="18" charset="0"/>
              </a:endParaRPr>
            </a:p>
          </p:txBody>
        </p:sp>
        <p:sp>
          <p:nvSpPr>
            <p:cNvPr id="68627" name="Rectangle 42"/>
            <p:cNvSpPr>
              <a:spLocks noChangeArrowheads="1"/>
            </p:cNvSpPr>
            <p:nvPr/>
          </p:nvSpPr>
          <p:spPr bwMode="auto">
            <a:xfrm>
              <a:off x="916" y="1152"/>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grpSp>
        <p:nvGrpSpPr>
          <p:cNvPr id="68622" name="Group 45"/>
          <p:cNvGrpSpPr>
            <a:grpSpLocks/>
          </p:cNvGrpSpPr>
          <p:nvPr/>
        </p:nvGrpSpPr>
        <p:grpSpPr bwMode="auto">
          <a:xfrm>
            <a:off x="5988050" y="4786313"/>
            <a:ext cx="2460625" cy="855662"/>
            <a:chOff x="1712" y="1152"/>
            <a:chExt cx="796" cy="384"/>
          </a:xfrm>
        </p:grpSpPr>
        <p:sp>
          <p:nvSpPr>
            <p:cNvPr id="68624" name="Rectangle 21"/>
            <p:cNvSpPr>
              <a:spLocks noChangeArrowheads="1"/>
            </p:cNvSpPr>
            <p:nvPr/>
          </p:nvSpPr>
          <p:spPr bwMode="auto">
            <a:xfrm>
              <a:off x="1755" y="1152"/>
              <a:ext cx="71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楷体_GB2312" pitchFamily="49" charset="-122"/>
                </a:rPr>
                <a:t>S</a:t>
              </a:r>
              <a:r>
                <a:rPr kumimoji="1" lang="en-US" altLang="zh-CN" sz="2400" b="1" baseline="-25000">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 = X</a:t>
              </a:r>
            </a:p>
            <a:p>
              <a:pPr>
                <a:spcBef>
                  <a:spcPct val="0"/>
                </a:spcBef>
                <a:buClrTx/>
                <a:buSzTx/>
                <a:buFontTx/>
                <a:buNone/>
              </a:pPr>
              <a:endParaRPr kumimoji="1" lang="en-US" altLang="zh-CN" sz="2400" b="1">
                <a:latin typeface="Times New Roman" panose="02020603050405020304" pitchFamily="18" charset="0"/>
              </a:endParaRPr>
            </a:p>
          </p:txBody>
        </p:sp>
        <p:sp>
          <p:nvSpPr>
            <p:cNvPr id="68625" name="Rectangle 44"/>
            <p:cNvSpPr>
              <a:spLocks noChangeArrowheads="1"/>
            </p:cNvSpPr>
            <p:nvPr/>
          </p:nvSpPr>
          <p:spPr bwMode="auto">
            <a:xfrm>
              <a:off x="1712" y="1152"/>
              <a:ext cx="79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pSp>
      <p:sp>
        <p:nvSpPr>
          <p:cNvPr id="68623" name="Rectangle 47"/>
          <p:cNvSpPr>
            <a:spLocks noChangeArrowheads="1"/>
          </p:cNvSpPr>
          <p:nvPr/>
        </p:nvSpPr>
        <p:spPr bwMode="auto">
          <a:xfrm>
            <a:off x="685800" y="2209800"/>
            <a:ext cx="7772400" cy="3438525"/>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spTree>
    <p:extLst>
      <p:ext uri="{BB962C8B-B14F-4D97-AF65-F5344CB8AC3E}">
        <p14:creationId xmlns:p14="http://schemas.microsoft.com/office/powerpoint/2010/main" val="20168196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lang="zh-CN" altLang="en-US" sz="3200" smtClean="0">
                <a:latin typeface="隶书" pitchFamily="49" charset="-122"/>
                <a:ea typeface="隶书" pitchFamily="49" charset="-122"/>
              </a:rPr>
              <a:t>图4-6 价内、价外和平价期权的关系</a:t>
            </a:r>
          </a:p>
        </p:txBody>
      </p:sp>
      <p:sp>
        <p:nvSpPr>
          <p:cNvPr id="70659" name="Line 5"/>
          <p:cNvSpPr>
            <a:spLocks noChangeShapeType="1"/>
          </p:cNvSpPr>
          <p:nvPr/>
        </p:nvSpPr>
        <p:spPr bwMode="auto">
          <a:xfrm>
            <a:off x="2438400" y="19812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0" name="Line 6"/>
          <p:cNvSpPr>
            <a:spLocks noChangeShapeType="1"/>
          </p:cNvSpPr>
          <p:nvPr/>
        </p:nvSpPr>
        <p:spPr bwMode="auto">
          <a:xfrm>
            <a:off x="2438400" y="3276600"/>
            <a:ext cx="510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1" name="Line 7"/>
          <p:cNvSpPr>
            <a:spLocks noChangeShapeType="1"/>
          </p:cNvSpPr>
          <p:nvPr/>
        </p:nvSpPr>
        <p:spPr bwMode="auto">
          <a:xfrm>
            <a:off x="2438400" y="41148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2" name="Line 8"/>
          <p:cNvSpPr>
            <a:spLocks noChangeShapeType="1"/>
          </p:cNvSpPr>
          <p:nvPr/>
        </p:nvSpPr>
        <p:spPr bwMode="auto">
          <a:xfrm>
            <a:off x="2438400" y="5486400"/>
            <a:ext cx="510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3" name="Line 9"/>
          <p:cNvSpPr>
            <a:spLocks noChangeShapeType="1"/>
          </p:cNvSpPr>
          <p:nvPr/>
        </p:nvSpPr>
        <p:spPr bwMode="auto">
          <a:xfrm>
            <a:off x="5105400" y="19050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4" name="Line 10"/>
          <p:cNvSpPr>
            <a:spLocks noChangeShapeType="1"/>
          </p:cNvSpPr>
          <p:nvPr/>
        </p:nvSpPr>
        <p:spPr bwMode="auto">
          <a:xfrm>
            <a:off x="5105400" y="40386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5" name="Rectangle 13"/>
          <p:cNvSpPr>
            <a:spLocks noChangeArrowheads="1"/>
          </p:cNvSpPr>
          <p:nvPr/>
        </p:nvSpPr>
        <p:spPr bwMode="auto">
          <a:xfrm>
            <a:off x="5105400" y="1905000"/>
            <a:ext cx="2438400" cy="1371600"/>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70666" name="Line 14"/>
          <p:cNvSpPr>
            <a:spLocks noChangeShapeType="1"/>
          </p:cNvSpPr>
          <p:nvPr/>
        </p:nvSpPr>
        <p:spPr bwMode="auto">
          <a:xfrm flipV="1">
            <a:off x="5105400" y="1905000"/>
            <a:ext cx="24384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7" name="Line 15"/>
          <p:cNvSpPr>
            <a:spLocks noChangeShapeType="1"/>
          </p:cNvSpPr>
          <p:nvPr/>
        </p:nvSpPr>
        <p:spPr bwMode="auto">
          <a:xfrm flipV="1">
            <a:off x="2438400" y="16764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8" name="Line 16"/>
          <p:cNvSpPr>
            <a:spLocks noChangeShapeType="1"/>
          </p:cNvSpPr>
          <p:nvPr/>
        </p:nvSpPr>
        <p:spPr bwMode="auto">
          <a:xfrm flipV="1">
            <a:off x="2438400" y="38100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9" name="Rectangle 17"/>
          <p:cNvSpPr>
            <a:spLocks noChangeArrowheads="1"/>
          </p:cNvSpPr>
          <p:nvPr/>
        </p:nvSpPr>
        <p:spPr bwMode="auto">
          <a:xfrm>
            <a:off x="2438400" y="4114800"/>
            <a:ext cx="2667000" cy="1371600"/>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70670" name="Line 18"/>
          <p:cNvSpPr>
            <a:spLocks noChangeShapeType="1"/>
          </p:cNvSpPr>
          <p:nvPr/>
        </p:nvSpPr>
        <p:spPr bwMode="auto">
          <a:xfrm>
            <a:off x="2438400" y="4114800"/>
            <a:ext cx="26670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1" name="Line 19"/>
          <p:cNvSpPr>
            <a:spLocks noChangeShapeType="1"/>
          </p:cNvSpPr>
          <p:nvPr/>
        </p:nvSpPr>
        <p:spPr bwMode="auto">
          <a:xfrm>
            <a:off x="7543800" y="32766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2" name="Line 20"/>
          <p:cNvSpPr>
            <a:spLocks noChangeShapeType="1"/>
          </p:cNvSpPr>
          <p:nvPr/>
        </p:nvSpPr>
        <p:spPr bwMode="auto">
          <a:xfrm>
            <a:off x="7391400" y="54864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3" name="Text Box 21"/>
          <p:cNvSpPr txBox="1">
            <a:spLocks noChangeArrowheads="1"/>
          </p:cNvSpPr>
          <p:nvPr/>
        </p:nvSpPr>
        <p:spPr bwMode="auto">
          <a:xfrm>
            <a:off x="2971800" y="2057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价外</a:t>
            </a:r>
          </a:p>
        </p:txBody>
      </p:sp>
      <p:sp>
        <p:nvSpPr>
          <p:cNvPr id="70674" name="Text Box 22"/>
          <p:cNvSpPr txBox="1">
            <a:spLocks noChangeArrowheads="1"/>
          </p:cNvSpPr>
          <p:nvPr/>
        </p:nvSpPr>
        <p:spPr bwMode="auto">
          <a:xfrm>
            <a:off x="5638800" y="2133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价内</a:t>
            </a:r>
          </a:p>
        </p:txBody>
      </p:sp>
      <p:sp>
        <p:nvSpPr>
          <p:cNvPr id="70675" name="Text Box 23"/>
          <p:cNvSpPr txBox="1">
            <a:spLocks noChangeArrowheads="1"/>
          </p:cNvSpPr>
          <p:nvPr/>
        </p:nvSpPr>
        <p:spPr bwMode="auto">
          <a:xfrm>
            <a:off x="4800600" y="2362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平价</a:t>
            </a:r>
          </a:p>
        </p:txBody>
      </p:sp>
      <p:sp>
        <p:nvSpPr>
          <p:cNvPr id="70676" name="Text Box 24"/>
          <p:cNvSpPr txBox="1">
            <a:spLocks noChangeArrowheads="1"/>
          </p:cNvSpPr>
          <p:nvPr/>
        </p:nvSpPr>
        <p:spPr bwMode="auto">
          <a:xfrm>
            <a:off x="990600" y="2438400"/>
            <a:ext cx="990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看涨期权价值</a:t>
            </a:r>
          </a:p>
        </p:txBody>
      </p:sp>
      <p:sp>
        <p:nvSpPr>
          <p:cNvPr id="70677" name="Text Box 25"/>
          <p:cNvSpPr txBox="1">
            <a:spLocks noChangeArrowheads="1"/>
          </p:cNvSpPr>
          <p:nvPr/>
        </p:nvSpPr>
        <p:spPr bwMode="auto">
          <a:xfrm>
            <a:off x="1066800" y="4648200"/>
            <a:ext cx="990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看跌期权价值</a:t>
            </a:r>
          </a:p>
        </p:txBody>
      </p:sp>
      <p:sp>
        <p:nvSpPr>
          <p:cNvPr id="70678" name="Text Box 26"/>
          <p:cNvSpPr txBox="1">
            <a:spLocks noChangeArrowheads="1"/>
          </p:cNvSpPr>
          <p:nvPr/>
        </p:nvSpPr>
        <p:spPr bwMode="auto">
          <a:xfrm>
            <a:off x="4343400" y="34290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交割价格</a:t>
            </a:r>
          </a:p>
        </p:txBody>
      </p:sp>
      <p:sp>
        <p:nvSpPr>
          <p:cNvPr id="70679" name="Text Box 27"/>
          <p:cNvSpPr txBox="1">
            <a:spLocks noChangeArrowheads="1"/>
          </p:cNvSpPr>
          <p:nvPr/>
        </p:nvSpPr>
        <p:spPr bwMode="auto">
          <a:xfrm>
            <a:off x="4191000" y="55626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交割价格</a:t>
            </a:r>
          </a:p>
        </p:txBody>
      </p:sp>
      <p:sp>
        <p:nvSpPr>
          <p:cNvPr id="70680" name="Rectangle 28"/>
          <p:cNvSpPr>
            <a:spLocks noChangeArrowheads="1"/>
          </p:cNvSpPr>
          <p:nvPr/>
        </p:nvSpPr>
        <p:spPr bwMode="auto">
          <a:xfrm>
            <a:off x="4800600" y="451961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平价</a:t>
            </a:r>
          </a:p>
        </p:txBody>
      </p:sp>
      <p:sp>
        <p:nvSpPr>
          <p:cNvPr id="70681" name="Rectangle 29"/>
          <p:cNvSpPr>
            <a:spLocks noChangeArrowheads="1"/>
          </p:cNvSpPr>
          <p:nvPr/>
        </p:nvSpPr>
        <p:spPr bwMode="auto">
          <a:xfrm>
            <a:off x="3581400" y="421481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a:latin typeface="Times New Roman" panose="02020603050405020304" pitchFamily="18" charset="0"/>
              </a:rPr>
              <a:t>价内</a:t>
            </a:r>
          </a:p>
        </p:txBody>
      </p:sp>
      <p:sp>
        <p:nvSpPr>
          <p:cNvPr id="70682" name="Rectangle 30"/>
          <p:cNvSpPr>
            <a:spLocks noChangeArrowheads="1"/>
          </p:cNvSpPr>
          <p:nvPr/>
        </p:nvSpPr>
        <p:spPr bwMode="auto">
          <a:xfrm>
            <a:off x="5791200" y="421481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a:latin typeface="Times New Roman" panose="02020603050405020304" pitchFamily="18" charset="0"/>
              </a:rPr>
              <a:t>价外</a:t>
            </a:r>
          </a:p>
        </p:txBody>
      </p:sp>
      <p:sp>
        <p:nvSpPr>
          <p:cNvPr id="70683" name="Text Box 31"/>
          <p:cNvSpPr txBox="1">
            <a:spLocks noChangeArrowheads="1"/>
          </p:cNvSpPr>
          <p:nvPr/>
        </p:nvSpPr>
        <p:spPr bwMode="auto">
          <a:xfrm>
            <a:off x="5943600" y="3300413"/>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a:latin typeface="Times New Roman" panose="02020603050405020304" pitchFamily="18" charset="0"/>
              </a:rPr>
              <a:t>对应资产价格</a:t>
            </a:r>
          </a:p>
        </p:txBody>
      </p:sp>
      <p:sp>
        <p:nvSpPr>
          <p:cNvPr id="70684" name="Rectangle 32"/>
          <p:cNvSpPr>
            <a:spLocks noChangeArrowheads="1"/>
          </p:cNvSpPr>
          <p:nvPr/>
        </p:nvSpPr>
        <p:spPr bwMode="auto">
          <a:xfrm>
            <a:off x="5943600" y="5510213"/>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a:latin typeface="Times New Roman" panose="02020603050405020304" pitchFamily="18" charset="0"/>
              </a:rPr>
              <a:t>对应资产价格</a:t>
            </a:r>
          </a:p>
        </p:txBody>
      </p:sp>
    </p:spTree>
    <p:extLst>
      <p:ext uri="{BB962C8B-B14F-4D97-AF65-F5344CB8AC3E}">
        <p14:creationId xmlns:p14="http://schemas.microsoft.com/office/powerpoint/2010/main" val="5717057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Line 3"/>
          <p:cNvSpPr>
            <a:spLocks noChangeShapeType="1"/>
          </p:cNvSpPr>
          <p:nvPr/>
        </p:nvSpPr>
        <p:spPr bwMode="auto">
          <a:xfrm>
            <a:off x="2593975" y="1447800"/>
            <a:ext cx="0" cy="25908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6803" name="Line 4"/>
          <p:cNvSpPr>
            <a:spLocks noChangeShapeType="1"/>
          </p:cNvSpPr>
          <p:nvPr/>
        </p:nvSpPr>
        <p:spPr bwMode="auto">
          <a:xfrm>
            <a:off x="2593975" y="4038600"/>
            <a:ext cx="45720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6804" name="Line 5"/>
          <p:cNvSpPr>
            <a:spLocks noChangeShapeType="1"/>
          </p:cNvSpPr>
          <p:nvPr/>
        </p:nvSpPr>
        <p:spPr bwMode="auto">
          <a:xfrm>
            <a:off x="2974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5" name="Line 6"/>
          <p:cNvSpPr>
            <a:spLocks noChangeShapeType="1"/>
          </p:cNvSpPr>
          <p:nvPr/>
        </p:nvSpPr>
        <p:spPr bwMode="auto">
          <a:xfrm>
            <a:off x="3355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6" name="Line 7"/>
          <p:cNvSpPr>
            <a:spLocks noChangeShapeType="1"/>
          </p:cNvSpPr>
          <p:nvPr/>
        </p:nvSpPr>
        <p:spPr bwMode="auto">
          <a:xfrm>
            <a:off x="3736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7" name="Line 8"/>
          <p:cNvSpPr>
            <a:spLocks noChangeShapeType="1"/>
          </p:cNvSpPr>
          <p:nvPr/>
        </p:nvSpPr>
        <p:spPr bwMode="auto">
          <a:xfrm>
            <a:off x="4117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8" name="Line 9"/>
          <p:cNvSpPr>
            <a:spLocks noChangeShapeType="1"/>
          </p:cNvSpPr>
          <p:nvPr/>
        </p:nvSpPr>
        <p:spPr bwMode="auto">
          <a:xfrm>
            <a:off x="5260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9" name="Line 10"/>
          <p:cNvSpPr>
            <a:spLocks noChangeShapeType="1"/>
          </p:cNvSpPr>
          <p:nvPr/>
        </p:nvSpPr>
        <p:spPr bwMode="auto">
          <a:xfrm>
            <a:off x="6403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0" name="Line 11"/>
          <p:cNvSpPr>
            <a:spLocks noChangeShapeType="1"/>
          </p:cNvSpPr>
          <p:nvPr/>
        </p:nvSpPr>
        <p:spPr bwMode="auto">
          <a:xfrm>
            <a:off x="6022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1" name="Line 12"/>
          <p:cNvSpPr>
            <a:spLocks noChangeShapeType="1"/>
          </p:cNvSpPr>
          <p:nvPr/>
        </p:nvSpPr>
        <p:spPr bwMode="auto">
          <a:xfrm>
            <a:off x="5641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2" name="Line 13"/>
          <p:cNvSpPr>
            <a:spLocks noChangeShapeType="1"/>
          </p:cNvSpPr>
          <p:nvPr/>
        </p:nvSpPr>
        <p:spPr bwMode="auto">
          <a:xfrm>
            <a:off x="4879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3" name="Line 14"/>
          <p:cNvSpPr>
            <a:spLocks noChangeShapeType="1"/>
          </p:cNvSpPr>
          <p:nvPr/>
        </p:nvSpPr>
        <p:spPr bwMode="auto">
          <a:xfrm>
            <a:off x="4498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4" name="Line 15"/>
          <p:cNvSpPr>
            <a:spLocks noChangeShapeType="1"/>
          </p:cNvSpPr>
          <p:nvPr/>
        </p:nvSpPr>
        <p:spPr bwMode="auto">
          <a:xfrm>
            <a:off x="7165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5" name="Line 16"/>
          <p:cNvSpPr>
            <a:spLocks noChangeShapeType="1"/>
          </p:cNvSpPr>
          <p:nvPr/>
        </p:nvSpPr>
        <p:spPr bwMode="auto">
          <a:xfrm>
            <a:off x="6784975" y="3962400"/>
            <a:ext cx="0" cy="7620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6" name="Line 17"/>
          <p:cNvSpPr>
            <a:spLocks noChangeShapeType="1"/>
          </p:cNvSpPr>
          <p:nvPr/>
        </p:nvSpPr>
        <p:spPr bwMode="auto">
          <a:xfrm>
            <a:off x="2593975" y="1447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7" name="Line 18"/>
          <p:cNvSpPr>
            <a:spLocks noChangeShapeType="1"/>
          </p:cNvSpPr>
          <p:nvPr/>
        </p:nvSpPr>
        <p:spPr bwMode="auto">
          <a:xfrm>
            <a:off x="2593975" y="18288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8" name="Line 19"/>
          <p:cNvSpPr>
            <a:spLocks noChangeShapeType="1"/>
          </p:cNvSpPr>
          <p:nvPr/>
        </p:nvSpPr>
        <p:spPr bwMode="auto">
          <a:xfrm>
            <a:off x="2593975" y="21336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19" name="Line 20"/>
          <p:cNvSpPr>
            <a:spLocks noChangeShapeType="1"/>
          </p:cNvSpPr>
          <p:nvPr/>
        </p:nvSpPr>
        <p:spPr bwMode="auto">
          <a:xfrm>
            <a:off x="2593975" y="25146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20" name="Line 21"/>
          <p:cNvSpPr>
            <a:spLocks noChangeShapeType="1"/>
          </p:cNvSpPr>
          <p:nvPr/>
        </p:nvSpPr>
        <p:spPr bwMode="auto">
          <a:xfrm>
            <a:off x="2593975" y="28956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21" name="Line 22"/>
          <p:cNvSpPr>
            <a:spLocks noChangeShapeType="1"/>
          </p:cNvSpPr>
          <p:nvPr/>
        </p:nvSpPr>
        <p:spPr bwMode="auto">
          <a:xfrm>
            <a:off x="2593975" y="32766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22" name="Line 23"/>
          <p:cNvSpPr>
            <a:spLocks noChangeShapeType="1"/>
          </p:cNvSpPr>
          <p:nvPr/>
        </p:nvSpPr>
        <p:spPr bwMode="auto">
          <a:xfrm>
            <a:off x="2593975" y="3657600"/>
            <a:ext cx="76200" cy="0"/>
          </a:xfrm>
          <a:prstGeom prst="line">
            <a:avLst/>
          </a:prstGeom>
          <a:noFill/>
          <a:ln w="158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23" name="Text Box 24"/>
          <p:cNvSpPr txBox="1">
            <a:spLocks noChangeArrowheads="1"/>
          </p:cNvSpPr>
          <p:nvPr/>
        </p:nvSpPr>
        <p:spPr bwMode="auto">
          <a:xfrm rot="-5400000">
            <a:off x="2295525" y="42291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1.4000</a:t>
            </a:r>
          </a:p>
        </p:txBody>
      </p:sp>
      <p:sp>
        <p:nvSpPr>
          <p:cNvPr id="76824" name="Text Box 25"/>
          <p:cNvSpPr txBox="1">
            <a:spLocks noChangeArrowheads="1"/>
          </p:cNvSpPr>
          <p:nvPr/>
        </p:nvSpPr>
        <p:spPr bwMode="auto">
          <a:xfrm rot="-5400000">
            <a:off x="27146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1.4500</a:t>
            </a:r>
          </a:p>
        </p:txBody>
      </p:sp>
      <p:sp>
        <p:nvSpPr>
          <p:cNvPr id="76825" name="Text Box 26"/>
          <p:cNvSpPr txBox="1">
            <a:spLocks noChangeArrowheads="1"/>
          </p:cNvSpPr>
          <p:nvPr/>
        </p:nvSpPr>
        <p:spPr bwMode="auto">
          <a:xfrm rot="-5400000">
            <a:off x="30956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1.5000</a:t>
            </a:r>
          </a:p>
        </p:txBody>
      </p:sp>
      <p:sp>
        <p:nvSpPr>
          <p:cNvPr id="76826" name="Text Box 27"/>
          <p:cNvSpPr txBox="1">
            <a:spLocks noChangeArrowheads="1"/>
          </p:cNvSpPr>
          <p:nvPr/>
        </p:nvSpPr>
        <p:spPr bwMode="auto">
          <a:xfrm rot="-5400000">
            <a:off x="3400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1.5500</a:t>
            </a:r>
          </a:p>
        </p:txBody>
      </p:sp>
      <p:sp>
        <p:nvSpPr>
          <p:cNvPr id="76827" name="Text Box 28"/>
          <p:cNvSpPr txBox="1">
            <a:spLocks noChangeArrowheads="1"/>
          </p:cNvSpPr>
          <p:nvPr/>
        </p:nvSpPr>
        <p:spPr bwMode="auto">
          <a:xfrm rot="-5400000">
            <a:off x="3781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1.6000</a:t>
            </a:r>
          </a:p>
        </p:txBody>
      </p:sp>
      <p:sp>
        <p:nvSpPr>
          <p:cNvPr id="76828" name="Text Box 29"/>
          <p:cNvSpPr txBox="1">
            <a:spLocks noChangeArrowheads="1"/>
          </p:cNvSpPr>
          <p:nvPr/>
        </p:nvSpPr>
        <p:spPr bwMode="auto">
          <a:xfrm rot="-5400000">
            <a:off x="4162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1.6500</a:t>
            </a:r>
          </a:p>
        </p:txBody>
      </p:sp>
      <p:sp>
        <p:nvSpPr>
          <p:cNvPr id="76829" name="Text Box 30"/>
          <p:cNvSpPr txBox="1">
            <a:spLocks noChangeArrowheads="1"/>
          </p:cNvSpPr>
          <p:nvPr/>
        </p:nvSpPr>
        <p:spPr bwMode="auto">
          <a:xfrm rot="-5400000">
            <a:off x="4543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1.7000</a:t>
            </a:r>
          </a:p>
        </p:txBody>
      </p:sp>
      <p:sp>
        <p:nvSpPr>
          <p:cNvPr id="76830" name="Text Box 31"/>
          <p:cNvSpPr txBox="1">
            <a:spLocks noChangeArrowheads="1"/>
          </p:cNvSpPr>
          <p:nvPr/>
        </p:nvSpPr>
        <p:spPr bwMode="auto">
          <a:xfrm rot="-5400000">
            <a:off x="4924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1.7500</a:t>
            </a:r>
          </a:p>
        </p:txBody>
      </p:sp>
      <p:sp>
        <p:nvSpPr>
          <p:cNvPr id="76831" name="Text Box 32"/>
          <p:cNvSpPr txBox="1">
            <a:spLocks noChangeArrowheads="1"/>
          </p:cNvSpPr>
          <p:nvPr/>
        </p:nvSpPr>
        <p:spPr bwMode="auto">
          <a:xfrm rot="-5400000">
            <a:off x="5335588" y="4227513"/>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1.8000</a:t>
            </a:r>
          </a:p>
        </p:txBody>
      </p:sp>
      <p:sp>
        <p:nvSpPr>
          <p:cNvPr id="76832" name="Text Box 33"/>
          <p:cNvSpPr txBox="1">
            <a:spLocks noChangeArrowheads="1"/>
          </p:cNvSpPr>
          <p:nvPr/>
        </p:nvSpPr>
        <p:spPr bwMode="auto">
          <a:xfrm rot="-5400000">
            <a:off x="5686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1.8500</a:t>
            </a:r>
          </a:p>
        </p:txBody>
      </p:sp>
      <p:sp>
        <p:nvSpPr>
          <p:cNvPr id="76833" name="Text Box 34"/>
          <p:cNvSpPr txBox="1">
            <a:spLocks noChangeArrowheads="1"/>
          </p:cNvSpPr>
          <p:nvPr/>
        </p:nvSpPr>
        <p:spPr bwMode="auto">
          <a:xfrm rot="-5400000">
            <a:off x="6064250" y="4225925"/>
            <a:ext cx="6794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1.9000</a:t>
            </a:r>
          </a:p>
        </p:txBody>
      </p:sp>
      <p:sp>
        <p:nvSpPr>
          <p:cNvPr id="76834" name="Text Box 35"/>
          <p:cNvSpPr txBox="1">
            <a:spLocks noChangeArrowheads="1"/>
          </p:cNvSpPr>
          <p:nvPr/>
        </p:nvSpPr>
        <p:spPr bwMode="auto">
          <a:xfrm rot="-5400000">
            <a:off x="6448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1.9500</a:t>
            </a:r>
          </a:p>
        </p:txBody>
      </p:sp>
      <p:sp>
        <p:nvSpPr>
          <p:cNvPr id="76835" name="Text Box 36"/>
          <p:cNvSpPr txBox="1">
            <a:spLocks noChangeArrowheads="1"/>
          </p:cNvSpPr>
          <p:nvPr/>
        </p:nvSpPr>
        <p:spPr bwMode="auto">
          <a:xfrm rot="-5400000">
            <a:off x="6829425" y="422275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2.0000</a:t>
            </a:r>
          </a:p>
        </p:txBody>
      </p:sp>
      <p:sp>
        <p:nvSpPr>
          <p:cNvPr id="76836" name="Text Box 37"/>
          <p:cNvSpPr txBox="1">
            <a:spLocks noChangeArrowheads="1"/>
          </p:cNvSpPr>
          <p:nvPr/>
        </p:nvSpPr>
        <p:spPr bwMode="auto">
          <a:xfrm>
            <a:off x="1908175" y="3886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0.0000</a:t>
            </a:r>
          </a:p>
        </p:txBody>
      </p:sp>
      <p:sp>
        <p:nvSpPr>
          <p:cNvPr id="76837" name="Text Box 38"/>
          <p:cNvSpPr txBox="1">
            <a:spLocks noChangeArrowheads="1"/>
          </p:cNvSpPr>
          <p:nvPr/>
        </p:nvSpPr>
        <p:spPr bwMode="auto">
          <a:xfrm>
            <a:off x="1876425" y="3505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0.0500</a:t>
            </a:r>
          </a:p>
        </p:txBody>
      </p:sp>
      <p:sp>
        <p:nvSpPr>
          <p:cNvPr id="76838" name="Text Box 39"/>
          <p:cNvSpPr txBox="1">
            <a:spLocks noChangeArrowheads="1"/>
          </p:cNvSpPr>
          <p:nvPr/>
        </p:nvSpPr>
        <p:spPr bwMode="auto">
          <a:xfrm>
            <a:off x="1908175"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0.1000</a:t>
            </a:r>
          </a:p>
        </p:txBody>
      </p:sp>
      <p:sp>
        <p:nvSpPr>
          <p:cNvPr id="76839" name="Text Box 40"/>
          <p:cNvSpPr txBox="1">
            <a:spLocks noChangeArrowheads="1"/>
          </p:cNvSpPr>
          <p:nvPr/>
        </p:nvSpPr>
        <p:spPr bwMode="auto">
          <a:xfrm>
            <a:off x="1952625" y="27813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0.1500</a:t>
            </a:r>
          </a:p>
        </p:txBody>
      </p:sp>
      <p:sp>
        <p:nvSpPr>
          <p:cNvPr id="76840" name="Text Box 41"/>
          <p:cNvSpPr txBox="1">
            <a:spLocks noChangeArrowheads="1"/>
          </p:cNvSpPr>
          <p:nvPr/>
        </p:nvSpPr>
        <p:spPr bwMode="auto">
          <a:xfrm>
            <a:off x="1908175" y="2362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0.2000</a:t>
            </a:r>
          </a:p>
        </p:txBody>
      </p:sp>
      <p:sp>
        <p:nvSpPr>
          <p:cNvPr id="76841" name="Text Box 42"/>
          <p:cNvSpPr txBox="1">
            <a:spLocks noChangeArrowheads="1"/>
          </p:cNvSpPr>
          <p:nvPr/>
        </p:nvSpPr>
        <p:spPr bwMode="auto">
          <a:xfrm>
            <a:off x="1952625" y="1981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0.2500</a:t>
            </a:r>
          </a:p>
        </p:txBody>
      </p:sp>
      <p:sp>
        <p:nvSpPr>
          <p:cNvPr id="76842" name="Text Box 43"/>
          <p:cNvSpPr txBox="1">
            <a:spLocks noChangeArrowheads="1"/>
          </p:cNvSpPr>
          <p:nvPr/>
        </p:nvSpPr>
        <p:spPr bwMode="auto">
          <a:xfrm>
            <a:off x="1952625" y="17145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0.3000</a:t>
            </a:r>
          </a:p>
        </p:txBody>
      </p:sp>
      <p:sp>
        <p:nvSpPr>
          <p:cNvPr id="76843" name="Text Box 44"/>
          <p:cNvSpPr txBox="1">
            <a:spLocks noChangeArrowheads="1"/>
          </p:cNvSpPr>
          <p:nvPr/>
        </p:nvSpPr>
        <p:spPr bwMode="auto">
          <a:xfrm>
            <a:off x="1990725" y="1295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400">
                <a:latin typeface="Times New Roman" panose="02020603050405020304" pitchFamily="18" charset="0"/>
              </a:rPr>
              <a:t>0.3500</a:t>
            </a:r>
          </a:p>
        </p:txBody>
      </p:sp>
      <p:sp>
        <p:nvSpPr>
          <p:cNvPr id="76844" name="Text Box 45"/>
          <p:cNvSpPr txBox="1">
            <a:spLocks noChangeArrowheads="1"/>
          </p:cNvSpPr>
          <p:nvPr/>
        </p:nvSpPr>
        <p:spPr bwMode="auto">
          <a:xfrm>
            <a:off x="4500563" y="4868863"/>
            <a:ext cx="29178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对应资产价格(美元 / 德国马克)</a:t>
            </a:r>
          </a:p>
        </p:txBody>
      </p:sp>
      <p:sp>
        <p:nvSpPr>
          <p:cNvPr id="76845" name="Text Box 46"/>
          <p:cNvSpPr txBox="1">
            <a:spLocks noChangeArrowheads="1"/>
          </p:cNvSpPr>
          <p:nvPr/>
        </p:nvSpPr>
        <p:spPr bwMode="auto">
          <a:xfrm>
            <a:off x="1187450" y="1557338"/>
            <a:ext cx="428625" cy="200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1600">
                <a:latin typeface="Times New Roman" panose="02020603050405020304" pitchFamily="18" charset="0"/>
              </a:rPr>
              <a:t>期权价值 ( 德国马克 )</a:t>
            </a:r>
          </a:p>
        </p:txBody>
      </p:sp>
      <p:sp>
        <p:nvSpPr>
          <p:cNvPr id="76846" name="Line 47"/>
          <p:cNvSpPr>
            <a:spLocks noChangeShapeType="1"/>
          </p:cNvSpPr>
          <p:nvPr/>
        </p:nvSpPr>
        <p:spPr bwMode="auto">
          <a:xfrm>
            <a:off x="2593975" y="1828800"/>
            <a:ext cx="2286000" cy="2209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47" name="Freeform 48"/>
          <p:cNvSpPr>
            <a:spLocks/>
          </p:cNvSpPr>
          <p:nvPr/>
        </p:nvSpPr>
        <p:spPr bwMode="auto">
          <a:xfrm>
            <a:off x="2593975" y="2133600"/>
            <a:ext cx="3810000" cy="1905000"/>
          </a:xfrm>
          <a:custGeom>
            <a:avLst/>
            <a:gdLst>
              <a:gd name="T0" fmla="*/ 0 w 2400"/>
              <a:gd name="T1" fmla="*/ 0 h 1200"/>
              <a:gd name="T2" fmla="*/ 2147483646 w 2400"/>
              <a:gd name="T3" fmla="*/ 2147483646 h 1200"/>
              <a:gd name="T4" fmla="*/ 2147483646 w 2400"/>
              <a:gd name="T5" fmla="*/ 2147483646 h 1200"/>
              <a:gd name="T6" fmla="*/ 0 60000 65536"/>
              <a:gd name="T7" fmla="*/ 0 60000 65536"/>
              <a:gd name="T8" fmla="*/ 0 60000 65536"/>
            </a:gdLst>
            <a:ahLst/>
            <a:cxnLst>
              <a:cxn ang="T6">
                <a:pos x="T0" y="T1"/>
              </a:cxn>
              <a:cxn ang="T7">
                <a:pos x="T2" y="T3"/>
              </a:cxn>
              <a:cxn ang="T8">
                <a:pos x="T4" y="T5"/>
              </a:cxn>
            </a:cxnLst>
            <a:rect l="0" t="0" r="r" b="b"/>
            <a:pathLst>
              <a:path w="2400" h="1200">
                <a:moveTo>
                  <a:pt x="0" y="0"/>
                </a:moveTo>
                <a:cubicBezTo>
                  <a:pt x="160" y="126"/>
                  <a:pt x="560" y="558"/>
                  <a:pt x="960" y="758"/>
                </a:cubicBezTo>
                <a:cubicBezTo>
                  <a:pt x="1360" y="958"/>
                  <a:pt x="2100" y="1108"/>
                  <a:pt x="2400" y="1200"/>
                </a:cubicBezTo>
              </a:path>
            </a:pathLst>
          </a:custGeom>
          <a:noFill/>
          <a:ln w="19050"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48" name="Freeform 49"/>
          <p:cNvSpPr>
            <a:spLocks/>
          </p:cNvSpPr>
          <p:nvPr/>
        </p:nvSpPr>
        <p:spPr bwMode="auto">
          <a:xfrm>
            <a:off x="2587625" y="2168525"/>
            <a:ext cx="2292350" cy="1870075"/>
          </a:xfrm>
          <a:custGeom>
            <a:avLst/>
            <a:gdLst>
              <a:gd name="T0" fmla="*/ 0 w 1444"/>
              <a:gd name="T1" fmla="*/ 0 h 1178"/>
              <a:gd name="T2" fmla="*/ 0 w 1444"/>
              <a:gd name="T3" fmla="*/ 2147483646 h 1178"/>
              <a:gd name="T4" fmla="*/ 2147483646 w 1444"/>
              <a:gd name="T5" fmla="*/ 2147483646 h 1178"/>
              <a:gd name="T6" fmla="*/ 2147483646 w 1444"/>
              <a:gd name="T7" fmla="*/ 2147483646 h 1178"/>
              <a:gd name="T8" fmla="*/ 2147483646 w 1444"/>
              <a:gd name="T9" fmla="*/ 2147483646 h 1178"/>
              <a:gd name="T10" fmla="*/ 2147483646 w 1444"/>
              <a:gd name="T11" fmla="*/ 2147483646 h 1178"/>
              <a:gd name="T12" fmla="*/ 2147483646 w 1444"/>
              <a:gd name="T13" fmla="*/ 2147483646 h 1178"/>
              <a:gd name="T14" fmla="*/ 2147483646 w 1444"/>
              <a:gd name="T15" fmla="*/ 2147483646 h 1178"/>
              <a:gd name="T16" fmla="*/ 0 w 1444"/>
              <a:gd name="T17" fmla="*/ 0 h 1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44" h="1178">
                <a:moveTo>
                  <a:pt x="0" y="0"/>
                </a:moveTo>
                <a:cubicBezTo>
                  <a:pt x="0" y="27"/>
                  <a:pt x="0" y="55"/>
                  <a:pt x="0" y="82"/>
                </a:cubicBezTo>
                <a:lnTo>
                  <a:pt x="4" y="1178"/>
                </a:lnTo>
                <a:lnTo>
                  <a:pt x="1444" y="1178"/>
                </a:lnTo>
                <a:lnTo>
                  <a:pt x="1012" y="746"/>
                </a:lnTo>
                <a:lnTo>
                  <a:pt x="909" y="718"/>
                </a:lnTo>
                <a:lnTo>
                  <a:pt x="646" y="536"/>
                </a:lnTo>
                <a:lnTo>
                  <a:pt x="64" y="45"/>
                </a:lnTo>
                <a:lnTo>
                  <a:pt x="0" y="0"/>
                </a:lnTo>
                <a:close/>
              </a:path>
            </a:pathLst>
          </a:custGeom>
          <a:solidFill>
            <a:schemeClr val="bg2"/>
          </a:solidFill>
          <a:ln w="19050" cap="flat"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49" name="Freeform 50"/>
          <p:cNvSpPr>
            <a:spLocks/>
          </p:cNvSpPr>
          <p:nvPr/>
        </p:nvSpPr>
        <p:spPr bwMode="auto">
          <a:xfrm>
            <a:off x="4270375" y="3429000"/>
            <a:ext cx="2133600" cy="609600"/>
          </a:xfrm>
          <a:custGeom>
            <a:avLst/>
            <a:gdLst>
              <a:gd name="T0" fmla="*/ 0 w 1344"/>
              <a:gd name="T1" fmla="*/ 0 h 384"/>
              <a:gd name="T2" fmla="*/ 2147483646 w 1344"/>
              <a:gd name="T3" fmla="*/ 2147483646 h 384"/>
              <a:gd name="T4" fmla="*/ 2147483646 w 1344"/>
              <a:gd name="T5" fmla="*/ 2147483646 h 384"/>
              <a:gd name="T6" fmla="*/ 2147483646 w 1344"/>
              <a:gd name="T7" fmla="*/ 2147483646 h 384"/>
              <a:gd name="T8" fmla="*/ 2147483646 w 1344"/>
              <a:gd name="T9" fmla="*/ 2147483646 h 384"/>
              <a:gd name="T10" fmla="*/ 2147483646 w 1344"/>
              <a:gd name="T11" fmla="*/ 2147483646 h 384"/>
              <a:gd name="T12" fmla="*/ 2147483646 w 1344"/>
              <a:gd name="T13" fmla="*/ 2147483646 h 384"/>
              <a:gd name="T14" fmla="*/ 0 w 1344"/>
              <a:gd name="T15" fmla="*/ 0 h 3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4" h="384">
                <a:moveTo>
                  <a:pt x="0" y="0"/>
                </a:moveTo>
                <a:cubicBezTo>
                  <a:pt x="25" y="24"/>
                  <a:pt x="38" y="48"/>
                  <a:pt x="53" y="80"/>
                </a:cubicBezTo>
                <a:cubicBezTo>
                  <a:pt x="57" y="88"/>
                  <a:pt x="55" y="100"/>
                  <a:pt x="62" y="106"/>
                </a:cubicBezTo>
                <a:cubicBezTo>
                  <a:pt x="74" y="115"/>
                  <a:pt x="93" y="114"/>
                  <a:pt x="108" y="114"/>
                </a:cubicBezTo>
                <a:lnTo>
                  <a:pt x="394" y="384"/>
                </a:lnTo>
                <a:lnTo>
                  <a:pt x="1344" y="384"/>
                </a:lnTo>
                <a:lnTo>
                  <a:pt x="649" y="197"/>
                </a:lnTo>
                <a:lnTo>
                  <a:pt x="0" y="0"/>
                </a:lnTo>
                <a:close/>
              </a:path>
            </a:pathLst>
          </a:custGeom>
          <a:solidFill>
            <a:schemeClr val="folHlink"/>
          </a:solidFill>
          <a:ln w="19050" cap="flat"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6850" name="Line 51"/>
          <p:cNvSpPr>
            <a:spLocks noChangeShapeType="1"/>
          </p:cNvSpPr>
          <p:nvPr/>
        </p:nvSpPr>
        <p:spPr bwMode="auto">
          <a:xfrm flipH="1">
            <a:off x="5108575" y="3200400"/>
            <a:ext cx="609600" cy="685800"/>
          </a:xfrm>
          <a:prstGeom prst="line">
            <a:avLst/>
          </a:prstGeom>
          <a:noFill/>
          <a:ln w="254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6851" name="Line 52"/>
          <p:cNvSpPr>
            <a:spLocks noChangeShapeType="1"/>
          </p:cNvSpPr>
          <p:nvPr/>
        </p:nvSpPr>
        <p:spPr bwMode="auto">
          <a:xfrm flipH="1">
            <a:off x="3203575" y="1905000"/>
            <a:ext cx="762000" cy="685800"/>
          </a:xfrm>
          <a:prstGeom prst="line">
            <a:avLst/>
          </a:prstGeom>
          <a:noFill/>
          <a:ln w="254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52" name="Text Box 53"/>
          <p:cNvSpPr txBox="1">
            <a:spLocks noChangeArrowheads="1"/>
          </p:cNvSpPr>
          <p:nvPr/>
        </p:nvSpPr>
        <p:spPr bwMode="auto">
          <a:xfrm>
            <a:off x="3924300" y="1592263"/>
            <a:ext cx="1454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负时间价值</a:t>
            </a:r>
          </a:p>
        </p:txBody>
      </p:sp>
      <p:sp>
        <p:nvSpPr>
          <p:cNvPr id="76853" name="Text Box 54"/>
          <p:cNvSpPr txBox="1">
            <a:spLocks noChangeArrowheads="1"/>
          </p:cNvSpPr>
          <p:nvPr/>
        </p:nvSpPr>
        <p:spPr bwMode="auto">
          <a:xfrm>
            <a:off x="5600700" y="2925763"/>
            <a:ext cx="1454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正时间价值</a:t>
            </a:r>
            <a:endParaRPr lang="zh-CN" altLang="en-US" sz="1400">
              <a:latin typeface="Times New Roman" panose="02020603050405020304" pitchFamily="18" charset="0"/>
            </a:endParaRPr>
          </a:p>
        </p:txBody>
      </p:sp>
      <p:sp>
        <p:nvSpPr>
          <p:cNvPr id="76854" name="Rectangle 55"/>
          <p:cNvSpPr>
            <a:spLocks noChangeArrowheads="1"/>
          </p:cNvSpPr>
          <p:nvPr/>
        </p:nvSpPr>
        <p:spPr bwMode="auto">
          <a:xfrm>
            <a:off x="6327775" y="838200"/>
            <a:ext cx="609600" cy="381000"/>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76855" name="Rectangle 56"/>
          <p:cNvSpPr>
            <a:spLocks noChangeArrowheads="1"/>
          </p:cNvSpPr>
          <p:nvPr/>
        </p:nvSpPr>
        <p:spPr bwMode="auto">
          <a:xfrm>
            <a:off x="6251575" y="1447800"/>
            <a:ext cx="685800" cy="381000"/>
          </a:xfrm>
          <a:prstGeom prst="rect">
            <a:avLst/>
          </a:prstGeom>
          <a:solidFill>
            <a:schemeClr val="bg2"/>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76856" name="Text Box 57"/>
          <p:cNvSpPr txBox="1">
            <a:spLocks noChangeArrowheads="1"/>
          </p:cNvSpPr>
          <p:nvPr/>
        </p:nvSpPr>
        <p:spPr bwMode="auto">
          <a:xfrm>
            <a:off x="6985000" y="830263"/>
            <a:ext cx="1200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时间价值</a:t>
            </a:r>
          </a:p>
        </p:txBody>
      </p:sp>
      <p:sp>
        <p:nvSpPr>
          <p:cNvPr id="76857" name="Text Box 58"/>
          <p:cNvSpPr txBox="1">
            <a:spLocks noChangeArrowheads="1"/>
          </p:cNvSpPr>
          <p:nvPr/>
        </p:nvSpPr>
        <p:spPr bwMode="auto">
          <a:xfrm>
            <a:off x="7010400" y="1447800"/>
            <a:ext cx="11906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000">
                <a:latin typeface="Times New Roman" panose="02020603050405020304" pitchFamily="18" charset="0"/>
              </a:rPr>
              <a:t>内在价值</a:t>
            </a:r>
            <a:endParaRPr lang="zh-CN" altLang="en-US" sz="1400">
              <a:latin typeface="Times New Roman" panose="02020603050405020304" pitchFamily="18" charset="0"/>
            </a:endParaRPr>
          </a:p>
        </p:txBody>
      </p:sp>
      <p:sp>
        <p:nvSpPr>
          <p:cNvPr id="76858" name="Text Box 60"/>
          <p:cNvSpPr txBox="1">
            <a:spLocks noChangeArrowheads="1"/>
          </p:cNvSpPr>
          <p:nvPr/>
        </p:nvSpPr>
        <p:spPr bwMode="auto">
          <a:xfrm>
            <a:off x="1692275" y="5661025"/>
            <a:ext cx="551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图4-29 看跌期权的内在价值和时间价值</a:t>
            </a:r>
            <a:endParaRPr kumimoji="1" lang="zh-CN" altLang="en-US" sz="2400">
              <a:latin typeface="楷体_GB2312" pitchFamily="49" charset="-122"/>
              <a:ea typeface="楷体_GB2312" pitchFamily="49" charset="-122"/>
            </a:endParaRPr>
          </a:p>
        </p:txBody>
      </p:sp>
    </p:spTree>
    <p:extLst>
      <p:ext uri="{BB962C8B-B14F-4D97-AF65-F5344CB8AC3E}">
        <p14:creationId xmlns:p14="http://schemas.microsoft.com/office/powerpoint/2010/main" val="9981308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zh-CN" altLang="en-US" sz="2800" smtClean="0">
                <a:latin typeface="隶书" pitchFamily="49" charset="-122"/>
                <a:ea typeface="隶书" pitchFamily="49" charset="-122"/>
              </a:rPr>
              <a:t>表</a:t>
            </a:r>
            <a:r>
              <a:rPr lang="en-US" altLang="zh-CN" sz="2800" smtClean="0">
                <a:latin typeface="隶书" pitchFamily="49" charset="-122"/>
                <a:ea typeface="隶书" pitchFamily="49" charset="-122"/>
              </a:rPr>
              <a:t>10-1 </a:t>
            </a:r>
            <a:r>
              <a:rPr lang="zh-CN" altLang="en-US" sz="2800" smtClean="0">
                <a:latin typeface="隶书" pitchFamily="49" charset="-122"/>
                <a:ea typeface="隶书" pitchFamily="49" charset="-122"/>
              </a:rPr>
              <a:t>不同交割价格期权的期权费</a:t>
            </a:r>
            <a:endParaRPr lang="zh-CN" altLang="en-US" smtClean="0">
              <a:latin typeface="隶书" pitchFamily="49" charset="-122"/>
              <a:ea typeface="隶书" pitchFamily="49" charset="-122"/>
            </a:endParaRPr>
          </a:p>
        </p:txBody>
      </p:sp>
      <p:grpSp>
        <p:nvGrpSpPr>
          <p:cNvPr id="73731" name="Group 1028"/>
          <p:cNvGrpSpPr>
            <a:grpSpLocks/>
          </p:cNvGrpSpPr>
          <p:nvPr/>
        </p:nvGrpSpPr>
        <p:grpSpPr bwMode="auto">
          <a:xfrm>
            <a:off x="1258888" y="1557338"/>
            <a:ext cx="6629400" cy="4038600"/>
            <a:chOff x="793" y="981"/>
            <a:chExt cx="4176" cy="2544"/>
          </a:xfrm>
        </p:grpSpPr>
        <p:sp>
          <p:nvSpPr>
            <p:cNvPr id="73732" name="Line 4"/>
            <p:cNvSpPr>
              <a:spLocks noChangeShapeType="1"/>
            </p:cNvSpPr>
            <p:nvPr/>
          </p:nvSpPr>
          <p:spPr bwMode="auto">
            <a:xfrm>
              <a:off x="793" y="1413"/>
              <a:ext cx="41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Text Box 5"/>
            <p:cNvSpPr txBox="1">
              <a:spLocks noChangeArrowheads="1"/>
            </p:cNvSpPr>
            <p:nvPr/>
          </p:nvSpPr>
          <p:spPr bwMode="auto">
            <a:xfrm>
              <a:off x="2154" y="981"/>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交割价格</a:t>
              </a:r>
              <a:endParaRPr kumimoji="1" lang="zh-CN" altLang="en-US" sz="1600">
                <a:latin typeface="Times New Roman" panose="02020603050405020304" pitchFamily="18" charset="0"/>
              </a:endParaRPr>
            </a:p>
          </p:txBody>
        </p:sp>
        <p:sp>
          <p:nvSpPr>
            <p:cNvPr id="73734" name="Text Box 7"/>
            <p:cNvSpPr txBox="1">
              <a:spLocks noChangeArrowheads="1"/>
            </p:cNvSpPr>
            <p:nvPr/>
          </p:nvSpPr>
          <p:spPr bwMode="auto">
            <a:xfrm>
              <a:off x="3696" y="981"/>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latin typeface="Times New Roman" panose="02020603050405020304" pitchFamily="18" charset="0"/>
                </a:rPr>
                <a:t>期权费</a:t>
              </a:r>
            </a:p>
          </p:txBody>
        </p:sp>
        <p:sp>
          <p:nvSpPr>
            <p:cNvPr id="73735" name="Text Box 8"/>
            <p:cNvSpPr txBox="1">
              <a:spLocks noChangeArrowheads="1"/>
            </p:cNvSpPr>
            <p:nvPr/>
          </p:nvSpPr>
          <p:spPr bwMode="auto">
            <a:xfrm>
              <a:off x="889" y="1653"/>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价内</a:t>
              </a:r>
            </a:p>
          </p:txBody>
        </p:sp>
        <p:sp>
          <p:nvSpPr>
            <p:cNvPr id="73736" name="Text Box 9"/>
            <p:cNvSpPr txBox="1">
              <a:spLocks noChangeArrowheads="1"/>
            </p:cNvSpPr>
            <p:nvPr/>
          </p:nvSpPr>
          <p:spPr bwMode="auto">
            <a:xfrm>
              <a:off x="889" y="2421"/>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平价</a:t>
              </a:r>
            </a:p>
          </p:txBody>
        </p:sp>
        <p:sp>
          <p:nvSpPr>
            <p:cNvPr id="73737" name="Text Box 10"/>
            <p:cNvSpPr txBox="1">
              <a:spLocks noChangeArrowheads="1"/>
            </p:cNvSpPr>
            <p:nvPr/>
          </p:nvSpPr>
          <p:spPr bwMode="auto">
            <a:xfrm>
              <a:off x="884" y="300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价外</a:t>
              </a:r>
            </a:p>
          </p:txBody>
        </p:sp>
        <p:sp>
          <p:nvSpPr>
            <p:cNvPr id="73738" name="Text Box 11"/>
            <p:cNvSpPr txBox="1">
              <a:spLocks noChangeArrowheads="1"/>
            </p:cNvSpPr>
            <p:nvPr/>
          </p:nvSpPr>
          <p:spPr bwMode="auto">
            <a:xfrm>
              <a:off x="2233" y="1701"/>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1.5000</a:t>
              </a:r>
            </a:p>
          </p:txBody>
        </p:sp>
        <p:sp>
          <p:nvSpPr>
            <p:cNvPr id="73739" name="Text Box 12"/>
            <p:cNvSpPr txBox="1">
              <a:spLocks noChangeArrowheads="1"/>
            </p:cNvSpPr>
            <p:nvPr/>
          </p:nvSpPr>
          <p:spPr bwMode="auto">
            <a:xfrm>
              <a:off x="2233" y="2037"/>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1.6000</a:t>
              </a:r>
            </a:p>
          </p:txBody>
        </p:sp>
        <p:sp>
          <p:nvSpPr>
            <p:cNvPr id="73740" name="Text Box 13"/>
            <p:cNvSpPr txBox="1">
              <a:spLocks noChangeArrowheads="1"/>
            </p:cNvSpPr>
            <p:nvPr/>
          </p:nvSpPr>
          <p:spPr bwMode="auto">
            <a:xfrm>
              <a:off x="2185" y="2373"/>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 1.7000</a:t>
              </a:r>
            </a:p>
          </p:txBody>
        </p:sp>
        <p:sp>
          <p:nvSpPr>
            <p:cNvPr id="73741" name="Text Box 14"/>
            <p:cNvSpPr txBox="1">
              <a:spLocks noChangeArrowheads="1"/>
            </p:cNvSpPr>
            <p:nvPr/>
          </p:nvSpPr>
          <p:spPr bwMode="auto">
            <a:xfrm>
              <a:off x="2233" y="2853"/>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1.8000</a:t>
              </a:r>
            </a:p>
          </p:txBody>
        </p:sp>
        <p:sp>
          <p:nvSpPr>
            <p:cNvPr id="73742" name="Text Box 15"/>
            <p:cNvSpPr txBox="1">
              <a:spLocks noChangeArrowheads="1"/>
            </p:cNvSpPr>
            <p:nvPr/>
          </p:nvSpPr>
          <p:spPr bwMode="auto">
            <a:xfrm>
              <a:off x="2233" y="3237"/>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1.9000</a:t>
              </a:r>
            </a:p>
          </p:txBody>
        </p:sp>
        <p:sp>
          <p:nvSpPr>
            <p:cNvPr id="73743" name="Text Box 16"/>
            <p:cNvSpPr txBox="1">
              <a:spLocks noChangeArrowheads="1"/>
            </p:cNvSpPr>
            <p:nvPr/>
          </p:nvSpPr>
          <p:spPr bwMode="auto">
            <a:xfrm>
              <a:off x="3721" y="1701"/>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0.2200</a:t>
              </a:r>
            </a:p>
          </p:txBody>
        </p:sp>
        <p:sp>
          <p:nvSpPr>
            <p:cNvPr id="73744" name="Text Box 17"/>
            <p:cNvSpPr txBox="1">
              <a:spLocks noChangeArrowheads="1"/>
            </p:cNvSpPr>
            <p:nvPr/>
          </p:nvSpPr>
          <p:spPr bwMode="auto">
            <a:xfrm>
              <a:off x="3673" y="1989"/>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 0.1300</a:t>
              </a:r>
            </a:p>
          </p:txBody>
        </p:sp>
        <p:sp>
          <p:nvSpPr>
            <p:cNvPr id="73745" name="Text Box 18"/>
            <p:cNvSpPr txBox="1">
              <a:spLocks noChangeArrowheads="1"/>
            </p:cNvSpPr>
            <p:nvPr/>
          </p:nvSpPr>
          <p:spPr bwMode="auto">
            <a:xfrm>
              <a:off x="3673" y="2373"/>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 0.0600</a:t>
              </a:r>
            </a:p>
          </p:txBody>
        </p:sp>
        <p:sp>
          <p:nvSpPr>
            <p:cNvPr id="73746" name="Text Box 20"/>
            <p:cNvSpPr txBox="1">
              <a:spLocks noChangeArrowheads="1"/>
            </p:cNvSpPr>
            <p:nvPr/>
          </p:nvSpPr>
          <p:spPr bwMode="auto">
            <a:xfrm>
              <a:off x="3625" y="2757"/>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  0.0200</a:t>
              </a:r>
            </a:p>
          </p:txBody>
        </p:sp>
        <p:sp>
          <p:nvSpPr>
            <p:cNvPr id="73747" name="Text Box 21"/>
            <p:cNvSpPr txBox="1">
              <a:spLocks noChangeArrowheads="1"/>
            </p:cNvSpPr>
            <p:nvPr/>
          </p:nvSpPr>
          <p:spPr bwMode="auto">
            <a:xfrm>
              <a:off x="3721" y="3189"/>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latin typeface="Times New Roman" panose="02020603050405020304" pitchFamily="18" charset="0"/>
                </a:rPr>
                <a:t>0.0100</a:t>
              </a:r>
            </a:p>
          </p:txBody>
        </p:sp>
      </p:grpSp>
    </p:spTree>
    <p:extLst>
      <p:ext uri="{BB962C8B-B14F-4D97-AF65-F5344CB8AC3E}">
        <p14:creationId xmlns:p14="http://schemas.microsoft.com/office/powerpoint/2010/main" val="8058746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zh-CN" altLang="en-US" smtClean="0">
                <a:latin typeface="+mn-ea"/>
                <a:ea typeface="+mn-ea"/>
              </a:rPr>
              <a:t>有关时间价值的几点结论</a:t>
            </a:r>
          </a:p>
        </p:txBody>
      </p:sp>
      <p:sp>
        <p:nvSpPr>
          <p:cNvPr id="80899" name="Rectangle 3"/>
          <p:cNvSpPr>
            <a:spLocks noGrp="1" noChangeArrowheads="1"/>
          </p:cNvSpPr>
          <p:nvPr>
            <p:ph type="body" idx="1"/>
          </p:nvPr>
        </p:nvSpPr>
        <p:spPr/>
        <p:txBody>
          <a:bodyPr/>
          <a:lstStyle/>
          <a:p>
            <a:pPr eaLnBrk="1" hangingPunct="1"/>
            <a:r>
              <a:rPr lang="zh-CN" altLang="en-US" dirty="0" smtClean="0">
                <a:latin typeface="+mn-ea"/>
              </a:rPr>
              <a:t>平价期权的时间价值比相应的价内期权和价外期权的时间价值大</a:t>
            </a:r>
          </a:p>
          <a:p>
            <a:pPr eaLnBrk="1" hangingPunct="1"/>
            <a:r>
              <a:rPr lang="zh-CN" altLang="en-US" dirty="0" smtClean="0">
                <a:latin typeface="+mn-ea"/>
              </a:rPr>
              <a:t>期权到期日前定价的艺术和技巧关键是为时间价值定价</a:t>
            </a:r>
          </a:p>
        </p:txBody>
      </p:sp>
    </p:spTree>
    <p:extLst>
      <p:ext uri="{BB962C8B-B14F-4D97-AF65-F5344CB8AC3E}">
        <p14:creationId xmlns:p14="http://schemas.microsoft.com/office/powerpoint/2010/main" val="2120233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zh-CN" altLang="en-US" smtClean="0">
                <a:latin typeface="+mn-ea"/>
                <a:ea typeface="+mn-ea"/>
              </a:rPr>
              <a:t>一石多鸟的结果：</a:t>
            </a:r>
          </a:p>
        </p:txBody>
      </p:sp>
      <p:sp>
        <p:nvSpPr>
          <p:cNvPr id="7171" name="Rectangle 3"/>
          <p:cNvSpPr>
            <a:spLocks noGrp="1" noChangeArrowheads="1"/>
          </p:cNvSpPr>
          <p:nvPr>
            <p:ph type="body" idx="1"/>
          </p:nvPr>
        </p:nvSpPr>
        <p:spPr>
          <a:xfrm>
            <a:off x="1039813" y="1600200"/>
            <a:ext cx="7924800" cy="1177925"/>
          </a:xfrm>
        </p:spPr>
        <p:txBody>
          <a:bodyPr/>
          <a:lstStyle/>
          <a:p>
            <a:pPr eaLnBrk="1" hangingPunct="1">
              <a:defRPr/>
            </a:pPr>
            <a:r>
              <a:rPr lang="zh-CN" altLang="en-US" dirty="0" smtClean="0">
                <a:latin typeface="+mn-ea"/>
              </a:rPr>
              <a:t>员工：不影响股票表决权，还可以获得最低收益保证</a:t>
            </a:r>
          </a:p>
        </p:txBody>
      </p:sp>
      <p:sp>
        <p:nvSpPr>
          <p:cNvPr id="7172" name="Rectangle 4"/>
          <p:cNvSpPr>
            <a:spLocks noChangeArrowheads="1"/>
          </p:cNvSpPr>
          <p:nvPr/>
        </p:nvSpPr>
        <p:spPr bwMode="auto">
          <a:xfrm>
            <a:off x="609600" y="2895600"/>
            <a:ext cx="7924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FontTx/>
              <a:buChar char="•"/>
              <a:defRPr/>
            </a:pPr>
            <a:endParaRPr kumimoji="1" lang="zh-CN" altLang="zh-CN" sz="3200">
              <a:latin typeface="+mn-ea"/>
            </a:endParaRPr>
          </a:p>
        </p:txBody>
      </p:sp>
      <p:sp>
        <p:nvSpPr>
          <p:cNvPr id="7173" name="Rectangle 5"/>
          <p:cNvSpPr>
            <a:spLocks noChangeArrowheads="1"/>
          </p:cNvSpPr>
          <p:nvPr/>
        </p:nvSpPr>
        <p:spPr bwMode="auto">
          <a:xfrm>
            <a:off x="1039813" y="2895600"/>
            <a:ext cx="7924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hlink"/>
              </a:buClr>
              <a:buSzPct val="80000"/>
              <a:buFont typeface="Wingdings" panose="05000000000000000000" pitchFamily="2" charset="2"/>
              <a:buChar char="Ø"/>
              <a:defRPr/>
            </a:pPr>
            <a:r>
              <a:rPr lang="zh-CN" altLang="en-US" sz="3200" dirty="0">
                <a:effectLst>
                  <a:outerShdw blurRad="38100" dist="38100" dir="2700000" algn="tl">
                    <a:srgbClr val="000000"/>
                  </a:outerShdw>
                </a:effectLst>
                <a:latin typeface="+mn-ea"/>
                <a:ea typeface="+mn-ea"/>
              </a:rPr>
              <a:t>公司：只要较低收益就解决了公司的激励问题和信息问题</a:t>
            </a:r>
          </a:p>
          <a:p>
            <a:pPr marL="342900" lvl="1" indent="-342900" eaLnBrk="1" hangingPunct="1">
              <a:spcBef>
                <a:spcPct val="20000"/>
              </a:spcBef>
              <a:buClr>
                <a:schemeClr val="hlink"/>
              </a:buClr>
              <a:buSzPct val="80000"/>
              <a:buFont typeface="Wingdings" panose="05000000000000000000" pitchFamily="2" charset="2"/>
              <a:buChar char="Ø"/>
              <a:defRPr/>
            </a:pPr>
            <a:r>
              <a:rPr lang="zh-CN" altLang="en-US" sz="3200" dirty="0">
                <a:effectLst>
                  <a:outerShdw blurRad="38100" dist="38100" dir="2700000" algn="tl">
                    <a:srgbClr val="000000"/>
                  </a:outerShdw>
                </a:effectLst>
                <a:latin typeface="+mn-ea"/>
                <a:ea typeface="+mn-ea"/>
              </a:rPr>
              <a:t>如二级市场价格上涨，公司可以获得员工持股部分</a:t>
            </a:r>
            <a:r>
              <a:rPr lang="en-US" altLang="zh-CN" sz="3200" dirty="0">
                <a:effectLst>
                  <a:outerShdw blurRad="38100" dist="38100" dir="2700000" algn="tl">
                    <a:srgbClr val="000000"/>
                  </a:outerShdw>
                </a:effectLst>
                <a:latin typeface="+mn-ea"/>
                <a:ea typeface="+mn-ea"/>
              </a:rPr>
              <a:t>1/3</a:t>
            </a:r>
            <a:r>
              <a:rPr lang="zh-CN" altLang="en-US" sz="3200" dirty="0">
                <a:effectLst>
                  <a:outerShdw blurRad="38100" dist="38100" dir="2700000" algn="tl">
                    <a:srgbClr val="000000"/>
                  </a:outerShdw>
                </a:effectLst>
                <a:latin typeface="+mn-ea"/>
                <a:ea typeface="+mn-ea"/>
              </a:rPr>
              <a:t>的溢价</a:t>
            </a:r>
          </a:p>
          <a:p>
            <a:pPr marL="342900" lvl="1" indent="-342900" eaLnBrk="1" hangingPunct="1">
              <a:spcBef>
                <a:spcPct val="20000"/>
              </a:spcBef>
              <a:buClr>
                <a:schemeClr val="hlink"/>
              </a:buClr>
              <a:buSzPct val="80000"/>
              <a:buFont typeface="Wingdings" panose="05000000000000000000" pitchFamily="2" charset="2"/>
              <a:buChar char="Ø"/>
              <a:defRPr/>
            </a:pPr>
            <a:r>
              <a:rPr lang="zh-CN" altLang="en-US" sz="3200" dirty="0">
                <a:effectLst>
                  <a:outerShdw blurRad="38100" dist="38100" dir="2700000" algn="tl">
                    <a:srgbClr val="000000"/>
                  </a:outerShdw>
                </a:effectLst>
                <a:latin typeface="+mn-ea"/>
                <a:ea typeface="+mn-ea"/>
              </a:rPr>
              <a:t>如二级市场境况不好，则不需要承担价格下降的风险</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smtClean="0"/>
              <a:t>期权定价方法</a:t>
            </a:r>
            <a:r>
              <a:rPr lang="en-US" altLang="zh-CN" sz="3600" dirty="0"/>
              <a:t>1</a:t>
            </a:r>
            <a:r>
              <a:rPr lang="zh-CN" altLang="en-US" sz="3600" dirty="0" smtClean="0"/>
              <a:t>：风险中性定价方法</a:t>
            </a:r>
            <a:endParaRPr lang="zh-CN" altLang="en-US" sz="3600" dirty="0"/>
          </a:p>
        </p:txBody>
      </p:sp>
      <p:sp>
        <p:nvSpPr>
          <p:cNvPr id="3" name="内容占位符 2"/>
          <p:cNvSpPr>
            <a:spLocks noGrp="1"/>
          </p:cNvSpPr>
          <p:nvPr>
            <p:ph idx="1"/>
          </p:nvPr>
        </p:nvSpPr>
        <p:spPr/>
        <p:txBody>
          <a:bodyPr/>
          <a:lstStyle/>
          <a:p>
            <a:pPr>
              <a:defRPr/>
            </a:pPr>
            <a:r>
              <a:rPr lang="zh-CN" altLang="en-US" b="1" dirty="0" smtClean="0"/>
              <a:t>风险中性定价原理</a:t>
            </a:r>
            <a:endParaRPr lang="en-US" altLang="zh-CN" b="1" dirty="0" smtClean="0"/>
          </a:p>
          <a:p>
            <a:pPr lvl="1">
              <a:defRPr/>
            </a:pPr>
            <a:r>
              <a:rPr lang="zh-CN" altLang="zh-CN" b="1" dirty="0" smtClean="0">
                <a:latin typeface="宋体" pitchFamily="2" charset="-122"/>
              </a:rPr>
              <a:t>如果市场不存在套利组合，而且假设无风险借贷的利率为</a:t>
            </a:r>
            <a:r>
              <a:rPr lang="en-US" altLang="zh-CN" b="1" i="1" dirty="0" smtClean="0">
                <a:latin typeface="宋体" pitchFamily="2" charset="-122"/>
              </a:rPr>
              <a:t>r</a:t>
            </a:r>
            <a:r>
              <a:rPr lang="zh-CN" altLang="en-US" b="1" dirty="0" smtClean="0">
                <a:latin typeface="宋体" pitchFamily="2" charset="-122"/>
              </a:rPr>
              <a:t>，</a:t>
            </a:r>
            <a:r>
              <a:rPr lang="zh-CN" altLang="zh-CN" b="1" dirty="0" smtClean="0">
                <a:latin typeface="宋体" pitchFamily="2" charset="-122"/>
              </a:rPr>
              <a:t>则存在一个概率测度使得任意一个资产的价格等于其未来可能损益（现金流）的期望值以无风险借贷利率贴现的贴现值。</a:t>
            </a:r>
            <a:endParaRPr lang="en-US" altLang="zh-CN" b="1" dirty="0" smtClean="0">
              <a:latin typeface="宋体" pitchFamily="2" charset="-122"/>
            </a:endParaRPr>
          </a:p>
          <a:p>
            <a:pPr lvl="1">
              <a:defRPr/>
            </a:pPr>
            <a:endParaRPr lang="zh-CN" altLang="zh-CN" b="1" dirty="0" smtClean="0">
              <a:latin typeface="宋体" pitchFamily="2" charset="-122"/>
            </a:endParaRPr>
          </a:p>
          <a:p>
            <a:pPr>
              <a:defRPr/>
            </a:pPr>
            <a:endParaRPr lang="zh-CN"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defRPr/>
            </a:pPr>
            <a:r>
              <a:rPr lang="zh-CN" altLang="en-US" dirty="0" smtClean="0"/>
              <a:t>看涨期权的价格</a:t>
            </a:r>
            <a:endParaRPr lang="zh-CN" altLang="en-US" dirty="0"/>
          </a:p>
        </p:txBody>
      </p:sp>
      <p:graphicFrame>
        <p:nvGraphicFramePr>
          <p:cNvPr id="81923" name="Object 4"/>
          <p:cNvGraphicFramePr>
            <a:graphicFrameLocks noGrp="1" noChangeAspect="1"/>
          </p:cNvGraphicFramePr>
          <p:nvPr>
            <p:ph idx="1"/>
            <p:extLst>
              <p:ext uri="{D42A27DB-BD31-4B8C-83A1-F6EECF244321}">
                <p14:modId xmlns:p14="http://schemas.microsoft.com/office/powerpoint/2010/main" val="1195098851"/>
              </p:ext>
            </p:extLst>
          </p:nvPr>
        </p:nvGraphicFramePr>
        <p:xfrm>
          <a:off x="1403350" y="1990031"/>
          <a:ext cx="5922963" cy="1150937"/>
        </p:xfrm>
        <a:graphic>
          <a:graphicData uri="http://schemas.openxmlformats.org/presentationml/2006/ole">
            <mc:AlternateContent xmlns:mc="http://schemas.openxmlformats.org/markup-compatibility/2006">
              <mc:Choice xmlns:v="urn:schemas-microsoft-com:vml" Requires="v">
                <p:oleObj spid="_x0000_s82052" name="Equation" r:id="rId3" imgW="2743200" imgH="533400" progId="Equation.DSMT4">
                  <p:embed/>
                </p:oleObj>
              </mc:Choice>
              <mc:Fallback>
                <p:oleObj name="Equation" r:id="rId3" imgW="2743200" imgH="533400" progId="Equation.DSMT4">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990031"/>
                        <a:ext cx="5922963" cy="1150937"/>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内容占位符 2"/>
          <p:cNvSpPr txBox="1">
            <a:spLocks/>
          </p:cNvSpPr>
          <p:nvPr/>
        </p:nvSpPr>
        <p:spPr bwMode="auto">
          <a:xfrm>
            <a:off x="1187624" y="4183063"/>
            <a:ext cx="7272807"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9pPr>
          </a:lstStyle>
          <a:p>
            <a:pPr marL="0" indent="0">
              <a:buFont typeface="Wingdings" panose="05000000000000000000" pitchFamily="2" charset="2"/>
              <a:buNone/>
              <a:defRPr/>
            </a:pPr>
            <a:r>
              <a:rPr lang="zh-CN" altLang="en-US" kern="0" dirty="0" smtClean="0"/>
              <a:t>需要知道股票到期日价格在风险中性测度下的分布！</a:t>
            </a:r>
            <a:endParaRPr lang="zh-CN" altLang="en-US" kern="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smtClean="0">
                <a:latin typeface="+mn-ea"/>
                <a:ea typeface="+mn-ea"/>
              </a:rPr>
              <a:t>股票价格的分布</a:t>
            </a:r>
          </a:p>
        </p:txBody>
      </p:sp>
      <p:sp>
        <p:nvSpPr>
          <p:cNvPr id="91139" name="Rectangle 3"/>
          <p:cNvSpPr>
            <a:spLocks noGrp="1" noChangeArrowheads="1"/>
          </p:cNvSpPr>
          <p:nvPr>
            <p:ph type="body" idx="1"/>
          </p:nvPr>
        </p:nvSpPr>
        <p:spPr/>
        <p:txBody>
          <a:bodyPr/>
          <a:lstStyle/>
          <a:p>
            <a:pPr eaLnBrk="1" hangingPunct="1">
              <a:lnSpc>
                <a:spcPct val="120000"/>
              </a:lnSpc>
            </a:pPr>
            <a:r>
              <a:rPr lang="en-US" altLang="zh-CN" dirty="0" smtClean="0">
                <a:latin typeface="+mn-ea"/>
              </a:rPr>
              <a:t>1900</a:t>
            </a:r>
            <a:r>
              <a:rPr lang="zh-CN" altLang="en-US" dirty="0" smtClean="0">
                <a:latin typeface="+mn-ea"/>
              </a:rPr>
              <a:t>年，</a:t>
            </a:r>
            <a:r>
              <a:rPr lang="en-US" altLang="zh-CN" dirty="0" err="1" smtClean="0">
                <a:latin typeface="+mn-ea"/>
              </a:rPr>
              <a:t>Bachelier</a:t>
            </a:r>
            <a:r>
              <a:rPr lang="zh-CN" altLang="en-US" dirty="0" smtClean="0">
                <a:latin typeface="+mn-ea"/>
              </a:rPr>
              <a:t>发现</a:t>
            </a:r>
            <a:r>
              <a:rPr lang="zh-CN" altLang="en-US" dirty="0" smtClean="0">
                <a:solidFill>
                  <a:srgbClr val="FFFF00"/>
                </a:solidFill>
                <a:latin typeface="+mn-ea"/>
              </a:rPr>
              <a:t>股票价格变化</a:t>
            </a:r>
            <a:r>
              <a:rPr lang="zh-CN" altLang="en-US" dirty="0" smtClean="0">
                <a:latin typeface="+mn-ea"/>
              </a:rPr>
              <a:t>服从高斯分布（正态分布）。</a:t>
            </a:r>
          </a:p>
          <a:p>
            <a:pPr eaLnBrk="1" hangingPunct="1">
              <a:lnSpc>
                <a:spcPct val="120000"/>
              </a:lnSpc>
            </a:pPr>
            <a:r>
              <a:rPr lang="zh-CN" altLang="en-US" dirty="0" smtClean="0">
                <a:latin typeface="+mn-ea"/>
              </a:rPr>
              <a:t>后来发现是，</a:t>
            </a:r>
            <a:r>
              <a:rPr lang="zh-CN" altLang="en-US" dirty="0" smtClean="0">
                <a:solidFill>
                  <a:srgbClr val="FFFF00"/>
                </a:solidFill>
                <a:latin typeface="+mn-ea"/>
              </a:rPr>
              <a:t>收益率</a:t>
            </a:r>
            <a:r>
              <a:rPr lang="zh-CN" altLang="en-US" dirty="0" smtClean="0">
                <a:latin typeface="+mn-ea"/>
              </a:rPr>
              <a:t>服从正态分布</a:t>
            </a:r>
          </a:p>
          <a:p>
            <a:pPr eaLnBrk="1" hangingPunct="1"/>
            <a:r>
              <a:rPr lang="zh-CN" altLang="en-US" dirty="0" smtClean="0">
                <a:latin typeface="+mn-ea"/>
              </a:rPr>
              <a:t>从收益率的分布推出价格的分布</a:t>
            </a:r>
          </a:p>
        </p:txBody>
      </p:sp>
    </p:spTree>
    <p:extLst>
      <p:ext uri="{BB962C8B-B14F-4D97-AF65-F5344CB8AC3E}">
        <p14:creationId xmlns:p14="http://schemas.microsoft.com/office/powerpoint/2010/main" val="9565058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smtClean="0">
                <a:latin typeface="+mn-ea"/>
                <a:ea typeface="+mn-ea"/>
              </a:rPr>
              <a:t>收益率的度量</a:t>
            </a:r>
          </a:p>
        </p:txBody>
      </p:sp>
      <mc:AlternateContent xmlns:mc="http://schemas.openxmlformats.org/markup-compatibility/2006" xmlns:a14="http://schemas.microsoft.com/office/drawing/2010/main">
        <mc:Choice Requires="a14">
          <p:sp>
            <p:nvSpPr>
              <p:cNvPr id="92163" name="Rectangle 3"/>
              <p:cNvSpPr>
                <a:spLocks noGrp="1" noChangeArrowheads="1"/>
              </p:cNvSpPr>
              <p:nvPr>
                <p:ph type="body" idx="1"/>
              </p:nvPr>
            </p:nvSpPr>
            <p:spPr/>
            <p:txBody>
              <a:bodyPr/>
              <a:lstStyle/>
              <a:p>
                <a:pPr eaLnBrk="1" hangingPunct="1"/>
                <a:r>
                  <a:rPr lang="zh-CN" altLang="en-US" dirty="0" smtClean="0">
                    <a:latin typeface="+mn-ea"/>
                  </a:rPr>
                  <a:t>百分比：－－横截面维度满足可加性</a:t>
                </a:r>
              </a:p>
              <a:p>
                <a:pPr marL="82296" indent="0">
                  <a:buNone/>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b="0" i="1">
                              <a:latin typeface="Cambria Math"/>
                            </a:rPr>
                            <m:t>𝑟</m:t>
                          </m:r>
                        </m:e>
                        <m:sub>
                          <m:r>
                            <a:rPr lang="zh-CN" altLang="en-US" b="0" i="1">
                              <a:latin typeface="Cambria Math"/>
                            </a:rPr>
                            <m:t>𝑡</m:t>
                          </m:r>
                        </m:sub>
                      </m:sSub>
                      <m:r>
                        <a:rPr lang="zh-CN" altLang="en-US" b="0">
                          <a:latin typeface="Cambria Math"/>
                        </a:rPr>
                        <m:t>=(</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1</m:t>
                          </m:r>
                        </m:sub>
                      </m:sSub>
                      <m:r>
                        <a:rPr lang="zh-CN" altLang="en-US" b="0">
                          <a:latin typeface="Cambria Math"/>
                        </a:rPr>
                        <m:t>−</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f>
                        <m:fPr>
                          <m:type m:val="lin"/>
                          <m:ctrlPr>
                            <a:rPr lang="zh-CN" altLang="en-US" i="1">
                              <a:latin typeface="Cambria Math" panose="02040503050406030204" pitchFamily="18" charset="0"/>
                            </a:rPr>
                          </m:ctrlPr>
                        </m:fPr>
                        <m:num>
                          <m:r>
                            <a:rPr lang="zh-CN" altLang="en-US" b="0">
                              <a:latin typeface="Cambria Math"/>
                            </a:rPr>
                            <m:t>)</m:t>
                          </m:r>
                        </m:num>
                        <m:den>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den>
                      </m:f>
                    </m:oMath>
                  </m:oMathPara>
                </a14:m>
                <a:endParaRPr lang="zh-CN" altLang="en-US" dirty="0" smtClean="0">
                  <a:latin typeface="+mn-ea"/>
                </a:endParaRPr>
              </a:p>
              <a:p>
                <a:pPr eaLnBrk="1" hangingPunct="1"/>
                <a:endParaRPr lang="zh-CN" altLang="en-US" dirty="0" smtClean="0">
                  <a:latin typeface="+mn-ea"/>
                </a:endParaRPr>
              </a:p>
              <a:p>
                <a:pPr eaLnBrk="1" hangingPunct="1"/>
                <a:r>
                  <a:rPr lang="zh-CN" altLang="en-US" dirty="0" smtClean="0">
                    <a:latin typeface="+mn-ea"/>
                  </a:rPr>
                  <a:t>对数法：－－时间维度满足可加性</a:t>
                </a:r>
              </a:p>
              <a:p>
                <a:pPr marL="402336" lvl="1" indent="0">
                  <a:buNone/>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b="0" i="1">
                                  <a:latin typeface="Cambria Math"/>
                                </a:rPr>
                                <m:t>𝑟</m:t>
                              </m:r>
                            </m:e>
                            <m:sub>
                              <m:r>
                                <a:rPr lang="zh-CN" altLang="en-US" b="0" i="1">
                                  <a:latin typeface="Cambria Math"/>
                                </a:rPr>
                                <m:t>𝑡</m:t>
                              </m:r>
                            </m:sub>
                          </m:sSub>
                          <m:r>
                            <a:rPr lang="zh-CN" altLang="en-US" b="0">
                              <a:latin typeface="Cambria Math"/>
                            </a:rPr>
                            <m:t>=</m:t>
                          </m:r>
                          <m:r>
                            <a:rPr lang="zh-CN" altLang="en-US" b="0" i="1">
                              <a:latin typeface="Cambria Math"/>
                            </a:rPr>
                            <m:t>𝑙𝑛</m:t>
                          </m:r>
                          <m:r>
                            <a:rPr lang="zh-CN" altLang="en-US" b="0">
                              <a:latin typeface="Cambria Math"/>
                            </a:rPr>
                            <m:t>(</m:t>
                          </m:r>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1</m:t>
                                  </m:r>
                                </m:sub>
                              </m:sSub>
                            </m:num>
                            <m:den>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den>
                          </m:f>
                        </m:e>
                      </m:d>
                    </m:oMath>
                  </m:oMathPara>
                </a14:m>
                <a:endParaRPr lang="en-US" altLang="zh-CN" dirty="0" smtClean="0">
                  <a:latin typeface="+mn-ea"/>
                </a:endParaRPr>
              </a:p>
              <a:p>
                <a:pPr marL="402336" lvl="1" indent="0">
                  <a:buNone/>
                </a:pPr>
                <a:endParaRPr lang="en-US" altLang="zh-CN" dirty="0">
                  <a:latin typeface="+mn-ea"/>
                </a:endParaRPr>
              </a:p>
              <a:p>
                <a:pPr marL="402336" lvl="1" indent="0">
                  <a:buNone/>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b="0" i="1">
                              <a:latin typeface="Cambria Math"/>
                            </a:rPr>
                            <m:t>𝑙𝑛</m:t>
                          </m:r>
                          <m:r>
                            <a:rPr lang="zh-CN" altLang="en-US" b="0">
                              <a:latin typeface="Cambria Math"/>
                            </a:rPr>
                            <m:t>(</m:t>
                          </m:r>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2</m:t>
                                  </m:r>
                                </m:sub>
                              </m:sSub>
                            </m:num>
                            <m:den>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den>
                          </m:f>
                          <m:r>
                            <a:rPr lang="zh-CN" altLang="en-US" b="0">
                              <a:latin typeface="Cambria Math"/>
                            </a:rPr>
                            <m:t>)=</m:t>
                          </m:r>
                          <m:r>
                            <a:rPr lang="zh-CN" altLang="en-US" b="0" i="1">
                              <a:latin typeface="Cambria Math"/>
                            </a:rPr>
                            <m:t>𝑙𝑛</m:t>
                          </m:r>
                          <m:r>
                            <a:rPr lang="zh-CN" altLang="en-US" b="0">
                              <a:latin typeface="Cambria Math"/>
                            </a:rPr>
                            <m:t>(</m:t>
                          </m:r>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2</m:t>
                                  </m:r>
                                </m:sub>
                              </m:sSub>
                            </m:num>
                            <m:den>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1</m:t>
                                  </m:r>
                                </m:sub>
                              </m:sSub>
                            </m:den>
                          </m:f>
                          <m:r>
                            <a:rPr lang="zh-CN" altLang="en-US" b="0">
                              <a:latin typeface="Cambria Math"/>
                            </a:rPr>
                            <m:t>)+</m:t>
                          </m:r>
                          <m:r>
                            <a:rPr lang="zh-CN" altLang="en-US" b="0" i="1">
                              <a:latin typeface="Cambria Math"/>
                            </a:rPr>
                            <m:t>𝑙𝑛</m:t>
                          </m:r>
                          <m:r>
                            <a:rPr lang="zh-CN" altLang="en-US" b="0">
                              <a:latin typeface="Cambria Math"/>
                            </a:rPr>
                            <m:t>(</m:t>
                          </m:r>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r>
                                    <a:rPr lang="zh-CN" altLang="en-US" b="0">
                                      <a:latin typeface="Cambria Math"/>
                                    </a:rPr>
                                    <m:t>+</m:t>
                                  </m:r>
                                  <m:r>
                                    <a:rPr lang="zh-CN" altLang="en-US" b="0" i="1">
                                      <a:latin typeface="Cambria Math"/>
                                    </a:rPr>
                                    <m:t>1</m:t>
                                  </m:r>
                                </m:sub>
                              </m:sSub>
                            </m:num>
                            <m:den>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den>
                          </m:f>
                        </m:e>
                      </m:d>
                    </m:oMath>
                  </m:oMathPara>
                </a14:m>
                <a:endParaRPr lang="en-US" altLang="zh-CN" dirty="0" smtClean="0">
                  <a:latin typeface="+mn-ea"/>
                </a:endParaRPr>
              </a:p>
            </p:txBody>
          </p:sp>
        </mc:Choice>
        <mc:Fallback xmlns="">
          <p:sp>
            <p:nvSpPr>
              <p:cNvPr id="92163" name="Rectangle 3"/>
              <p:cNvSpPr>
                <a:spLocks noGrp="1" noRot="1" noChangeAspect="1" noMove="1" noResize="1" noEditPoints="1" noAdjustHandles="1" noChangeArrowheads="1" noChangeShapeType="1" noTextEdit="1"/>
              </p:cNvSpPr>
              <p:nvPr>
                <p:ph type="body" idx="1"/>
              </p:nvPr>
            </p:nvSpPr>
            <p:spPr>
              <a:blipFill rotWithShape="1">
                <a:blip r:embed="rId3"/>
                <a:stretch>
                  <a:fillRect t="-16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19307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smtClean="0">
                <a:latin typeface="+mn-ea"/>
                <a:ea typeface="+mn-ea"/>
              </a:rPr>
              <a:t>股票价格的对数正态分布</a:t>
            </a:r>
          </a:p>
        </p:txBody>
      </p:sp>
      <mc:AlternateContent xmlns:mc="http://schemas.openxmlformats.org/markup-compatibility/2006" xmlns:a14="http://schemas.microsoft.com/office/drawing/2010/main">
        <mc:Choice Requires="a14">
          <p:sp>
            <p:nvSpPr>
              <p:cNvPr id="93187" name="Rectangle 3"/>
              <p:cNvSpPr>
                <a:spLocks noGrp="1" noChangeArrowheads="1"/>
              </p:cNvSpPr>
              <p:nvPr>
                <p:ph type="body" idx="1"/>
              </p:nvPr>
            </p:nvSpPr>
            <p:spPr/>
            <p:txBody>
              <a:bodyPr>
                <a:normAutofit/>
              </a:bodyPr>
              <a:lstStyle/>
              <a:p>
                <a:pPr eaLnBrk="1" hangingPunct="1">
                  <a:lnSpc>
                    <a:spcPct val="150000"/>
                  </a:lnSpc>
                </a:pPr>
                <a:r>
                  <a:rPr lang="zh-CN" altLang="en-US" dirty="0" smtClean="0">
                    <a:latin typeface="+mn-ea"/>
                  </a:rPr>
                  <a:t>对数收益率满足正态分布：</a:t>
                </a:r>
                <a:endParaRPr lang="en-US" altLang="zh-CN" dirty="0" smtClean="0">
                  <a:latin typeface="+mn-ea"/>
                </a:endParaRPr>
              </a:p>
              <a:p>
                <a:pPr marL="82296" indent="0">
                  <a:lnSpc>
                    <a:spcPct val="150000"/>
                  </a:lnSpc>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i="1" smtClean="0">
                              <a:effectLst/>
                              <a:latin typeface="Cambria Math" panose="02040503050406030204" pitchFamily="18" charset="0"/>
                            </a:rPr>
                          </m:ctrlPr>
                        </m:mPr>
                        <m:mr>
                          <m:e>
                            <m:d>
                              <m:dPr>
                                <m:begChr m:val=""/>
                                <m:ctrlPr>
                                  <a:rPr lang="zh-CN" altLang="en-US" i="1">
                                    <a:effectLst/>
                                    <a:latin typeface="Cambria Math" panose="02040503050406030204" pitchFamily="18" charset="0"/>
                                  </a:rPr>
                                </m:ctrlPr>
                              </m:dPr>
                              <m:e>
                                <m:r>
                                  <a:rPr lang="zh-CN" altLang="en-US" b="0" i="1" smtClean="0">
                                    <a:effectLst/>
                                    <a:latin typeface="Cambria Math"/>
                                  </a:rPr>
                                  <m:t>𝑙</m:t>
                                </m:r>
                                <m:r>
                                  <a:rPr lang="zh-CN" altLang="en-US" b="0" i="1">
                                    <a:effectLst/>
                                    <a:latin typeface="Cambria Math"/>
                                  </a:rPr>
                                  <m:t>𝑛</m:t>
                                </m:r>
                                <m:r>
                                  <a:rPr lang="zh-CN" altLang="en-US" b="0">
                                    <a:effectLst/>
                                    <a:latin typeface="Cambria Math"/>
                                  </a:rPr>
                                  <m:t>(</m:t>
                                </m:r>
                                <m:f>
                                  <m:fPr>
                                    <m:type m:val="lin"/>
                                    <m:ctrlPr>
                                      <a:rPr lang="zh-CN" altLang="en-US" i="1">
                                        <a:effectLst/>
                                        <a:latin typeface="Cambria Math" panose="02040503050406030204" pitchFamily="18" charset="0"/>
                                      </a:rPr>
                                    </m:ctrlPr>
                                  </m:fPr>
                                  <m:num>
                                    <m:sSub>
                                      <m:sSubPr>
                                        <m:ctrlPr>
                                          <a:rPr lang="zh-CN" altLang="en-US" i="1">
                                            <a:effectLst/>
                                            <a:latin typeface="Cambria Math" panose="02040503050406030204" pitchFamily="18" charset="0"/>
                                          </a:rPr>
                                        </m:ctrlPr>
                                      </m:sSubPr>
                                      <m:e>
                                        <m:r>
                                          <a:rPr lang="zh-CN" altLang="en-US" b="0" i="1">
                                            <a:effectLst/>
                                            <a:latin typeface="Cambria Math"/>
                                          </a:rPr>
                                          <m:t>𝑆</m:t>
                                        </m:r>
                                      </m:e>
                                      <m:sub>
                                        <m:r>
                                          <a:rPr lang="zh-CN" altLang="en-US" b="0" i="1">
                                            <a:effectLst/>
                                            <a:latin typeface="Cambria Math"/>
                                          </a:rPr>
                                          <m:t>𝑡</m:t>
                                        </m:r>
                                      </m:sub>
                                    </m:sSub>
                                  </m:num>
                                  <m:den>
                                    <m:sSub>
                                      <m:sSubPr>
                                        <m:ctrlPr>
                                          <a:rPr lang="zh-CN" altLang="en-US" i="1">
                                            <a:effectLst/>
                                            <a:latin typeface="Cambria Math" panose="02040503050406030204" pitchFamily="18" charset="0"/>
                                          </a:rPr>
                                        </m:ctrlPr>
                                      </m:sSubPr>
                                      <m:e>
                                        <m:r>
                                          <a:rPr lang="zh-CN" altLang="en-US" b="0" i="1">
                                            <a:effectLst/>
                                            <a:latin typeface="Cambria Math"/>
                                          </a:rPr>
                                          <m:t>𝑆</m:t>
                                        </m:r>
                                      </m:e>
                                      <m:sub>
                                        <m:r>
                                          <a:rPr lang="zh-CN" altLang="en-US" b="0" i="1">
                                            <a:effectLst/>
                                            <a:latin typeface="Cambria Math"/>
                                          </a:rPr>
                                          <m:t>𝑡</m:t>
                                        </m:r>
                                        <m:r>
                                          <a:rPr lang="zh-CN" altLang="en-US" b="0">
                                            <a:effectLst/>
                                            <a:latin typeface="Cambria Math"/>
                                          </a:rPr>
                                          <m:t>−</m:t>
                                        </m:r>
                                        <m:r>
                                          <a:rPr lang="zh-CN" altLang="en-US" b="0" i="1">
                                            <a:effectLst/>
                                            <a:latin typeface="Cambria Math"/>
                                          </a:rPr>
                                          <m:t>1</m:t>
                                        </m:r>
                                      </m:sub>
                                    </m:sSub>
                                  </m:den>
                                </m:f>
                                <m:r>
                                  <a:rPr lang="zh-CN" altLang="en-US" b="0">
                                    <a:effectLst/>
                                    <a:latin typeface="Cambria Math"/>
                                  </a:rPr>
                                  <m:t>)</m:t>
                                </m:r>
                                <m:r>
                                  <a:rPr lang="zh-CN" altLang="en-US" b="0">
                                    <a:effectLst/>
                                    <a:latin typeface="Cambria Math"/>
                                  </a:rPr>
                                  <m:t>～</m:t>
                                </m:r>
                                <m:r>
                                  <a:rPr lang="zh-CN" altLang="en-US" b="0" i="1">
                                    <a:effectLst/>
                                    <a:latin typeface="Cambria Math"/>
                                  </a:rPr>
                                  <m:t>𝑁</m:t>
                                </m:r>
                                <m:r>
                                  <a:rPr lang="zh-CN" altLang="en-US" b="0">
                                    <a:effectLst/>
                                    <a:latin typeface="Cambria Math"/>
                                  </a:rPr>
                                  <m:t>(</m:t>
                                </m:r>
                                <m:r>
                                  <a:rPr lang="zh-CN" altLang="en-US" b="0" i="1">
                                    <a:effectLst/>
                                    <a:latin typeface="Cambria Math"/>
                                  </a:rPr>
                                  <m:t>𝜇</m:t>
                                </m:r>
                                <m:r>
                                  <a:rPr lang="zh-CN" altLang="en-US" b="0">
                                    <a:effectLst/>
                                    <a:latin typeface="Cambria Math"/>
                                  </a:rPr>
                                  <m:t>，</m:t>
                                </m:r>
                                <m:r>
                                  <a:rPr lang="zh-CN" altLang="en-US" b="0" i="1">
                                    <a:effectLst/>
                                    <a:latin typeface="Cambria Math"/>
                                  </a:rPr>
                                  <m:t>𝜎</m:t>
                                </m:r>
                              </m:e>
                            </m:d>
                          </m:e>
                        </m:mr>
                        <m:mr>
                          <m:e>
                            <m:d>
                              <m:dPr>
                                <m:begChr m:val=""/>
                                <m:ctrlPr>
                                  <a:rPr lang="zh-CN" altLang="en-US" i="1">
                                    <a:effectLst/>
                                    <a:latin typeface="Cambria Math" panose="02040503050406030204" pitchFamily="18" charset="0"/>
                                  </a:rPr>
                                </m:ctrlPr>
                              </m:dPr>
                              <m:e>
                                <m:r>
                                  <a:rPr lang="zh-CN" altLang="en-US" b="0" i="1">
                                    <a:effectLst/>
                                    <a:latin typeface="Cambria Math"/>
                                  </a:rPr>
                                  <m:t>𝑙𝑛</m:t>
                                </m:r>
                                <m:r>
                                  <a:rPr lang="zh-CN" altLang="en-US" b="0">
                                    <a:effectLst/>
                                    <a:latin typeface="Cambria Math"/>
                                  </a:rPr>
                                  <m:t>(</m:t>
                                </m:r>
                                <m:f>
                                  <m:fPr>
                                    <m:type m:val="lin"/>
                                    <m:ctrlPr>
                                      <a:rPr lang="zh-CN" altLang="en-US" i="1">
                                        <a:effectLst/>
                                        <a:latin typeface="Cambria Math" panose="02040503050406030204" pitchFamily="18" charset="0"/>
                                      </a:rPr>
                                    </m:ctrlPr>
                                  </m:fPr>
                                  <m:num>
                                    <m:sSub>
                                      <m:sSubPr>
                                        <m:ctrlPr>
                                          <a:rPr lang="zh-CN" altLang="en-US" i="1">
                                            <a:effectLst/>
                                            <a:latin typeface="Cambria Math" panose="02040503050406030204" pitchFamily="18" charset="0"/>
                                          </a:rPr>
                                        </m:ctrlPr>
                                      </m:sSubPr>
                                      <m:e>
                                        <m:r>
                                          <a:rPr lang="zh-CN" altLang="en-US" b="0" i="1">
                                            <a:effectLst/>
                                            <a:latin typeface="Cambria Math"/>
                                          </a:rPr>
                                          <m:t>𝑆</m:t>
                                        </m:r>
                                      </m:e>
                                      <m:sub>
                                        <m:r>
                                          <a:rPr lang="en-US" altLang="zh-CN" b="0" i="1" smtClean="0">
                                            <a:effectLst/>
                                            <a:latin typeface="Cambria Math" panose="02040503050406030204" pitchFamily="18" charset="0"/>
                                          </a:rPr>
                                          <m:t>𝑇</m:t>
                                        </m:r>
                                      </m:sub>
                                    </m:sSub>
                                  </m:num>
                                  <m:den>
                                    <m:sSub>
                                      <m:sSubPr>
                                        <m:ctrlPr>
                                          <a:rPr lang="zh-CN" altLang="en-US" i="1">
                                            <a:effectLst/>
                                            <a:latin typeface="Cambria Math" panose="02040503050406030204" pitchFamily="18" charset="0"/>
                                          </a:rPr>
                                        </m:ctrlPr>
                                      </m:sSubPr>
                                      <m:e>
                                        <m:r>
                                          <a:rPr lang="zh-CN" altLang="en-US" b="0" i="1">
                                            <a:effectLst/>
                                            <a:latin typeface="Cambria Math"/>
                                          </a:rPr>
                                          <m:t>𝑆</m:t>
                                        </m:r>
                                      </m:e>
                                      <m:sub>
                                        <m:r>
                                          <a:rPr lang="zh-CN" altLang="en-US" b="0" i="1">
                                            <a:effectLst/>
                                            <a:latin typeface="Cambria Math"/>
                                          </a:rPr>
                                          <m:t>0</m:t>
                                        </m:r>
                                      </m:sub>
                                    </m:sSub>
                                  </m:den>
                                </m:f>
                                <m:r>
                                  <a:rPr lang="zh-CN" altLang="en-US" b="0">
                                    <a:effectLst/>
                                    <a:latin typeface="Cambria Math"/>
                                  </a:rPr>
                                  <m:t>)</m:t>
                                </m:r>
                                <m:r>
                                  <a:rPr lang="zh-CN" altLang="en-US" b="0">
                                    <a:effectLst/>
                                    <a:latin typeface="Cambria Math"/>
                                  </a:rPr>
                                  <m:t>～</m:t>
                                </m:r>
                                <m:r>
                                  <a:rPr lang="zh-CN" altLang="en-US" b="0" i="1">
                                    <a:effectLst/>
                                    <a:latin typeface="Cambria Math"/>
                                  </a:rPr>
                                  <m:t>𝑁</m:t>
                                </m:r>
                                <m:r>
                                  <a:rPr lang="zh-CN" altLang="en-US" b="0">
                                    <a:effectLst/>
                                    <a:latin typeface="Cambria Math"/>
                                  </a:rPr>
                                  <m:t>(</m:t>
                                </m:r>
                                <m:r>
                                  <a:rPr lang="zh-CN" altLang="en-US" b="0" i="1">
                                    <a:effectLst/>
                                    <a:latin typeface="Cambria Math"/>
                                  </a:rPr>
                                  <m:t>𝜇</m:t>
                                </m:r>
                                <m:r>
                                  <a:rPr lang="en-US" altLang="zh-CN" b="0" i="1" smtClean="0">
                                    <a:effectLst/>
                                    <a:latin typeface="Cambria Math" panose="02040503050406030204" pitchFamily="18" charset="0"/>
                                  </a:rPr>
                                  <m:t>𝑇</m:t>
                                </m:r>
                                <m:r>
                                  <a:rPr lang="zh-CN" altLang="en-US" b="0">
                                    <a:effectLst/>
                                    <a:latin typeface="Cambria Math"/>
                                  </a:rPr>
                                  <m:t>，</m:t>
                                </m:r>
                                <m:r>
                                  <a:rPr lang="zh-CN" altLang="en-US" b="0" i="1">
                                    <a:effectLst/>
                                    <a:latin typeface="Cambria Math"/>
                                  </a:rPr>
                                  <m:t>𝜎</m:t>
                                </m:r>
                                <m:rad>
                                  <m:radPr>
                                    <m:degHide m:val="on"/>
                                    <m:ctrlPr>
                                      <a:rPr lang="zh-CN" altLang="en-US" i="1">
                                        <a:effectLst/>
                                        <a:latin typeface="Cambria Math" panose="02040503050406030204" pitchFamily="18" charset="0"/>
                                      </a:rPr>
                                    </m:ctrlPr>
                                  </m:radPr>
                                  <m:deg/>
                                  <m:e>
                                    <m:r>
                                      <a:rPr lang="en-US" altLang="zh-CN" b="0" i="1" smtClean="0">
                                        <a:effectLst/>
                                        <a:latin typeface="Cambria Math" panose="02040503050406030204" pitchFamily="18" charset="0"/>
                                      </a:rPr>
                                      <m:t>𝑇</m:t>
                                    </m:r>
                                  </m:e>
                                </m:rad>
                              </m:e>
                            </m:d>
                          </m:e>
                        </m:mr>
                      </m:m>
                    </m:oMath>
                  </m:oMathPara>
                </a14:m>
                <a:endParaRPr lang="zh-CN" altLang="en-US" dirty="0" smtClean="0">
                  <a:latin typeface="+mn-ea"/>
                </a:endParaRPr>
              </a:p>
              <a:p>
                <a:pPr eaLnBrk="1" hangingPunct="1">
                  <a:lnSpc>
                    <a:spcPct val="150000"/>
                  </a:lnSpc>
                  <a:buFontTx/>
                  <a:buNone/>
                </a:pPr>
                <a:r>
                  <a:rPr lang="zh-CN" altLang="en-US" dirty="0" smtClean="0">
                    <a:latin typeface="+mn-ea"/>
                  </a:rPr>
                  <a:t> </a:t>
                </a:r>
                <a:r>
                  <a:rPr lang="zh-CN" altLang="en-US" dirty="0">
                    <a:latin typeface="+mn-ea"/>
                  </a:rPr>
                  <a:t>其中</a:t>
                </a:r>
                <a:r>
                  <a:rPr lang="zh-CN" altLang="en-US" dirty="0" smtClean="0">
                    <a:latin typeface="+mn-ea"/>
                  </a:rPr>
                  <a:t> </a:t>
                </a:r>
                <a14:m>
                  <m:oMath xmlns:m="http://schemas.openxmlformats.org/officeDocument/2006/math">
                    <m:r>
                      <a:rPr lang="zh-CN" altLang="en-US" b="0" i="1">
                        <a:latin typeface="Cambria Math"/>
                      </a:rPr>
                      <m:t>𝜇</m:t>
                    </m:r>
                  </m:oMath>
                </a14:m>
                <a:r>
                  <a:rPr lang="zh-CN" altLang="en-US" dirty="0" smtClean="0">
                    <a:latin typeface="+mn-ea"/>
                  </a:rPr>
                  <a:t>为收益率均值，</a:t>
                </a:r>
                <a14:m>
                  <m:oMath xmlns:m="http://schemas.openxmlformats.org/officeDocument/2006/math">
                    <m:r>
                      <a:rPr lang="zh-CN" altLang="en-US" b="0" i="1">
                        <a:latin typeface="Cambria Math"/>
                      </a:rPr>
                      <m:t>𝜎</m:t>
                    </m:r>
                  </m:oMath>
                </a14:m>
                <a:r>
                  <a:rPr lang="zh-CN" altLang="en-US" dirty="0" smtClean="0">
                    <a:latin typeface="+mn-ea"/>
                  </a:rPr>
                  <a:t>为收益率标准差</a:t>
                </a:r>
              </a:p>
              <a:p>
                <a:pPr>
                  <a:lnSpc>
                    <a:spcPct val="150000"/>
                  </a:lnSpc>
                  <a:buNone/>
                </a:pPr>
                <a:r>
                  <a:rPr lang="zh-CN" altLang="en-US" dirty="0" smtClean="0">
                    <a:latin typeface="+mn-ea"/>
                  </a:rPr>
                  <a:t>则：股票价格</a:t>
                </a:r>
                <a14:m>
                  <m:oMath xmlns:m="http://schemas.openxmlformats.org/officeDocument/2006/math">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oMath>
                </a14:m>
                <a:r>
                  <a:rPr lang="zh-CN" altLang="en-US" dirty="0" smtClean="0">
                    <a:latin typeface="+mn-ea"/>
                  </a:rPr>
                  <a:t>满足对数正态分布。</a:t>
                </a:r>
              </a:p>
            </p:txBody>
          </p:sp>
        </mc:Choice>
        <mc:Fallback xmlns="">
          <p:sp>
            <p:nvSpPr>
              <p:cNvPr id="93187" name="Rectangle 3"/>
              <p:cNvSpPr>
                <a:spLocks noGrp="1" noRot="1" noChangeAspect="1" noMove="1" noResize="1" noEditPoints="1" noAdjustHandles="1" noChangeArrowheads="1" noChangeShapeType="1" noTextEdit="1"/>
              </p:cNvSpPr>
              <p:nvPr>
                <p:ph type="body" idx="1"/>
              </p:nvPr>
            </p:nvSpPr>
            <p:spPr>
              <a:blipFill rotWithShape="0">
                <a:blip r:embed="rId3"/>
                <a:stretch>
                  <a:fillRect l="-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28914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Line 44"/>
          <p:cNvSpPr>
            <a:spLocks noChangeShapeType="1"/>
          </p:cNvSpPr>
          <p:nvPr/>
        </p:nvSpPr>
        <p:spPr bwMode="auto">
          <a:xfrm flipV="1">
            <a:off x="1503363" y="1784350"/>
            <a:ext cx="0" cy="376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995" name="Line 45"/>
          <p:cNvSpPr>
            <a:spLocks noChangeShapeType="1"/>
          </p:cNvSpPr>
          <p:nvPr/>
        </p:nvSpPr>
        <p:spPr bwMode="auto">
          <a:xfrm>
            <a:off x="1503363" y="5548313"/>
            <a:ext cx="6267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996" name="Line 46"/>
          <p:cNvSpPr>
            <a:spLocks noChangeShapeType="1"/>
          </p:cNvSpPr>
          <p:nvPr/>
        </p:nvSpPr>
        <p:spPr bwMode="auto">
          <a:xfrm>
            <a:off x="25892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997" name="Line 47"/>
          <p:cNvSpPr>
            <a:spLocks noChangeShapeType="1"/>
          </p:cNvSpPr>
          <p:nvPr/>
        </p:nvSpPr>
        <p:spPr bwMode="auto">
          <a:xfrm>
            <a:off x="28178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998" name="Line 48"/>
          <p:cNvSpPr>
            <a:spLocks noChangeShapeType="1"/>
          </p:cNvSpPr>
          <p:nvPr/>
        </p:nvSpPr>
        <p:spPr bwMode="auto">
          <a:xfrm>
            <a:off x="32750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999" name="Line 49"/>
          <p:cNvSpPr>
            <a:spLocks noChangeShapeType="1"/>
          </p:cNvSpPr>
          <p:nvPr/>
        </p:nvSpPr>
        <p:spPr bwMode="auto">
          <a:xfrm>
            <a:off x="51038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0" name="Line 50"/>
          <p:cNvSpPr>
            <a:spLocks noChangeShapeType="1"/>
          </p:cNvSpPr>
          <p:nvPr/>
        </p:nvSpPr>
        <p:spPr bwMode="auto">
          <a:xfrm>
            <a:off x="37322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1" name="Line 51"/>
          <p:cNvSpPr>
            <a:spLocks noChangeShapeType="1"/>
          </p:cNvSpPr>
          <p:nvPr/>
        </p:nvSpPr>
        <p:spPr bwMode="auto">
          <a:xfrm>
            <a:off x="41894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2" name="Line 52"/>
          <p:cNvSpPr>
            <a:spLocks noChangeShapeType="1"/>
          </p:cNvSpPr>
          <p:nvPr/>
        </p:nvSpPr>
        <p:spPr bwMode="auto">
          <a:xfrm>
            <a:off x="46466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3" name="Line 53"/>
          <p:cNvSpPr>
            <a:spLocks noChangeShapeType="1"/>
          </p:cNvSpPr>
          <p:nvPr/>
        </p:nvSpPr>
        <p:spPr bwMode="auto">
          <a:xfrm>
            <a:off x="30464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4" name="Line 54"/>
          <p:cNvSpPr>
            <a:spLocks noChangeShapeType="1"/>
          </p:cNvSpPr>
          <p:nvPr/>
        </p:nvSpPr>
        <p:spPr bwMode="auto">
          <a:xfrm>
            <a:off x="35036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5" name="Line 55"/>
          <p:cNvSpPr>
            <a:spLocks noChangeShapeType="1"/>
          </p:cNvSpPr>
          <p:nvPr/>
        </p:nvSpPr>
        <p:spPr bwMode="auto">
          <a:xfrm>
            <a:off x="39608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6" name="Line 56"/>
          <p:cNvSpPr>
            <a:spLocks noChangeShapeType="1"/>
          </p:cNvSpPr>
          <p:nvPr/>
        </p:nvSpPr>
        <p:spPr bwMode="auto">
          <a:xfrm>
            <a:off x="48752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7" name="Line 57"/>
          <p:cNvSpPr>
            <a:spLocks noChangeShapeType="1"/>
          </p:cNvSpPr>
          <p:nvPr/>
        </p:nvSpPr>
        <p:spPr bwMode="auto">
          <a:xfrm>
            <a:off x="44180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8" name="Line 58"/>
          <p:cNvSpPr>
            <a:spLocks noChangeShapeType="1"/>
          </p:cNvSpPr>
          <p:nvPr/>
        </p:nvSpPr>
        <p:spPr bwMode="auto">
          <a:xfrm>
            <a:off x="53324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09" name="Line 59"/>
          <p:cNvSpPr>
            <a:spLocks noChangeShapeType="1"/>
          </p:cNvSpPr>
          <p:nvPr/>
        </p:nvSpPr>
        <p:spPr bwMode="auto">
          <a:xfrm>
            <a:off x="55610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0" name="Line 60"/>
          <p:cNvSpPr>
            <a:spLocks noChangeShapeType="1"/>
          </p:cNvSpPr>
          <p:nvPr/>
        </p:nvSpPr>
        <p:spPr bwMode="auto">
          <a:xfrm>
            <a:off x="60182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1" name="Line 61"/>
          <p:cNvSpPr>
            <a:spLocks noChangeShapeType="1"/>
          </p:cNvSpPr>
          <p:nvPr/>
        </p:nvSpPr>
        <p:spPr bwMode="auto">
          <a:xfrm>
            <a:off x="64754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2" name="Line 62"/>
          <p:cNvSpPr>
            <a:spLocks noChangeShapeType="1"/>
          </p:cNvSpPr>
          <p:nvPr/>
        </p:nvSpPr>
        <p:spPr bwMode="auto">
          <a:xfrm>
            <a:off x="23606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3" name="Line 63"/>
          <p:cNvSpPr>
            <a:spLocks noChangeShapeType="1"/>
          </p:cNvSpPr>
          <p:nvPr/>
        </p:nvSpPr>
        <p:spPr bwMode="auto">
          <a:xfrm>
            <a:off x="19034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4" name="Line 64"/>
          <p:cNvSpPr>
            <a:spLocks noChangeShapeType="1"/>
          </p:cNvSpPr>
          <p:nvPr/>
        </p:nvSpPr>
        <p:spPr bwMode="auto">
          <a:xfrm>
            <a:off x="69326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5" name="Line 65"/>
          <p:cNvSpPr>
            <a:spLocks noChangeShapeType="1"/>
          </p:cNvSpPr>
          <p:nvPr/>
        </p:nvSpPr>
        <p:spPr bwMode="auto">
          <a:xfrm>
            <a:off x="21320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6" name="Line 66"/>
          <p:cNvSpPr>
            <a:spLocks noChangeShapeType="1"/>
          </p:cNvSpPr>
          <p:nvPr/>
        </p:nvSpPr>
        <p:spPr bwMode="auto">
          <a:xfrm>
            <a:off x="1703388"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7" name="Line 67"/>
          <p:cNvSpPr>
            <a:spLocks noChangeShapeType="1"/>
          </p:cNvSpPr>
          <p:nvPr/>
        </p:nvSpPr>
        <p:spPr bwMode="auto">
          <a:xfrm>
            <a:off x="67040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8" name="Line 68"/>
          <p:cNvSpPr>
            <a:spLocks noChangeShapeType="1"/>
          </p:cNvSpPr>
          <p:nvPr/>
        </p:nvSpPr>
        <p:spPr bwMode="auto">
          <a:xfrm>
            <a:off x="57896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19" name="Line 69"/>
          <p:cNvSpPr>
            <a:spLocks noChangeShapeType="1"/>
          </p:cNvSpPr>
          <p:nvPr/>
        </p:nvSpPr>
        <p:spPr bwMode="auto">
          <a:xfrm>
            <a:off x="7570788"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0" name="Line 70"/>
          <p:cNvSpPr>
            <a:spLocks noChangeShapeType="1"/>
          </p:cNvSpPr>
          <p:nvPr/>
        </p:nvSpPr>
        <p:spPr bwMode="auto">
          <a:xfrm>
            <a:off x="6246813"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1" name="Line 71"/>
          <p:cNvSpPr>
            <a:spLocks noChangeShapeType="1"/>
          </p:cNvSpPr>
          <p:nvPr/>
        </p:nvSpPr>
        <p:spPr bwMode="auto">
          <a:xfrm>
            <a:off x="777081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2" name="Line 72"/>
          <p:cNvSpPr>
            <a:spLocks noChangeShapeType="1"/>
          </p:cNvSpPr>
          <p:nvPr/>
        </p:nvSpPr>
        <p:spPr bwMode="auto">
          <a:xfrm>
            <a:off x="7370763" y="5349875"/>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3" name="Line 73"/>
          <p:cNvSpPr>
            <a:spLocks noChangeShapeType="1"/>
          </p:cNvSpPr>
          <p:nvPr/>
        </p:nvSpPr>
        <p:spPr bwMode="auto">
          <a:xfrm>
            <a:off x="7170738" y="5449888"/>
            <a:ext cx="0" cy="9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4" name="Line 74"/>
          <p:cNvSpPr>
            <a:spLocks noChangeShapeType="1"/>
          </p:cNvSpPr>
          <p:nvPr/>
        </p:nvSpPr>
        <p:spPr bwMode="auto">
          <a:xfrm>
            <a:off x="1503363" y="4756150"/>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5" name="Line 75"/>
          <p:cNvSpPr>
            <a:spLocks noChangeShapeType="1"/>
          </p:cNvSpPr>
          <p:nvPr/>
        </p:nvSpPr>
        <p:spPr bwMode="auto">
          <a:xfrm>
            <a:off x="1503363" y="4359275"/>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6" name="Line 76"/>
          <p:cNvSpPr>
            <a:spLocks noChangeShapeType="1"/>
          </p:cNvSpPr>
          <p:nvPr/>
        </p:nvSpPr>
        <p:spPr bwMode="auto">
          <a:xfrm>
            <a:off x="1503363" y="396398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7" name="Line 77"/>
          <p:cNvSpPr>
            <a:spLocks noChangeShapeType="1"/>
          </p:cNvSpPr>
          <p:nvPr/>
        </p:nvSpPr>
        <p:spPr bwMode="auto">
          <a:xfrm>
            <a:off x="1503363" y="5151438"/>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8" name="Line 78"/>
          <p:cNvSpPr>
            <a:spLocks noChangeShapeType="1"/>
          </p:cNvSpPr>
          <p:nvPr/>
        </p:nvSpPr>
        <p:spPr bwMode="auto">
          <a:xfrm>
            <a:off x="1503363" y="3071813"/>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29" name="Line 79"/>
          <p:cNvSpPr>
            <a:spLocks noChangeShapeType="1"/>
          </p:cNvSpPr>
          <p:nvPr/>
        </p:nvSpPr>
        <p:spPr bwMode="auto">
          <a:xfrm>
            <a:off x="1503363" y="346868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30" name="Line 80"/>
          <p:cNvSpPr>
            <a:spLocks noChangeShapeType="1"/>
          </p:cNvSpPr>
          <p:nvPr/>
        </p:nvSpPr>
        <p:spPr bwMode="auto">
          <a:xfrm>
            <a:off x="1503363" y="267493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31" name="Line 81"/>
          <p:cNvSpPr>
            <a:spLocks noChangeShapeType="1"/>
          </p:cNvSpPr>
          <p:nvPr/>
        </p:nvSpPr>
        <p:spPr bwMode="auto">
          <a:xfrm>
            <a:off x="1503363" y="2279650"/>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32" name="Freeform 82"/>
          <p:cNvSpPr>
            <a:spLocks/>
          </p:cNvSpPr>
          <p:nvPr/>
        </p:nvSpPr>
        <p:spPr bwMode="auto">
          <a:xfrm>
            <a:off x="1524000" y="2286000"/>
            <a:ext cx="6223000" cy="3279775"/>
          </a:xfrm>
          <a:custGeom>
            <a:avLst/>
            <a:gdLst>
              <a:gd name="T0" fmla="*/ 0 w 9800"/>
              <a:gd name="T1" fmla="*/ 2147483646 h 5165"/>
              <a:gd name="T2" fmla="*/ 2147483646 w 9800"/>
              <a:gd name="T3" fmla="*/ 2147483646 h 5165"/>
              <a:gd name="T4" fmla="*/ 2147483646 w 9800"/>
              <a:gd name="T5" fmla="*/ 2147483646 h 5165"/>
              <a:gd name="T6" fmla="*/ 2147483646 w 9800"/>
              <a:gd name="T7" fmla="*/ 2147483646 h 5165"/>
              <a:gd name="T8" fmla="*/ 2147483646 w 9800"/>
              <a:gd name="T9" fmla="*/ 2147483646 h 5165"/>
              <a:gd name="T10" fmla="*/ 2147483646 w 9800"/>
              <a:gd name="T11" fmla="*/ 2147483646 h 5165"/>
              <a:gd name="T12" fmla="*/ 2147483646 w 9800"/>
              <a:gd name="T13" fmla="*/ 2147483646 h 5165"/>
              <a:gd name="T14" fmla="*/ 2147483646 w 9800"/>
              <a:gd name="T15" fmla="*/ 2147483646 h 5165"/>
              <a:gd name="T16" fmla="*/ 2147483646 w 9800"/>
              <a:gd name="T17" fmla="*/ 2147483646 h 5165"/>
              <a:gd name="T18" fmla="*/ 2147483646 w 9800"/>
              <a:gd name="T19" fmla="*/ 2147483646 h 5165"/>
              <a:gd name="T20" fmla="*/ 2147483646 w 9800"/>
              <a:gd name="T21" fmla="*/ 2147483646 h 5165"/>
              <a:gd name="T22" fmla="*/ 2147483646 w 9800"/>
              <a:gd name="T23" fmla="*/ 2147483646 h 5165"/>
              <a:gd name="T24" fmla="*/ 2147483646 w 9800"/>
              <a:gd name="T25" fmla="*/ 2147483646 h 5165"/>
              <a:gd name="T26" fmla="*/ 2147483646 w 9800"/>
              <a:gd name="T27" fmla="*/ 2147483646 h 5165"/>
              <a:gd name="T28" fmla="*/ 2147483646 w 9800"/>
              <a:gd name="T29" fmla="*/ 2147483646 h 5165"/>
              <a:gd name="T30" fmla="*/ 2147483646 w 9800"/>
              <a:gd name="T31" fmla="*/ 2147483646 h 51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800" h="5165">
                <a:moveTo>
                  <a:pt x="0" y="5140"/>
                </a:moveTo>
                <a:cubicBezTo>
                  <a:pt x="118" y="5133"/>
                  <a:pt x="478" y="5138"/>
                  <a:pt x="710" y="5100"/>
                </a:cubicBezTo>
                <a:cubicBezTo>
                  <a:pt x="942" y="5062"/>
                  <a:pt x="1163" y="5013"/>
                  <a:pt x="1390" y="4910"/>
                </a:cubicBezTo>
                <a:cubicBezTo>
                  <a:pt x="1617" y="4807"/>
                  <a:pt x="1912" y="4620"/>
                  <a:pt x="2070" y="4480"/>
                </a:cubicBezTo>
                <a:lnTo>
                  <a:pt x="2340" y="4070"/>
                </a:lnTo>
                <a:lnTo>
                  <a:pt x="2570" y="3640"/>
                </a:lnTo>
                <a:cubicBezTo>
                  <a:pt x="2677" y="3433"/>
                  <a:pt x="2812" y="3165"/>
                  <a:pt x="2980" y="2830"/>
                </a:cubicBezTo>
                <a:cubicBezTo>
                  <a:pt x="3148" y="2495"/>
                  <a:pt x="3370" y="2020"/>
                  <a:pt x="3580" y="1630"/>
                </a:cubicBezTo>
                <a:cubicBezTo>
                  <a:pt x="3790" y="1240"/>
                  <a:pt x="4013" y="760"/>
                  <a:pt x="4240" y="490"/>
                </a:cubicBezTo>
                <a:cubicBezTo>
                  <a:pt x="4467" y="220"/>
                  <a:pt x="4680" y="20"/>
                  <a:pt x="4940" y="10"/>
                </a:cubicBezTo>
                <a:cubicBezTo>
                  <a:pt x="5200" y="0"/>
                  <a:pt x="5522" y="33"/>
                  <a:pt x="5800" y="430"/>
                </a:cubicBezTo>
                <a:cubicBezTo>
                  <a:pt x="6078" y="827"/>
                  <a:pt x="6329" y="1776"/>
                  <a:pt x="6607" y="2393"/>
                </a:cubicBezTo>
                <a:cubicBezTo>
                  <a:pt x="6885" y="3010"/>
                  <a:pt x="7181" y="3733"/>
                  <a:pt x="7467" y="4133"/>
                </a:cubicBezTo>
                <a:cubicBezTo>
                  <a:pt x="7753" y="4533"/>
                  <a:pt x="8024" y="4627"/>
                  <a:pt x="8320" y="4790"/>
                </a:cubicBezTo>
                <a:cubicBezTo>
                  <a:pt x="8616" y="4953"/>
                  <a:pt x="8993" y="5055"/>
                  <a:pt x="9240" y="5110"/>
                </a:cubicBezTo>
                <a:cubicBezTo>
                  <a:pt x="9487" y="5165"/>
                  <a:pt x="9683" y="5118"/>
                  <a:pt x="9800" y="5120"/>
                </a:cubicBez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033" name="Text Box 88"/>
          <p:cNvSpPr txBox="1">
            <a:spLocks noChangeArrowheads="1"/>
          </p:cNvSpPr>
          <p:nvPr/>
        </p:nvSpPr>
        <p:spPr bwMode="auto">
          <a:xfrm>
            <a:off x="6096000" y="1828800"/>
            <a:ext cx="22860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dirty="0">
                <a:latin typeface="Times New Roman" panose="02020603050405020304" pitchFamily="18" charset="0"/>
              </a:rPr>
              <a:t>中值=10%</a:t>
            </a:r>
          </a:p>
          <a:p>
            <a:pPr eaLnBrk="1" hangingPunct="1">
              <a:spcBef>
                <a:spcPct val="50000"/>
              </a:spcBef>
              <a:buClrTx/>
              <a:buSzTx/>
              <a:buFontTx/>
              <a:buNone/>
            </a:pPr>
            <a:r>
              <a:rPr kumimoji="1" lang="zh-CN" altLang="en-US" sz="2400" dirty="0">
                <a:latin typeface="Times New Roman" panose="02020603050405020304" pitchFamily="18" charset="0"/>
              </a:rPr>
              <a:t>标准差=20%</a:t>
            </a:r>
          </a:p>
        </p:txBody>
      </p:sp>
      <p:sp>
        <p:nvSpPr>
          <p:cNvPr id="85034" name="Text Box 89"/>
          <p:cNvSpPr txBox="1">
            <a:spLocks noChangeArrowheads="1"/>
          </p:cNvSpPr>
          <p:nvPr/>
        </p:nvSpPr>
        <p:spPr bwMode="auto">
          <a:xfrm>
            <a:off x="3000375" y="5981700"/>
            <a:ext cx="310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a:latin typeface="楷体_GB2312" pitchFamily="49" charset="-122"/>
                <a:ea typeface="楷体_GB2312" pitchFamily="49" charset="-122"/>
              </a:rPr>
              <a:t>图4-11 收益率的正态分布</a:t>
            </a:r>
            <a:endParaRPr kumimoji="1" lang="zh-CN" altLang="en-US" sz="2000">
              <a:latin typeface="楷体_GB2312" pitchFamily="49" charset="-122"/>
              <a:ea typeface="楷体_GB2312" pitchFamily="49" charset="-122"/>
            </a:endParaRPr>
          </a:p>
        </p:txBody>
      </p:sp>
      <p:sp>
        <p:nvSpPr>
          <p:cNvPr id="85035" name="Text Box 3"/>
          <p:cNvSpPr txBox="1">
            <a:spLocks noChangeArrowheads="1"/>
          </p:cNvSpPr>
          <p:nvPr/>
        </p:nvSpPr>
        <p:spPr bwMode="auto">
          <a:xfrm>
            <a:off x="1258888" y="5661025"/>
            <a:ext cx="69135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a:latin typeface="Times New Roman" panose="02020603050405020304" pitchFamily="18" charset="0"/>
              </a:rPr>
              <a:t>-60   -50   -40    -30   -20    -10      0      10     20     30     40     50     60     70    80</a:t>
            </a:r>
          </a:p>
        </p:txBody>
      </p:sp>
      <p:sp>
        <p:nvSpPr>
          <p:cNvPr id="85036" name="Text Box 5"/>
          <p:cNvSpPr txBox="1">
            <a:spLocks noChangeArrowheads="1"/>
          </p:cNvSpPr>
          <p:nvPr/>
        </p:nvSpPr>
        <p:spPr bwMode="auto">
          <a:xfrm>
            <a:off x="755650" y="1628775"/>
            <a:ext cx="720725" cy="412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nSpc>
                <a:spcPct val="280000"/>
              </a:lnSpc>
              <a:spcBef>
                <a:spcPct val="0"/>
              </a:spcBef>
              <a:buClrTx/>
              <a:buSzTx/>
              <a:buFontTx/>
              <a:buNone/>
            </a:pPr>
            <a:r>
              <a:rPr lang="en-US" altLang="zh-CN" sz="1800">
                <a:latin typeface="Times New Roman" panose="02020603050405020304" pitchFamily="18" charset="0"/>
              </a:rPr>
              <a:t>0.020</a:t>
            </a:r>
          </a:p>
          <a:p>
            <a:pPr>
              <a:lnSpc>
                <a:spcPct val="340000"/>
              </a:lnSpc>
              <a:spcBef>
                <a:spcPct val="0"/>
              </a:spcBef>
              <a:buClrTx/>
              <a:buSzTx/>
              <a:buFontTx/>
              <a:buNone/>
            </a:pPr>
            <a:r>
              <a:rPr lang="en-US" altLang="zh-CN" sz="1800">
                <a:latin typeface="Times New Roman" panose="02020603050405020304" pitchFamily="18" charset="0"/>
              </a:rPr>
              <a:t>0.015</a:t>
            </a:r>
          </a:p>
          <a:p>
            <a:pPr>
              <a:lnSpc>
                <a:spcPct val="290000"/>
              </a:lnSpc>
              <a:spcBef>
                <a:spcPct val="0"/>
              </a:spcBef>
              <a:buClrTx/>
              <a:buSzTx/>
              <a:buFontTx/>
              <a:buNone/>
            </a:pPr>
            <a:r>
              <a:rPr lang="en-US" altLang="zh-CN" sz="1800">
                <a:latin typeface="Times New Roman" panose="02020603050405020304" pitchFamily="18" charset="0"/>
              </a:rPr>
              <a:t>0.010</a:t>
            </a:r>
          </a:p>
          <a:p>
            <a:pPr>
              <a:lnSpc>
                <a:spcPct val="280000"/>
              </a:lnSpc>
              <a:spcBef>
                <a:spcPct val="0"/>
              </a:spcBef>
              <a:buClrTx/>
              <a:buSzTx/>
              <a:buFontTx/>
              <a:buNone/>
            </a:pPr>
            <a:r>
              <a:rPr lang="en-US" altLang="zh-CN" sz="1800">
                <a:latin typeface="Times New Roman" panose="02020603050405020304" pitchFamily="18" charset="0"/>
              </a:rPr>
              <a:t>0.005</a:t>
            </a:r>
          </a:p>
          <a:p>
            <a:pPr>
              <a:lnSpc>
                <a:spcPct val="280000"/>
              </a:lnSpc>
              <a:spcBef>
                <a:spcPct val="0"/>
              </a:spcBef>
              <a:buClrTx/>
              <a:buSzTx/>
              <a:buFontTx/>
              <a:buNone/>
            </a:pPr>
            <a:r>
              <a:rPr lang="en-US" altLang="zh-CN" sz="1800">
                <a:latin typeface="Times New Roman" panose="02020603050405020304" pitchFamily="18" charset="0"/>
              </a:rPr>
              <a:t>0000</a:t>
            </a:r>
          </a:p>
        </p:txBody>
      </p:sp>
      <p:sp>
        <p:nvSpPr>
          <p:cNvPr id="85037" name="Rectangle 7"/>
          <p:cNvSpPr>
            <a:spLocks noChangeArrowheads="1"/>
          </p:cNvSpPr>
          <p:nvPr/>
        </p:nvSpPr>
        <p:spPr bwMode="auto">
          <a:xfrm>
            <a:off x="539750" y="601663"/>
            <a:ext cx="48593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Symbol" panose="05050102010706020507" pitchFamily="18" charset="2"/>
              <a:buChar char=""/>
            </a:pPr>
            <a:r>
              <a:rPr lang="zh-CN" altLang="en-US" b="1">
                <a:latin typeface="Times New Roman" panose="02020603050405020304" pitchFamily="18" charset="0"/>
              </a:rPr>
              <a:t>价格满足对数正态分布：</a:t>
            </a:r>
            <a:endParaRPr lang="zh-CN" altLang="en-US">
              <a:latin typeface="Times New Roman" panose="02020603050405020304" pitchFamily="18" charset="0"/>
            </a:endParaRPr>
          </a:p>
        </p:txBody>
      </p:sp>
      <p:graphicFrame>
        <p:nvGraphicFramePr>
          <p:cNvPr id="85038" name="Object 6"/>
          <p:cNvGraphicFramePr>
            <a:graphicFrameLocks noChangeAspect="1"/>
          </p:cNvGraphicFramePr>
          <p:nvPr>
            <p:extLst>
              <p:ext uri="{D42A27DB-BD31-4B8C-83A1-F6EECF244321}">
                <p14:modId xmlns:p14="http://schemas.microsoft.com/office/powerpoint/2010/main" val="1280332443"/>
              </p:ext>
            </p:extLst>
          </p:nvPr>
        </p:nvGraphicFramePr>
        <p:xfrm>
          <a:off x="5119688" y="588963"/>
          <a:ext cx="3556000" cy="636587"/>
        </p:xfrm>
        <a:graphic>
          <a:graphicData uri="http://schemas.openxmlformats.org/presentationml/2006/ole">
            <mc:AlternateContent xmlns:mc="http://schemas.openxmlformats.org/markup-compatibility/2006">
              <mc:Choice xmlns:v="urn:schemas-microsoft-com:vml" Requires="v">
                <p:oleObj spid="_x0000_s85132" name="Equation" r:id="rId3" imgW="1066337" imgH="266584" progId="Equation.DSMT4">
                  <p:embed/>
                </p:oleObj>
              </mc:Choice>
              <mc:Fallback>
                <p:oleObj name="Equation" r:id="rId3" imgW="1066337" imgH="266584"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88963"/>
                        <a:ext cx="35560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39" name="Rectangle 8"/>
          <p:cNvSpPr>
            <a:spLocks noChangeArrowheads="1"/>
          </p:cNvSpPr>
          <p:nvPr/>
        </p:nvSpPr>
        <p:spPr bwMode="auto">
          <a:xfrm>
            <a:off x="3244850" y="3695700"/>
            <a:ext cx="247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tabLst>
                <a:tab pos="2286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2286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2286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2286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2286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2286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2286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2286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228600" algn="l"/>
              </a:tabLst>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a:latin typeface="Times New Roman" panose="02020603050405020304" pitchFamily="18" charset="0"/>
              </a:rPr>
              <a:t> </a:t>
            </a:r>
            <a:endParaRPr lang="zh-CN" altLang="en-US" sz="24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Line 3"/>
          <p:cNvSpPr>
            <a:spLocks noChangeShapeType="1"/>
          </p:cNvSpPr>
          <p:nvPr/>
        </p:nvSpPr>
        <p:spPr bwMode="auto">
          <a:xfrm>
            <a:off x="1706563" y="4541838"/>
            <a:ext cx="60007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19" name="Line 4"/>
          <p:cNvSpPr>
            <a:spLocks noChangeShapeType="1"/>
          </p:cNvSpPr>
          <p:nvPr/>
        </p:nvSpPr>
        <p:spPr bwMode="auto">
          <a:xfrm flipH="1">
            <a:off x="2706688"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0" name="Line 5"/>
          <p:cNvSpPr>
            <a:spLocks noChangeShapeType="1"/>
          </p:cNvSpPr>
          <p:nvPr/>
        </p:nvSpPr>
        <p:spPr bwMode="auto">
          <a:xfrm flipH="1">
            <a:off x="45069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1" name="Line 6"/>
          <p:cNvSpPr>
            <a:spLocks noChangeShapeType="1"/>
          </p:cNvSpPr>
          <p:nvPr/>
        </p:nvSpPr>
        <p:spPr bwMode="auto">
          <a:xfrm>
            <a:off x="3706813"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2" name="Line 7"/>
          <p:cNvSpPr>
            <a:spLocks noChangeShapeType="1"/>
          </p:cNvSpPr>
          <p:nvPr/>
        </p:nvSpPr>
        <p:spPr bwMode="auto">
          <a:xfrm>
            <a:off x="41068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3" name="Line 8"/>
          <p:cNvSpPr>
            <a:spLocks noChangeShapeType="1"/>
          </p:cNvSpPr>
          <p:nvPr/>
        </p:nvSpPr>
        <p:spPr bwMode="auto">
          <a:xfrm>
            <a:off x="4706938"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4" name="Line 9"/>
          <p:cNvSpPr>
            <a:spLocks noChangeShapeType="1"/>
          </p:cNvSpPr>
          <p:nvPr/>
        </p:nvSpPr>
        <p:spPr bwMode="auto">
          <a:xfrm>
            <a:off x="31067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5" name="Line 10"/>
          <p:cNvSpPr>
            <a:spLocks noChangeShapeType="1"/>
          </p:cNvSpPr>
          <p:nvPr/>
        </p:nvSpPr>
        <p:spPr bwMode="auto">
          <a:xfrm>
            <a:off x="35067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6" name="Line 11"/>
          <p:cNvSpPr>
            <a:spLocks noChangeShapeType="1"/>
          </p:cNvSpPr>
          <p:nvPr/>
        </p:nvSpPr>
        <p:spPr bwMode="auto">
          <a:xfrm>
            <a:off x="39068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7" name="Line 12"/>
          <p:cNvSpPr>
            <a:spLocks noChangeShapeType="1"/>
          </p:cNvSpPr>
          <p:nvPr/>
        </p:nvSpPr>
        <p:spPr bwMode="auto">
          <a:xfrm>
            <a:off x="51069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8" name="Line 13"/>
          <p:cNvSpPr>
            <a:spLocks noChangeShapeType="1"/>
          </p:cNvSpPr>
          <p:nvPr/>
        </p:nvSpPr>
        <p:spPr bwMode="auto">
          <a:xfrm>
            <a:off x="43068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29" name="Line 14"/>
          <p:cNvSpPr>
            <a:spLocks noChangeShapeType="1"/>
          </p:cNvSpPr>
          <p:nvPr/>
        </p:nvSpPr>
        <p:spPr bwMode="auto">
          <a:xfrm>
            <a:off x="55070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0" name="Line 15"/>
          <p:cNvSpPr>
            <a:spLocks noChangeShapeType="1"/>
          </p:cNvSpPr>
          <p:nvPr/>
        </p:nvSpPr>
        <p:spPr bwMode="auto">
          <a:xfrm>
            <a:off x="5707063"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1" name="Line 16"/>
          <p:cNvSpPr>
            <a:spLocks noChangeShapeType="1"/>
          </p:cNvSpPr>
          <p:nvPr/>
        </p:nvSpPr>
        <p:spPr bwMode="auto">
          <a:xfrm>
            <a:off x="71072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2" name="Line 17"/>
          <p:cNvSpPr>
            <a:spLocks noChangeShapeType="1"/>
          </p:cNvSpPr>
          <p:nvPr/>
        </p:nvSpPr>
        <p:spPr bwMode="auto">
          <a:xfrm>
            <a:off x="6707188"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3" name="Line 18"/>
          <p:cNvSpPr>
            <a:spLocks noChangeShapeType="1"/>
          </p:cNvSpPr>
          <p:nvPr/>
        </p:nvSpPr>
        <p:spPr bwMode="auto">
          <a:xfrm>
            <a:off x="21066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4" name="Line 19"/>
          <p:cNvSpPr>
            <a:spLocks noChangeShapeType="1"/>
          </p:cNvSpPr>
          <p:nvPr/>
        </p:nvSpPr>
        <p:spPr bwMode="auto">
          <a:xfrm>
            <a:off x="7707313" y="4343400"/>
            <a:ext cx="0"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5" name="Line 20"/>
          <p:cNvSpPr>
            <a:spLocks noChangeShapeType="1"/>
          </p:cNvSpPr>
          <p:nvPr/>
        </p:nvSpPr>
        <p:spPr bwMode="auto">
          <a:xfrm>
            <a:off x="23066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6" name="Line 21"/>
          <p:cNvSpPr>
            <a:spLocks noChangeShapeType="1"/>
          </p:cNvSpPr>
          <p:nvPr/>
        </p:nvSpPr>
        <p:spPr bwMode="auto">
          <a:xfrm>
            <a:off x="19065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7" name="Line 22"/>
          <p:cNvSpPr>
            <a:spLocks noChangeShapeType="1"/>
          </p:cNvSpPr>
          <p:nvPr/>
        </p:nvSpPr>
        <p:spPr bwMode="auto">
          <a:xfrm>
            <a:off x="73072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8" name="Line 23"/>
          <p:cNvSpPr>
            <a:spLocks noChangeShapeType="1"/>
          </p:cNvSpPr>
          <p:nvPr/>
        </p:nvSpPr>
        <p:spPr bwMode="auto">
          <a:xfrm>
            <a:off x="59070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9" name="Line 24"/>
          <p:cNvSpPr>
            <a:spLocks noChangeShapeType="1"/>
          </p:cNvSpPr>
          <p:nvPr/>
        </p:nvSpPr>
        <p:spPr bwMode="auto">
          <a:xfrm>
            <a:off x="750728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0" name="Line 25"/>
          <p:cNvSpPr>
            <a:spLocks noChangeShapeType="1"/>
          </p:cNvSpPr>
          <p:nvPr/>
        </p:nvSpPr>
        <p:spPr bwMode="auto">
          <a:xfrm>
            <a:off x="6307138"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1" name="Line 26"/>
          <p:cNvSpPr>
            <a:spLocks noChangeShapeType="1"/>
          </p:cNvSpPr>
          <p:nvPr/>
        </p:nvSpPr>
        <p:spPr bwMode="auto">
          <a:xfrm>
            <a:off x="69072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2" name="Line 27"/>
          <p:cNvSpPr>
            <a:spLocks noChangeShapeType="1"/>
          </p:cNvSpPr>
          <p:nvPr/>
        </p:nvSpPr>
        <p:spPr bwMode="auto">
          <a:xfrm>
            <a:off x="1706563" y="374808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3" name="Line 28"/>
          <p:cNvSpPr>
            <a:spLocks noChangeShapeType="1"/>
          </p:cNvSpPr>
          <p:nvPr/>
        </p:nvSpPr>
        <p:spPr bwMode="auto">
          <a:xfrm>
            <a:off x="1706563" y="3352800"/>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4" name="Line 29"/>
          <p:cNvSpPr>
            <a:spLocks noChangeShapeType="1"/>
          </p:cNvSpPr>
          <p:nvPr/>
        </p:nvSpPr>
        <p:spPr bwMode="auto">
          <a:xfrm>
            <a:off x="1706563" y="2955925"/>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5" name="Line 30"/>
          <p:cNvSpPr>
            <a:spLocks noChangeShapeType="1"/>
          </p:cNvSpPr>
          <p:nvPr/>
        </p:nvSpPr>
        <p:spPr bwMode="auto">
          <a:xfrm>
            <a:off x="1706563" y="4144963"/>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6" name="Line 31"/>
          <p:cNvSpPr>
            <a:spLocks noChangeShapeType="1"/>
          </p:cNvSpPr>
          <p:nvPr/>
        </p:nvSpPr>
        <p:spPr bwMode="auto">
          <a:xfrm>
            <a:off x="1706563" y="206533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7" name="Line 32"/>
          <p:cNvSpPr>
            <a:spLocks noChangeShapeType="1"/>
          </p:cNvSpPr>
          <p:nvPr/>
        </p:nvSpPr>
        <p:spPr bwMode="auto">
          <a:xfrm>
            <a:off x="1706563" y="1271588"/>
            <a:ext cx="133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8" name="Freeform 33"/>
          <p:cNvSpPr>
            <a:spLocks/>
          </p:cNvSpPr>
          <p:nvPr/>
        </p:nvSpPr>
        <p:spPr bwMode="auto">
          <a:xfrm>
            <a:off x="1752600" y="1371600"/>
            <a:ext cx="5867400" cy="3170238"/>
          </a:xfrm>
          <a:custGeom>
            <a:avLst/>
            <a:gdLst>
              <a:gd name="T0" fmla="*/ 0 w 9240"/>
              <a:gd name="T1" fmla="*/ 2147483646 h 4992"/>
              <a:gd name="T2" fmla="*/ 2147483646 w 9240"/>
              <a:gd name="T3" fmla="*/ 2147483646 h 4992"/>
              <a:gd name="T4" fmla="*/ 2147483646 w 9240"/>
              <a:gd name="T5" fmla="*/ 2147483646 h 4992"/>
              <a:gd name="T6" fmla="*/ 2147483646 w 9240"/>
              <a:gd name="T7" fmla="*/ 2147483646 h 4992"/>
              <a:gd name="T8" fmla="*/ 2147483646 w 9240"/>
              <a:gd name="T9" fmla="*/ 2147483646 h 4992"/>
              <a:gd name="T10" fmla="*/ 2147483646 w 9240"/>
              <a:gd name="T11" fmla="*/ 2147483646 h 4992"/>
              <a:gd name="T12" fmla="*/ 2147483646 w 9240"/>
              <a:gd name="T13" fmla="*/ 2147483646 h 4992"/>
              <a:gd name="T14" fmla="*/ 2147483646 w 9240"/>
              <a:gd name="T15" fmla="*/ 2147483646 h 4992"/>
              <a:gd name="T16" fmla="*/ 2147483646 w 9240"/>
              <a:gd name="T17" fmla="*/ 2147483646 h 4992"/>
              <a:gd name="T18" fmla="*/ 2147483646 w 9240"/>
              <a:gd name="T19" fmla="*/ 2147483646 h 4992"/>
              <a:gd name="T20" fmla="*/ 2147483646 w 9240"/>
              <a:gd name="T21" fmla="*/ 2147483646 h 4992"/>
              <a:gd name="T22" fmla="*/ 2147483646 w 9240"/>
              <a:gd name="T23" fmla="*/ 2147483646 h 4992"/>
              <a:gd name="T24" fmla="*/ 2147483646 w 9240"/>
              <a:gd name="T25" fmla="*/ 2147483646 h 4992"/>
              <a:gd name="T26" fmla="*/ 2147483646 w 9240"/>
              <a:gd name="T27" fmla="*/ 2147483646 h 4992"/>
              <a:gd name="T28" fmla="*/ 2147483646 w 9240"/>
              <a:gd name="T29" fmla="*/ 2147483646 h 4992"/>
              <a:gd name="T30" fmla="*/ 2147483646 w 9240"/>
              <a:gd name="T31" fmla="*/ 2147483646 h 4992"/>
              <a:gd name="T32" fmla="*/ 2147483646 w 9240"/>
              <a:gd name="T33" fmla="*/ 2147483646 h 4992"/>
              <a:gd name="T34" fmla="*/ 2147483646 w 9240"/>
              <a:gd name="T35" fmla="*/ 2147483646 h 49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240" h="4992">
                <a:moveTo>
                  <a:pt x="0" y="4992"/>
                </a:moveTo>
                <a:cubicBezTo>
                  <a:pt x="103" y="4985"/>
                  <a:pt x="400" y="4986"/>
                  <a:pt x="620" y="4932"/>
                </a:cubicBezTo>
                <a:cubicBezTo>
                  <a:pt x="840" y="4878"/>
                  <a:pt x="1127" y="4781"/>
                  <a:pt x="1320" y="4667"/>
                </a:cubicBezTo>
                <a:cubicBezTo>
                  <a:pt x="1513" y="4553"/>
                  <a:pt x="1650" y="4387"/>
                  <a:pt x="1780" y="4247"/>
                </a:cubicBezTo>
                <a:lnTo>
                  <a:pt x="2100" y="3827"/>
                </a:lnTo>
                <a:lnTo>
                  <a:pt x="2380" y="3287"/>
                </a:lnTo>
                <a:cubicBezTo>
                  <a:pt x="2467" y="3094"/>
                  <a:pt x="2507" y="2960"/>
                  <a:pt x="2620" y="2667"/>
                </a:cubicBezTo>
                <a:cubicBezTo>
                  <a:pt x="2733" y="2374"/>
                  <a:pt x="2953" y="1810"/>
                  <a:pt x="3060" y="1527"/>
                </a:cubicBezTo>
                <a:cubicBezTo>
                  <a:pt x="3167" y="1244"/>
                  <a:pt x="3167" y="1170"/>
                  <a:pt x="3260" y="967"/>
                </a:cubicBezTo>
                <a:cubicBezTo>
                  <a:pt x="3353" y="764"/>
                  <a:pt x="3480" y="467"/>
                  <a:pt x="3620" y="307"/>
                </a:cubicBezTo>
                <a:cubicBezTo>
                  <a:pt x="3760" y="147"/>
                  <a:pt x="3923" y="0"/>
                  <a:pt x="4100" y="7"/>
                </a:cubicBezTo>
                <a:cubicBezTo>
                  <a:pt x="4277" y="14"/>
                  <a:pt x="4483" y="140"/>
                  <a:pt x="4680" y="347"/>
                </a:cubicBezTo>
                <a:cubicBezTo>
                  <a:pt x="4877" y="554"/>
                  <a:pt x="5100" y="946"/>
                  <a:pt x="5280" y="1247"/>
                </a:cubicBezTo>
                <a:cubicBezTo>
                  <a:pt x="5460" y="1548"/>
                  <a:pt x="5590" y="1845"/>
                  <a:pt x="5760" y="2152"/>
                </a:cubicBezTo>
                <a:cubicBezTo>
                  <a:pt x="5930" y="2459"/>
                  <a:pt x="6103" y="2793"/>
                  <a:pt x="6300" y="3092"/>
                </a:cubicBezTo>
                <a:cubicBezTo>
                  <a:pt x="6497" y="3391"/>
                  <a:pt x="6660" y="3661"/>
                  <a:pt x="6940" y="3947"/>
                </a:cubicBezTo>
                <a:cubicBezTo>
                  <a:pt x="7220" y="4233"/>
                  <a:pt x="7597" y="4633"/>
                  <a:pt x="7980" y="4807"/>
                </a:cubicBezTo>
                <a:cubicBezTo>
                  <a:pt x="8363" y="4981"/>
                  <a:pt x="8978" y="4954"/>
                  <a:pt x="9240" y="4992"/>
                </a:cubicBez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9" name="Line 34"/>
          <p:cNvSpPr>
            <a:spLocks noChangeShapeType="1"/>
          </p:cNvSpPr>
          <p:nvPr/>
        </p:nvSpPr>
        <p:spPr bwMode="auto">
          <a:xfrm flipV="1">
            <a:off x="1706563" y="1271588"/>
            <a:ext cx="0" cy="327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0" name="Line 35"/>
          <p:cNvSpPr>
            <a:spLocks noChangeShapeType="1"/>
          </p:cNvSpPr>
          <p:nvPr/>
        </p:nvSpPr>
        <p:spPr bwMode="auto">
          <a:xfrm>
            <a:off x="25066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1" name="Line 36"/>
          <p:cNvSpPr>
            <a:spLocks noChangeShapeType="1"/>
          </p:cNvSpPr>
          <p:nvPr/>
        </p:nvSpPr>
        <p:spPr bwMode="auto">
          <a:xfrm>
            <a:off x="29067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2" name="Line 37"/>
          <p:cNvSpPr>
            <a:spLocks noChangeShapeType="1"/>
          </p:cNvSpPr>
          <p:nvPr/>
        </p:nvSpPr>
        <p:spPr bwMode="auto">
          <a:xfrm>
            <a:off x="33067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3" name="Line 38"/>
          <p:cNvSpPr>
            <a:spLocks noChangeShapeType="1"/>
          </p:cNvSpPr>
          <p:nvPr/>
        </p:nvSpPr>
        <p:spPr bwMode="auto">
          <a:xfrm>
            <a:off x="53070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4" name="Line 39"/>
          <p:cNvSpPr>
            <a:spLocks noChangeShapeType="1"/>
          </p:cNvSpPr>
          <p:nvPr/>
        </p:nvSpPr>
        <p:spPr bwMode="auto">
          <a:xfrm>
            <a:off x="65071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5" name="Line 40"/>
          <p:cNvSpPr>
            <a:spLocks noChangeShapeType="1"/>
          </p:cNvSpPr>
          <p:nvPr/>
        </p:nvSpPr>
        <p:spPr bwMode="auto">
          <a:xfrm>
            <a:off x="490696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6" name="Line 41"/>
          <p:cNvSpPr>
            <a:spLocks noChangeShapeType="1"/>
          </p:cNvSpPr>
          <p:nvPr/>
        </p:nvSpPr>
        <p:spPr bwMode="auto">
          <a:xfrm>
            <a:off x="6107113" y="44418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7" name="Line 42"/>
          <p:cNvSpPr>
            <a:spLocks noChangeShapeType="1"/>
          </p:cNvSpPr>
          <p:nvPr/>
        </p:nvSpPr>
        <p:spPr bwMode="auto">
          <a:xfrm>
            <a:off x="1706563" y="2460625"/>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58" name="Line 43"/>
          <p:cNvSpPr>
            <a:spLocks noChangeShapeType="1"/>
          </p:cNvSpPr>
          <p:nvPr/>
        </p:nvSpPr>
        <p:spPr bwMode="auto">
          <a:xfrm>
            <a:off x="1706563" y="1668463"/>
            <a:ext cx="66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86059" name="Object 126"/>
          <p:cNvGraphicFramePr>
            <a:graphicFrameLocks noChangeAspect="1"/>
          </p:cNvGraphicFramePr>
          <p:nvPr/>
        </p:nvGraphicFramePr>
        <p:xfrm>
          <a:off x="1190625" y="1131888"/>
          <a:ext cx="7038975" cy="4354512"/>
        </p:xfrm>
        <a:graphic>
          <a:graphicData uri="http://schemas.openxmlformats.org/presentationml/2006/ole">
            <mc:AlternateContent xmlns:mc="http://schemas.openxmlformats.org/markup-compatibility/2006">
              <mc:Choice xmlns:v="urn:schemas-microsoft-com:vml" Requires="v">
                <p:oleObj spid="_x0000_s86156" name="文档" r:id="rId3" imgW="9458229" imgH="5791210" progId="Word.Document.8">
                  <p:embed/>
                </p:oleObj>
              </mc:Choice>
              <mc:Fallback>
                <p:oleObj name="文档" r:id="rId3" imgW="9458229" imgH="5791210" progId="Word.Document.8">
                  <p:embed/>
                  <p:pic>
                    <p:nvPicPr>
                      <p:cNvPr id="0" name="Object 1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625" y="1131888"/>
                        <a:ext cx="7038975" cy="435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060" name="Text Box 127"/>
          <p:cNvSpPr txBox="1">
            <a:spLocks noChangeArrowheads="1"/>
          </p:cNvSpPr>
          <p:nvPr/>
        </p:nvSpPr>
        <p:spPr bwMode="auto">
          <a:xfrm>
            <a:off x="6172200" y="1295400"/>
            <a:ext cx="1981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中值=112.75</a:t>
            </a:r>
          </a:p>
          <a:p>
            <a:pPr eaLnBrk="1" hangingPunct="1">
              <a:spcBef>
                <a:spcPct val="50000"/>
              </a:spcBef>
              <a:buClrTx/>
              <a:buSzTx/>
              <a:buFontTx/>
              <a:buNone/>
            </a:pPr>
            <a:r>
              <a:rPr kumimoji="1" lang="zh-CN" altLang="en-US" sz="2000">
                <a:latin typeface="Times New Roman" panose="02020603050405020304" pitchFamily="18" charset="0"/>
              </a:rPr>
              <a:t>标准差=22.78</a:t>
            </a:r>
          </a:p>
        </p:txBody>
      </p:sp>
      <p:sp>
        <p:nvSpPr>
          <p:cNvPr id="86061" name="Text Box 128"/>
          <p:cNvSpPr txBox="1">
            <a:spLocks noChangeArrowheads="1"/>
          </p:cNvSpPr>
          <p:nvPr/>
        </p:nvSpPr>
        <p:spPr bwMode="auto">
          <a:xfrm>
            <a:off x="2525713" y="5321300"/>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a:latin typeface="楷体_GB2312" pitchFamily="49" charset="-122"/>
                <a:ea typeface="楷体_GB2312" pitchFamily="49" charset="-122"/>
              </a:rPr>
              <a:t>图4-12 价格的对数正态分布</a:t>
            </a:r>
            <a:endParaRPr kumimoji="1" lang="zh-CN" altLang="en-US" sz="2400">
              <a:latin typeface="楷体_GB2312" pitchFamily="49" charset="-122"/>
              <a:ea typeface="楷体_GB2312" pitchFamily="49" charset="-122"/>
            </a:endParaRPr>
          </a:p>
        </p:txBody>
      </p:sp>
      <p:sp>
        <p:nvSpPr>
          <p:cNvPr id="86062" name="Text Box 3"/>
          <p:cNvSpPr txBox="1">
            <a:spLocks noChangeArrowheads="1"/>
          </p:cNvSpPr>
          <p:nvPr/>
        </p:nvSpPr>
        <p:spPr bwMode="auto">
          <a:xfrm>
            <a:off x="1476375" y="4581525"/>
            <a:ext cx="691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latin typeface="Times New Roman" panose="02020603050405020304" pitchFamily="18" charset="0"/>
              </a:rPr>
              <a:t>50         75         100       125       150       175        200</a:t>
            </a:r>
          </a:p>
        </p:txBody>
      </p:sp>
      <p:sp>
        <p:nvSpPr>
          <p:cNvPr id="86063" name="Text Box 4"/>
          <p:cNvSpPr txBox="1">
            <a:spLocks noChangeArrowheads="1"/>
          </p:cNvSpPr>
          <p:nvPr/>
        </p:nvSpPr>
        <p:spPr bwMode="auto">
          <a:xfrm>
            <a:off x="827088" y="836613"/>
            <a:ext cx="936625" cy="392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nSpc>
                <a:spcPct val="170000"/>
              </a:lnSpc>
              <a:spcBef>
                <a:spcPct val="50000"/>
              </a:spcBef>
              <a:buClrTx/>
              <a:buSzTx/>
              <a:buFontTx/>
              <a:buNone/>
            </a:pPr>
            <a:r>
              <a:rPr lang="en-US" altLang="zh-CN" sz="2400">
                <a:latin typeface="Times New Roman" panose="02020603050405020304" pitchFamily="18" charset="0"/>
              </a:rPr>
              <a:t>0.020</a:t>
            </a:r>
          </a:p>
          <a:p>
            <a:pPr>
              <a:lnSpc>
                <a:spcPct val="170000"/>
              </a:lnSpc>
              <a:spcBef>
                <a:spcPct val="50000"/>
              </a:spcBef>
              <a:buClrTx/>
              <a:buSzTx/>
              <a:buFontTx/>
              <a:buNone/>
            </a:pPr>
            <a:r>
              <a:rPr lang="en-US" altLang="zh-CN" sz="2400">
                <a:latin typeface="Times New Roman" panose="02020603050405020304" pitchFamily="18" charset="0"/>
              </a:rPr>
              <a:t>0.015</a:t>
            </a:r>
          </a:p>
          <a:p>
            <a:pPr>
              <a:lnSpc>
                <a:spcPct val="170000"/>
              </a:lnSpc>
              <a:spcBef>
                <a:spcPct val="50000"/>
              </a:spcBef>
              <a:buClrTx/>
              <a:buSzTx/>
              <a:buFontTx/>
              <a:buNone/>
            </a:pPr>
            <a:r>
              <a:rPr lang="en-US" altLang="zh-CN" sz="2400">
                <a:latin typeface="Times New Roman" panose="02020603050405020304" pitchFamily="18" charset="0"/>
              </a:rPr>
              <a:t>0.010</a:t>
            </a:r>
          </a:p>
          <a:p>
            <a:pPr>
              <a:lnSpc>
                <a:spcPct val="170000"/>
              </a:lnSpc>
              <a:spcBef>
                <a:spcPct val="50000"/>
              </a:spcBef>
              <a:buClrTx/>
              <a:buSzTx/>
              <a:buFontTx/>
              <a:buNone/>
            </a:pPr>
            <a:r>
              <a:rPr lang="en-US" altLang="zh-CN" sz="2400">
                <a:latin typeface="Times New Roman" panose="02020603050405020304" pitchFamily="18" charset="0"/>
              </a:rPr>
              <a:t>0.005</a:t>
            </a:r>
          </a:p>
          <a:p>
            <a:pPr>
              <a:lnSpc>
                <a:spcPct val="170000"/>
              </a:lnSpc>
              <a:spcBef>
                <a:spcPct val="50000"/>
              </a:spcBef>
              <a:buClrTx/>
              <a:buSzTx/>
              <a:buFontTx/>
              <a:buNone/>
            </a:pPr>
            <a:r>
              <a:rPr lang="en-US" altLang="zh-CN" sz="2400">
                <a:latin typeface="Times New Roman" panose="02020603050405020304" pitchFamily="18" charset="0"/>
              </a:rPr>
              <a:t>0.000</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899592" y="548680"/>
            <a:ext cx="7286625" cy="609600"/>
          </a:xfrm>
        </p:spPr>
        <p:txBody>
          <a:bodyPr>
            <a:noAutofit/>
          </a:bodyPr>
          <a:lstStyle/>
          <a:p>
            <a:pPr eaLnBrk="1" hangingPunct="1"/>
            <a:endParaRPr lang="zh-CN" altLang="en-US" sz="3600" dirty="0" smtClean="0"/>
          </a:p>
        </p:txBody>
      </p:sp>
      <mc:AlternateContent xmlns:mc="http://schemas.openxmlformats.org/markup-compatibility/2006" xmlns:a14="http://schemas.microsoft.com/office/drawing/2010/main">
        <mc:Choice Requires="a14">
          <p:sp>
            <p:nvSpPr>
              <p:cNvPr id="97283" name="Rectangle 3"/>
              <p:cNvSpPr>
                <a:spLocks noGrp="1" noChangeArrowheads="1"/>
              </p:cNvSpPr>
              <p:nvPr>
                <p:ph type="body" idx="1"/>
              </p:nvPr>
            </p:nvSpPr>
            <p:spPr>
              <a:xfrm>
                <a:off x="866001" y="1556792"/>
                <a:ext cx="7498080" cy="4392488"/>
              </a:xfrm>
            </p:spPr>
            <p:txBody>
              <a:bodyPr>
                <a:noAutofit/>
              </a:bodyPr>
              <a:lstStyle/>
              <a:p>
                <a:pPr eaLnBrk="1" hangingPunct="1">
                  <a:lnSpc>
                    <a:spcPct val="90000"/>
                  </a:lnSpc>
                </a:pPr>
                <a:r>
                  <a:rPr lang="zh-CN" altLang="en-US" sz="2800" dirty="0" smtClean="0">
                    <a:latin typeface="+mn-ea"/>
                  </a:rPr>
                  <a:t>股票对数收益率满足正态分布</a:t>
                </a:r>
              </a:p>
              <a:p>
                <a:pPr marL="82296" indent="0" algn="ctr">
                  <a:lnSpc>
                    <a:spcPct val="90000"/>
                  </a:lnSpc>
                  <a:buNone/>
                </a:pPr>
                <a14:m>
                  <m:oMath xmlns:m="http://schemas.openxmlformats.org/officeDocument/2006/math">
                    <m:d>
                      <m:dPr>
                        <m:begChr m:val=""/>
                        <m:ctrlPr>
                          <a:rPr lang="zh-CN" altLang="en-US" sz="2800" i="1">
                            <a:latin typeface="Cambria Math" panose="02040503050406030204" pitchFamily="18" charset="0"/>
                          </a:rPr>
                        </m:ctrlPr>
                      </m:dPr>
                      <m:e>
                        <m:r>
                          <a:rPr lang="zh-CN" altLang="en-US" sz="2800" b="0" i="1">
                            <a:latin typeface="Cambria Math"/>
                          </a:rPr>
                          <m:t>𝑙𝑛</m:t>
                        </m:r>
                        <m:r>
                          <a:rPr lang="zh-CN" altLang="en-US" sz="2800" b="0">
                            <a:latin typeface="Cambria Math"/>
                          </a:rPr>
                          <m:t>(</m:t>
                        </m:r>
                        <m:f>
                          <m:fPr>
                            <m:type m:val="lin"/>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b="0" i="1">
                                    <a:latin typeface="Cambria Math"/>
                                  </a:rPr>
                                  <m:t>𝑆</m:t>
                                </m:r>
                              </m:e>
                              <m:sub>
                                <m:r>
                                  <a:rPr lang="en-US" altLang="zh-CN" sz="2800" b="0" i="1" smtClean="0">
                                    <a:latin typeface="Cambria Math" panose="02040503050406030204" pitchFamily="18" charset="0"/>
                                  </a:rPr>
                                  <m:t>𝑇</m:t>
                                </m:r>
                              </m:sub>
                            </m:sSub>
                          </m:num>
                          <m:den>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0</m:t>
                                </m:r>
                              </m:sub>
                            </m:sSub>
                          </m:den>
                        </m:f>
                        <m:r>
                          <a:rPr lang="zh-CN" altLang="en-US" sz="2800" b="0">
                            <a:latin typeface="Cambria Math"/>
                          </a:rPr>
                          <m:t>)</m:t>
                        </m:r>
                        <m:r>
                          <a:rPr lang="zh-CN" altLang="en-US" sz="2800" b="0">
                            <a:latin typeface="Cambria Math"/>
                          </a:rPr>
                          <m:t>～</m:t>
                        </m:r>
                        <m:r>
                          <a:rPr lang="zh-CN" altLang="en-US" sz="2800" b="0" i="1">
                            <a:latin typeface="Cambria Math"/>
                          </a:rPr>
                          <m:t>𝑁</m:t>
                        </m:r>
                        <m:r>
                          <a:rPr lang="zh-CN" altLang="en-US" sz="2800" b="0">
                            <a:latin typeface="Cambria Math"/>
                          </a:rPr>
                          <m:t>(</m:t>
                        </m:r>
                        <m:r>
                          <a:rPr lang="zh-CN" altLang="en-US" sz="2800" b="0" i="1" smtClean="0">
                            <a:latin typeface="Cambria Math"/>
                          </a:rPr>
                          <m:t>𝜇</m:t>
                        </m:r>
                        <m:r>
                          <a:rPr lang="en-US" altLang="zh-CN" sz="2800" b="0" i="1" smtClean="0">
                            <a:latin typeface="Cambria Math" panose="02040503050406030204" pitchFamily="18" charset="0"/>
                          </a:rPr>
                          <m:t>𝑇</m:t>
                        </m:r>
                        <m:r>
                          <a:rPr lang="zh-CN" altLang="en-US" sz="2800" b="0">
                            <a:latin typeface="Cambria Math"/>
                          </a:rPr>
                          <m:t>,</m:t>
                        </m:r>
                        <m:r>
                          <a:rPr lang="zh-CN" altLang="en-US" sz="2800" b="0" i="1">
                            <a:latin typeface="Cambria Math"/>
                          </a:rPr>
                          <m:t>𝜎</m:t>
                        </m:r>
                        <m:rad>
                          <m:radPr>
                            <m:degHide m:val="on"/>
                            <m:ctrlPr>
                              <a:rPr lang="zh-CN" altLang="en-US" sz="2800" i="1">
                                <a:latin typeface="Cambria Math" panose="02040503050406030204" pitchFamily="18" charset="0"/>
                              </a:rPr>
                            </m:ctrlPr>
                          </m:radPr>
                          <m:deg/>
                          <m:e>
                            <m:r>
                              <a:rPr lang="en-US" altLang="zh-CN" sz="2800" b="0" i="1" smtClean="0">
                                <a:latin typeface="Cambria Math" panose="02040503050406030204" pitchFamily="18" charset="0"/>
                              </a:rPr>
                              <m:t>𝑇</m:t>
                            </m:r>
                          </m:e>
                        </m:rad>
                      </m:e>
                    </m:d>
                  </m:oMath>
                </a14:m>
                <a:r>
                  <a:rPr lang="zh-CN" altLang="en-US" sz="2800" dirty="0" smtClean="0">
                    <a:latin typeface="+mn-ea"/>
                  </a:rPr>
                  <a:t> </a:t>
                </a:r>
                <a:endParaRPr lang="en-US" altLang="zh-CN" sz="2800" dirty="0">
                  <a:latin typeface="+mn-ea"/>
                </a:endParaRPr>
              </a:p>
              <a:p>
                <a:pPr marL="425196">
                  <a:lnSpc>
                    <a:spcPct val="90000"/>
                  </a:lnSpc>
                </a:pPr>
                <a:r>
                  <a:rPr lang="zh-CN" altLang="en-US" sz="2800" dirty="0" smtClean="0">
                    <a:latin typeface="+mn-ea"/>
                  </a:rPr>
                  <a:t>将其代入</a:t>
                </a:r>
                <a:endParaRPr lang="en-US" altLang="zh-CN" sz="2800" dirty="0" smtClean="0">
                  <a:latin typeface="+mn-ea"/>
                </a:endParaRPr>
              </a:p>
              <a:p>
                <a:pPr marL="82296" indent="0" algn="ctr">
                  <a:lnSpc>
                    <a:spcPct val="90000"/>
                  </a:lnSpc>
                  <a:buNone/>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𝑟𝑇</m:t>
                        </m:r>
                      </m:sup>
                    </m:sSup>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𝐸</m:t>
                        </m:r>
                      </m:e>
                      <m:sup>
                        <m:r>
                          <a:rPr lang="en-US" altLang="zh-CN" sz="2800" b="0" i="1" smtClean="0">
                            <a:latin typeface="Cambria Math" panose="02040503050406030204" pitchFamily="18" charset="0"/>
                          </a:rPr>
                          <m:t>𝑄</m:t>
                        </m:r>
                      </m:sup>
                    </m:sSup>
                  </m:oMath>
                </a14:m>
                <a:r>
                  <a:rPr lang="en-US" altLang="zh-CN" sz="2800" dirty="0" smtClean="0">
                    <a:latin typeface="+mn-ea"/>
                  </a:rPr>
                  <a:t>(max{</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𝑆</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,0</m:t>
                    </m:r>
                  </m:oMath>
                </a14:m>
                <a:r>
                  <a:rPr lang="en-US" altLang="zh-CN" sz="2800" dirty="0" smtClean="0">
                    <a:latin typeface="+mn-ea"/>
                  </a:rPr>
                  <a:t>})</a:t>
                </a:r>
              </a:p>
              <a:p>
                <a:pPr marL="82296" indent="0">
                  <a:lnSpc>
                    <a:spcPct val="90000"/>
                  </a:lnSpc>
                  <a:buNone/>
                </a:pPr>
                <a:r>
                  <a:rPr lang="zh-CN" altLang="en-US" sz="2800" dirty="0" smtClean="0">
                    <a:latin typeface="+mn-ea"/>
                  </a:rPr>
                  <a:t>求得期权价格，</a:t>
                </a:r>
                <a:r>
                  <a:rPr lang="zh-CN" altLang="en-US" sz="2800" smtClean="0">
                    <a:latin typeface="+mn-ea"/>
                  </a:rPr>
                  <a:t>这样做可以吗</a:t>
                </a:r>
                <a:r>
                  <a:rPr lang="zh-CN" altLang="en-US" sz="2800" dirty="0" smtClean="0">
                    <a:latin typeface="+mn-ea"/>
                  </a:rPr>
                  <a:t>？</a:t>
                </a:r>
                <a:endParaRPr lang="en-US" altLang="zh-CN" sz="2800" dirty="0">
                  <a:latin typeface="+mn-ea"/>
                </a:endParaRPr>
              </a:p>
              <a:p>
                <a:pPr marL="82296" indent="0" algn="ctr">
                  <a:lnSpc>
                    <a:spcPct val="90000"/>
                  </a:lnSpc>
                  <a:buNone/>
                </a:pPr>
                <a:endParaRPr lang="zh-CN" altLang="en-US" sz="2800" dirty="0" smtClean="0">
                  <a:latin typeface="+mn-ea"/>
                </a:endParaRPr>
              </a:p>
            </p:txBody>
          </p:sp>
        </mc:Choice>
        <mc:Fallback xmlns="">
          <p:sp>
            <p:nvSpPr>
              <p:cNvPr id="97283" name="Rectangle 3"/>
              <p:cNvSpPr>
                <a:spLocks noGrp="1" noRot="1" noChangeAspect="1" noMove="1" noResize="1" noEditPoints="1" noAdjustHandles="1" noChangeArrowheads="1" noChangeShapeType="1" noTextEdit="1"/>
              </p:cNvSpPr>
              <p:nvPr>
                <p:ph type="body" idx="1"/>
              </p:nvPr>
            </p:nvSpPr>
            <p:spPr>
              <a:xfrm>
                <a:off x="866001" y="1556792"/>
                <a:ext cx="7498080" cy="4392488"/>
              </a:xfrm>
              <a:blipFill rotWithShape="0">
                <a:blip r:embed="rId3"/>
                <a:stretch>
                  <a:fillRect l="-976" t="-24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936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fade">
                                      <p:cBhvr>
                                        <p:cTn id="7" dur="500"/>
                                        <p:tgtEl>
                                          <p:spTgt spid="97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7283">
                                            <p:txEl>
                                              <p:pRg st="1" end="1"/>
                                            </p:txEl>
                                          </p:spTgt>
                                        </p:tgtEl>
                                        <p:attrNameLst>
                                          <p:attrName>style.visibility</p:attrName>
                                        </p:attrNameLst>
                                      </p:cBhvr>
                                      <p:to>
                                        <p:strVal val="visible"/>
                                      </p:to>
                                    </p:set>
                                    <p:animEffect transition="in" filter="fade">
                                      <p:cBhvr>
                                        <p:cTn id="12" dur="500"/>
                                        <p:tgtEl>
                                          <p:spTgt spid="97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7283">
                                            <p:txEl>
                                              <p:pRg st="2" end="2"/>
                                            </p:txEl>
                                          </p:spTgt>
                                        </p:tgtEl>
                                        <p:attrNameLst>
                                          <p:attrName>style.visibility</p:attrName>
                                        </p:attrNameLst>
                                      </p:cBhvr>
                                      <p:to>
                                        <p:strVal val="visible"/>
                                      </p:to>
                                    </p:set>
                                    <p:animEffect transition="in" filter="fade">
                                      <p:cBhvr>
                                        <p:cTn id="17" dur="500"/>
                                        <p:tgtEl>
                                          <p:spTgt spid="972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7283">
                                            <p:txEl>
                                              <p:pRg st="3" end="3"/>
                                            </p:txEl>
                                          </p:spTgt>
                                        </p:tgtEl>
                                        <p:attrNameLst>
                                          <p:attrName>style.visibility</p:attrName>
                                        </p:attrNameLst>
                                      </p:cBhvr>
                                      <p:to>
                                        <p:strVal val="visible"/>
                                      </p:to>
                                    </p:set>
                                    <p:animEffect transition="in" filter="fade">
                                      <p:cBhvr>
                                        <p:cTn id="22" dur="500"/>
                                        <p:tgtEl>
                                          <p:spTgt spid="972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7283">
                                            <p:txEl>
                                              <p:pRg st="4" end="4"/>
                                            </p:txEl>
                                          </p:spTgt>
                                        </p:tgtEl>
                                        <p:attrNameLst>
                                          <p:attrName>style.visibility</p:attrName>
                                        </p:attrNameLst>
                                      </p:cBhvr>
                                      <p:to>
                                        <p:strVal val="visible"/>
                                      </p:to>
                                    </p:set>
                                    <p:animEffect transition="in" filter="fade">
                                      <p:cBhvr>
                                        <p:cTn id="27" dur="500"/>
                                        <p:tgtEl>
                                          <p:spTgt spid="972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899592" y="548680"/>
            <a:ext cx="7286625" cy="609600"/>
          </a:xfrm>
        </p:spPr>
        <p:txBody>
          <a:bodyPr>
            <a:noAutofit/>
          </a:bodyPr>
          <a:lstStyle/>
          <a:p>
            <a:pPr eaLnBrk="1" hangingPunct="1"/>
            <a:r>
              <a:rPr lang="zh-CN" altLang="en-US" sz="3600" dirty="0" smtClean="0"/>
              <a:t>风险中性测度下股票收益率的分布</a:t>
            </a:r>
          </a:p>
        </p:txBody>
      </p:sp>
      <mc:AlternateContent xmlns:mc="http://schemas.openxmlformats.org/markup-compatibility/2006" xmlns:a14="http://schemas.microsoft.com/office/drawing/2010/main">
        <mc:Choice Requires="a14">
          <p:sp>
            <p:nvSpPr>
              <p:cNvPr id="97283" name="Rectangle 3"/>
              <p:cNvSpPr>
                <a:spLocks noGrp="1" noChangeArrowheads="1"/>
              </p:cNvSpPr>
              <p:nvPr>
                <p:ph type="body" idx="1"/>
              </p:nvPr>
            </p:nvSpPr>
            <p:spPr>
              <a:xfrm>
                <a:off x="866001" y="1556792"/>
                <a:ext cx="7498080" cy="4392488"/>
              </a:xfrm>
            </p:spPr>
            <p:txBody>
              <a:bodyPr>
                <a:noAutofit/>
              </a:bodyPr>
              <a:lstStyle/>
              <a:p>
                <a:pPr eaLnBrk="1" hangingPunct="1">
                  <a:lnSpc>
                    <a:spcPct val="90000"/>
                  </a:lnSpc>
                </a:pPr>
                <a:r>
                  <a:rPr lang="zh-CN" altLang="en-US" sz="2800" dirty="0" smtClean="0">
                    <a:latin typeface="+mn-ea"/>
                  </a:rPr>
                  <a:t>风险中性测度下股票预期收益率为无风险收益率，即</a:t>
                </a:r>
              </a:p>
              <a:p>
                <a:pPr marL="82296" indent="0">
                  <a:lnSpc>
                    <a:spcPct val="90000"/>
                  </a:lnSpc>
                  <a:buNone/>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charset="0"/>
                            </a:rPr>
                            <m:t>𝐸</m:t>
                          </m:r>
                        </m:e>
                        <m:sup>
                          <m:r>
                            <a:rPr lang="en-US" altLang="zh-CN" sz="2800" b="0" i="1" smtClean="0">
                              <a:latin typeface="Cambria Math" charset="0"/>
                            </a:rPr>
                            <m:t>𝑄</m:t>
                          </m:r>
                        </m:sup>
                      </m:sSup>
                      <m:d>
                        <m:dPr>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b="0" i="1">
                                  <a:latin typeface="Cambria Math"/>
                                </a:rPr>
                                <m:t>𝑆</m:t>
                              </m:r>
                            </m:e>
                            <m:sub>
                              <m:r>
                                <a:rPr lang="en-US" altLang="zh-CN" sz="2800" b="0" i="1" smtClean="0">
                                  <a:latin typeface="Cambria Math" panose="02040503050406030204" pitchFamily="18" charset="0"/>
                                </a:rPr>
                                <m:t>𝑡</m:t>
                              </m:r>
                            </m:sub>
                          </m:sSub>
                        </m:e>
                      </m:d>
                      <m:r>
                        <a:rPr lang="zh-CN" altLang="en-US" sz="2800" b="0">
                          <a:latin typeface="Cambria Math"/>
                        </a:rPr>
                        <m:t>=</m:t>
                      </m:r>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0</m:t>
                          </m:r>
                        </m:sub>
                      </m:sSub>
                      <m:sSup>
                        <m:sSupPr>
                          <m:ctrlPr>
                            <a:rPr lang="zh-CN" altLang="en-US" sz="2800" i="1">
                              <a:latin typeface="Cambria Math" panose="02040503050406030204" pitchFamily="18" charset="0"/>
                            </a:rPr>
                          </m:ctrlPr>
                        </m:sSupPr>
                        <m:e>
                          <m:r>
                            <a:rPr lang="zh-CN" altLang="en-US" sz="2800" b="0" i="1">
                              <a:latin typeface="Cambria Math"/>
                            </a:rPr>
                            <m:t>𝑒</m:t>
                          </m:r>
                        </m:e>
                        <m:sup>
                          <m:r>
                            <a:rPr lang="zh-CN" altLang="en-US" sz="2800" b="0" i="1">
                              <a:latin typeface="Cambria Math"/>
                            </a:rPr>
                            <m:t>𝑟</m:t>
                          </m:r>
                          <m:r>
                            <a:rPr lang="en-US" altLang="zh-CN" sz="2800" b="0" i="1" smtClean="0">
                              <a:latin typeface="Cambria Math" panose="02040503050406030204" pitchFamily="18" charset="0"/>
                            </a:rPr>
                            <m:t>𝑡</m:t>
                          </m:r>
                        </m:sup>
                      </m:sSup>
                    </m:oMath>
                  </m:oMathPara>
                </a14:m>
                <a:endParaRPr lang="en-US" altLang="zh-CN" sz="2800" dirty="0" smtClean="0">
                  <a:latin typeface="+mn-ea"/>
                </a:endParaRPr>
              </a:p>
              <a:p>
                <a:pPr eaLnBrk="1" hangingPunct="1">
                  <a:lnSpc>
                    <a:spcPct val="90000"/>
                  </a:lnSpc>
                </a:pPr>
                <a:endParaRPr lang="zh-CN" altLang="en-US" sz="2800" dirty="0" smtClean="0">
                  <a:latin typeface="+mn-ea"/>
                </a:endParaRPr>
              </a:p>
              <a:p>
                <a:pPr>
                  <a:lnSpc>
                    <a:spcPct val="90000"/>
                  </a:lnSpc>
                </a:pPr>
                <a:r>
                  <a:rPr lang="zh-CN" altLang="en-US" sz="2800" dirty="0" smtClean="0">
                    <a:latin typeface="+mn-ea"/>
                  </a:rPr>
                  <a:t>在风险中性测度下，股价</a:t>
                </a:r>
                <a14:m>
                  <m:oMath xmlns:m="http://schemas.openxmlformats.org/officeDocument/2006/math">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𝑡</m:t>
                        </m:r>
                      </m:sub>
                    </m:sSub>
                  </m:oMath>
                </a14:m>
                <a:r>
                  <a:rPr lang="zh-CN" altLang="en-US" sz="2800" dirty="0" smtClean="0">
                    <a:latin typeface="+mn-ea"/>
                  </a:rPr>
                  <a:t>满足对数正态分布，即股票对数收益率满足正态分布</a:t>
                </a:r>
              </a:p>
              <a:p>
                <a:pPr marL="82296" indent="0" algn="ctr">
                  <a:lnSpc>
                    <a:spcPct val="90000"/>
                  </a:lnSpc>
                  <a:buNone/>
                </a:pPr>
                <a14:m>
                  <m:oMath xmlns:m="http://schemas.openxmlformats.org/officeDocument/2006/math">
                    <m:d>
                      <m:dPr>
                        <m:begChr m:val=""/>
                        <m:ctrlPr>
                          <a:rPr lang="zh-CN" altLang="en-US" sz="2800" i="1">
                            <a:latin typeface="Cambria Math" panose="02040503050406030204" pitchFamily="18" charset="0"/>
                          </a:rPr>
                        </m:ctrlPr>
                      </m:dPr>
                      <m:e>
                        <m:r>
                          <a:rPr lang="zh-CN" altLang="en-US" sz="2800" b="0" i="1">
                            <a:latin typeface="Cambria Math"/>
                          </a:rPr>
                          <m:t>𝑙𝑛</m:t>
                        </m:r>
                        <m:r>
                          <a:rPr lang="zh-CN" altLang="en-US" sz="2800" b="0">
                            <a:latin typeface="Cambria Math"/>
                          </a:rPr>
                          <m:t>(</m:t>
                        </m:r>
                        <m:f>
                          <m:fPr>
                            <m:type m:val="lin"/>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𝑡</m:t>
                                </m:r>
                              </m:sub>
                            </m:sSub>
                          </m:num>
                          <m:den>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0</m:t>
                                </m:r>
                              </m:sub>
                            </m:sSub>
                          </m:den>
                        </m:f>
                        <m:r>
                          <a:rPr lang="zh-CN" altLang="en-US" sz="2800" b="0">
                            <a:latin typeface="Cambria Math"/>
                          </a:rPr>
                          <m:t>)</m:t>
                        </m:r>
                        <m:r>
                          <a:rPr lang="zh-CN" altLang="en-US" sz="2800" b="0">
                            <a:latin typeface="Cambria Math"/>
                          </a:rPr>
                          <m:t>～</m:t>
                        </m:r>
                        <m:r>
                          <a:rPr lang="zh-CN" altLang="en-US" sz="2800" b="0" i="1">
                            <a:latin typeface="Cambria Math"/>
                          </a:rPr>
                          <m:t>𝑁</m:t>
                        </m:r>
                        <m:r>
                          <a:rPr lang="zh-CN" altLang="en-US" sz="2800" b="0">
                            <a:latin typeface="Cambria Math"/>
                          </a:rPr>
                          <m:t>(</m:t>
                        </m:r>
                        <m:r>
                          <a:rPr lang="zh-CN" altLang="en-US" sz="2800" b="0" i="1" smtClean="0">
                            <a:latin typeface="Cambria Math"/>
                          </a:rPr>
                          <m:t>𝜇</m:t>
                        </m:r>
                        <m:r>
                          <a:rPr lang="zh-CN" altLang="en-US" sz="2800" b="0" i="1">
                            <a:latin typeface="Cambria Math"/>
                          </a:rPr>
                          <m:t>𝑡</m:t>
                        </m:r>
                        <m:r>
                          <a:rPr lang="zh-CN" altLang="en-US" sz="2800" b="0">
                            <a:latin typeface="Cambria Math"/>
                          </a:rPr>
                          <m:t>,</m:t>
                        </m:r>
                        <m:r>
                          <a:rPr lang="zh-CN" altLang="en-US" sz="2800" b="0" i="1">
                            <a:latin typeface="Cambria Math"/>
                          </a:rPr>
                          <m:t>𝜎</m:t>
                        </m:r>
                        <m:rad>
                          <m:radPr>
                            <m:degHide m:val="on"/>
                            <m:ctrlPr>
                              <a:rPr lang="zh-CN" altLang="en-US" sz="2800" i="1">
                                <a:latin typeface="Cambria Math" panose="02040503050406030204" pitchFamily="18" charset="0"/>
                              </a:rPr>
                            </m:ctrlPr>
                          </m:radPr>
                          <m:deg/>
                          <m:e>
                            <m:r>
                              <a:rPr lang="zh-CN" altLang="en-US" sz="2800" b="0" i="1">
                                <a:latin typeface="Cambria Math"/>
                              </a:rPr>
                              <m:t>𝑡</m:t>
                            </m:r>
                          </m:e>
                        </m:rad>
                      </m:e>
                    </m:d>
                  </m:oMath>
                </a14:m>
                <a:r>
                  <a:rPr lang="zh-CN" altLang="en-US" sz="2800" dirty="0" smtClean="0">
                    <a:latin typeface="+mn-ea"/>
                  </a:rPr>
                  <a:t> </a:t>
                </a:r>
                <a:endParaRPr lang="en-US" altLang="zh-CN" sz="2800" dirty="0">
                  <a:latin typeface="+mn-ea"/>
                </a:endParaRPr>
              </a:p>
              <a:p>
                <a:pPr marL="425196">
                  <a:lnSpc>
                    <a:spcPct val="90000"/>
                  </a:lnSpc>
                </a:pPr>
                <a:r>
                  <a:rPr lang="zh-CN" altLang="en-US" sz="2800" dirty="0" smtClean="0">
                    <a:latin typeface="+mn-ea"/>
                  </a:rPr>
                  <a:t>问题： </a:t>
                </a:r>
                <a:endParaRPr lang="en-US" altLang="zh-CN" sz="2800" dirty="0">
                  <a:latin typeface="+mn-ea"/>
                </a:endParaRPr>
              </a:p>
              <a:p>
                <a:pPr marL="82296" indent="0" algn="ctr">
                  <a:lnSpc>
                    <a:spcPct val="90000"/>
                  </a:lnSpc>
                  <a:buNone/>
                </a:pPr>
                <a14:m>
                  <m:oMath xmlns:m="http://schemas.openxmlformats.org/officeDocument/2006/math">
                    <m:r>
                      <a:rPr lang="zh-CN" altLang="en-US" sz="2800" i="1">
                        <a:latin typeface="Cambria Math"/>
                      </a:rPr>
                      <m:t>𝜇</m:t>
                    </m:r>
                  </m:oMath>
                </a14:m>
                <a:r>
                  <a:rPr lang="zh-CN" altLang="en-US" sz="2800" dirty="0" smtClean="0"/>
                  <a:t>和</a:t>
                </a:r>
                <a14:m>
                  <m:oMath xmlns:m="http://schemas.openxmlformats.org/officeDocument/2006/math">
                    <m:r>
                      <a:rPr lang="zh-CN" altLang="en-US" sz="2800" i="1">
                        <a:latin typeface="Cambria Math"/>
                      </a:rPr>
                      <m:t>𝜎</m:t>
                    </m:r>
                  </m:oMath>
                </a14:m>
                <a:r>
                  <a:rPr lang="zh-CN" altLang="en-US" sz="2800" dirty="0" smtClean="0"/>
                  <a:t>应满足什么关系？</a:t>
                </a:r>
                <a:endParaRPr lang="en-US" altLang="zh-CN" sz="2800" dirty="0" smtClean="0"/>
              </a:p>
              <a:p>
                <a:pPr marL="82296" indent="0" algn="ctr">
                  <a:lnSpc>
                    <a:spcPct val="90000"/>
                  </a:lnSpc>
                  <a:buNone/>
                </a:pPr>
                <a:endParaRPr lang="zh-CN" altLang="en-US" sz="2800" dirty="0" smtClean="0">
                  <a:latin typeface="+mn-ea"/>
                </a:endParaRPr>
              </a:p>
            </p:txBody>
          </p:sp>
        </mc:Choice>
        <mc:Fallback xmlns="">
          <p:sp>
            <p:nvSpPr>
              <p:cNvPr id="97283" name="Rectangle 3"/>
              <p:cNvSpPr>
                <a:spLocks noGrp="1" noRot="1" noChangeAspect="1" noMove="1" noResize="1" noEditPoints="1" noAdjustHandles="1" noChangeArrowheads="1" noChangeShapeType="1" noTextEdit="1"/>
              </p:cNvSpPr>
              <p:nvPr>
                <p:ph type="body" idx="1"/>
              </p:nvPr>
            </p:nvSpPr>
            <p:spPr>
              <a:xfrm>
                <a:off x="866001" y="1556792"/>
                <a:ext cx="7498080" cy="4392488"/>
              </a:xfrm>
              <a:blipFill rotWithShape="0">
                <a:blip r:embed="rId3"/>
                <a:stretch>
                  <a:fillRect l="-976" t="-24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014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fade">
                                      <p:cBhvr>
                                        <p:cTn id="7" dur="500"/>
                                        <p:tgtEl>
                                          <p:spTgt spid="97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7283">
                                            <p:txEl>
                                              <p:pRg st="1" end="1"/>
                                            </p:txEl>
                                          </p:spTgt>
                                        </p:tgtEl>
                                        <p:attrNameLst>
                                          <p:attrName>style.visibility</p:attrName>
                                        </p:attrNameLst>
                                      </p:cBhvr>
                                      <p:to>
                                        <p:strVal val="visible"/>
                                      </p:to>
                                    </p:set>
                                    <p:animEffect transition="in" filter="fade">
                                      <p:cBhvr>
                                        <p:cTn id="12" dur="500"/>
                                        <p:tgtEl>
                                          <p:spTgt spid="97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7283">
                                            <p:txEl>
                                              <p:pRg st="3" end="3"/>
                                            </p:txEl>
                                          </p:spTgt>
                                        </p:tgtEl>
                                        <p:attrNameLst>
                                          <p:attrName>style.visibility</p:attrName>
                                        </p:attrNameLst>
                                      </p:cBhvr>
                                      <p:to>
                                        <p:strVal val="visible"/>
                                      </p:to>
                                    </p:set>
                                    <p:animEffect transition="in" filter="fade">
                                      <p:cBhvr>
                                        <p:cTn id="17" dur="500"/>
                                        <p:tgtEl>
                                          <p:spTgt spid="972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7283">
                                            <p:txEl>
                                              <p:pRg st="4" end="4"/>
                                            </p:txEl>
                                          </p:spTgt>
                                        </p:tgtEl>
                                        <p:attrNameLst>
                                          <p:attrName>style.visibility</p:attrName>
                                        </p:attrNameLst>
                                      </p:cBhvr>
                                      <p:to>
                                        <p:strVal val="visible"/>
                                      </p:to>
                                    </p:set>
                                    <p:animEffect transition="in" filter="fade">
                                      <p:cBhvr>
                                        <p:cTn id="22" dur="500"/>
                                        <p:tgtEl>
                                          <p:spTgt spid="972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7283">
                                            <p:txEl>
                                              <p:pRg st="5" end="5"/>
                                            </p:txEl>
                                          </p:spTgt>
                                        </p:tgtEl>
                                        <p:attrNameLst>
                                          <p:attrName>style.visibility</p:attrName>
                                        </p:attrNameLst>
                                      </p:cBhvr>
                                      <p:to>
                                        <p:strVal val="visible"/>
                                      </p:to>
                                    </p:set>
                                    <p:animEffect transition="in" filter="fade">
                                      <p:cBhvr>
                                        <p:cTn id="27" dur="500"/>
                                        <p:tgtEl>
                                          <p:spTgt spid="9728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7283">
                                            <p:txEl>
                                              <p:pRg st="6" end="6"/>
                                            </p:txEl>
                                          </p:spTgt>
                                        </p:tgtEl>
                                        <p:attrNameLst>
                                          <p:attrName>style.visibility</p:attrName>
                                        </p:attrNameLst>
                                      </p:cBhvr>
                                      <p:to>
                                        <p:strVal val="visible"/>
                                      </p:to>
                                    </p:set>
                                    <p:animEffect transition="in" filter="fade">
                                      <p:cBhvr>
                                        <p:cTn id="32" dur="500"/>
                                        <p:tgtEl>
                                          <p:spTgt spid="97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83568" y="548680"/>
            <a:ext cx="7215882" cy="609600"/>
          </a:xfrm>
        </p:spPr>
        <p:txBody>
          <a:bodyPr/>
          <a:lstStyle/>
          <a:p>
            <a:r>
              <a:rPr lang="en-US" altLang="zh-CN" sz="3200" dirty="0" smtClean="0"/>
              <a:t>Hint</a:t>
            </a:r>
          </a:p>
        </p:txBody>
      </p:sp>
      <mc:AlternateContent xmlns:mc="http://schemas.openxmlformats.org/markup-compatibility/2006">
        <mc:Choice xmlns:a14="http://schemas.microsoft.com/office/drawing/2010/main" Requires="a14">
          <p:sp>
            <p:nvSpPr>
              <p:cNvPr id="94211" name="Rectangle 3"/>
              <p:cNvSpPr>
                <a:spLocks noGrp="1" noChangeArrowheads="1"/>
              </p:cNvSpPr>
              <p:nvPr>
                <p:ph type="body" sz="half" idx="1"/>
              </p:nvPr>
            </p:nvSpPr>
            <p:spPr>
              <a:xfrm>
                <a:off x="1043608" y="1412776"/>
                <a:ext cx="7626350" cy="4343400"/>
              </a:xfrm>
            </p:spPr>
            <p:txBody>
              <a:bodyPr/>
              <a:lstStyle/>
              <a:p>
                <a:pPr marL="82296" indent="0">
                  <a:buNone/>
                </a:pPr>
                <a:r>
                  <a:rPr lang="zh-CN" altLang="en-US" sz="2400" dirty="0" smtClean="0">
                    <a:latin typeface="Cambria Math"/>
                  </a:rPr>
                  <a:t>若</a:t>
                </a:r>
                <a:endParaRPr lang="en-US" altLang="zh-CN" sz="2400" dirty="0" smtClean="0">
                  <a:latin typeface="Cambria Math"/>
                </a:endParaRPr>
              </a:p>
              <a:p>
                <a:pPr marL="82296" indent="0">
                  <a:buNone/>
                </a:pPr>
                <a14:m>
                  <m:oMathPara xmlns:m="http://schemas.openxmlformats.org/officeDocument/2006/math">
                    <m:oMathParaPr>
                      <m:jc m:val="centerGroup"/>
                    </m:oMathParaPr>
                    <m:oMath xmlns:m="http://schemas.openxmlformats.org/officeDocument/2006/math">
                      <m:r>
                        <a:rPr lang="zh-CN" altLang="en-US" sz="2400" i="1">
                          <a:latin typeface="Cambria Math"/>
                        </a:rPr>
                        <m:t>𝑋</m:t>
                      </m:r>
                      <m:r>
                        <a:rPr lang="zh-CN" altLang="en-US" sz="2400">
                          <a:latin typeface="Cambria Math"/>
                        </a:rPr>
                        <m:t>~</m:t>
                      </m:r>
                      <m:r>
                        <a:rPr lang="zh-CN" altLang="en-US" sz="2400" i="1">
                          <a:latin typeface="Cambria Math"/>
                        </a:rPr>
                        <m:t>𝐿𝑛</m:t>
                      </m:r>
                      <m:r>
                        <m:rPr>
                          <m:nor/>
                        </m:rPr>
                        <a:rPr lang="zh-CN" altLang="en-US" sz="2400" i="1"/>
                        <m:t> </m:t>
                      </m:r>
                      <m:r>
                        <a:rPr lang="zh-CN" altLang="en-US" sz="2400" i="1">
                          <a:latin typeface="Cambria Math"/>
                        </a:rPr>
                        <m:t>𝑁</m:t>
                      </m:r>
                      <m:d>
                        <m:dPr>
                          <m:ctrlPr>
                            <a:rPr lang="zh-CN" altLang="en-US" sz="2400" i="1">
                              <a:latin typeface="Cambria Math" panose="02040503050406030204" pitchFamily="18" charset="0"/>
                            </a:rPr>
                          </m:ctrlPr>
                        </m:dPr>
                        <m:e>
                          <m:r>
                            <a:rPr lang="zh-CN" altLang="en-US" sz="2400" i="1">
                              <a:latin typeface="Cambria Math"/>
                            </a:rPr>
                            <m:t>𝜇</m:t>
                          </m:r>
                          <m:r>
                            <a:rPr lang="zh-CN" altLang="en-US" sz="2400">
                              <a:latin typeface="Cambria Math"/>
                            </a:rPr>
                            <m:t>,</m:t>
                          </m:r>
                          <m:sSup>
                            <m:sSupPr>
                              <m:ctrlPr>
                                <a:rPr lang="zh-CN" altLang="en-US" sz="2400" i="1">
                                  <a:latin typeface="Cambria Math" panose="02040503050406030204" pitchFamily="18" charset="0"/>
                                </a:rPr>
                              </m:ctrlPr>
                            </m:sSupPr>
                            <m:e>
                              <m:r>
                                <a:rPr lang="zh-CN" altLang="en-US" sz="2400" i="1">
                                  <a:latin typeface="Cambria Math"/>
                                </a:rPr>
                                <m:t>𝜎</m:t>
                              </m:r>
                            </m:e>
                            <m:sup/>
                          </m:sSup>
                        </m:e>
                      </m:d>
                      <m:r>
                        <a:rPr lang="zh-CN" altLang="en-US" sz="2400">
                          <a:latin typeface="Cambria Math"/>
                        </a:rPr>
                        <m:t>⇔</m:t>
                      </m:r>
                      <m:r>
                        <m:rPr>
                          <m:sty m:val="p"/>
                        </m:rPr>
                        <a:rPr lang="zh-CN" altLang="en-US" sz="2400">
                          <a:latin typeface="Cambria Math"/>
                        </a:rPr>
                        <m:t>ln</m:t>
                      </m:r>
                      <m:d>
                        <m:dPr>
                          <m:ctrlPr>
                            <a:rPr lang="zh-CN" altLang="en-US" sz="2400" i="1">
                              <a:latin typeface="Cambria Math" panose="02040503050406030204" pitchFamily="18" charset="0"/>
                            </a:rPr>
                          </m:ctrlPr>
                        </m:dPr>
                        <m:e>
                          <m:r>
                            <a:rPr lang="zh-CN" altLang="en-US" sz="2400" i="1">
                              <a:latin typeface="Cambria Math"/>
                            </a:rPr>
                            <m:t>𝑋</m:t>
                          </m:r>
                        </m:e>
                      </m:d>
                      <m:r>
                        <a:rPr lang="zh-CN" altLang="en-US" sz="2400">
                          <a:latin typeface="Cambria Math"/>
                        </a:rPr>
                        <m:t>~</m:t>
                      </m:r>
                      <m:r>
                        <a:rPr lang="zh-CN" altLang="en-US" sz="2400" i="1">
                          <a:latin typeface="Cambria Math"/>
                        </a:rPr>
                        <m:t>𝑁</m:t>
                      </m:r>
                      <m:d>
                        <m:dPr>
                          <m:ctrlPr>
                            <a:rPr lang="zh-CN" altLang="en-US" sz="2400" i="1">
                              <a:latin typeface="Cambria Math" panose="02040503050406030204" pitchFamily="18" charset="0"/>
                            </a:rPr>
                          </m:ctrlPr>
                        </m:dPr>
                        <m:e>
                          <m:r>
                            <a:rPr lang="zh-CN" altLang="en-US" sz="2400" i="1">
                              <a:latin typeface="Cambria Math"/>
                            </a:rPr>
                            <m:t>𝜇</m:t>
                          </m:r>
                          <m:r>
                            <a:rPr lang="zh-CN" altLang="en-US" sz="2400">
                              <a:latin typeface="Cambria Math"/>
                            </a:rPr>
                            <m:t>,</m:t>
                          </m:r>
                          <m:sSup>
                            <m:sSupPr>
                              <m:ctrlPr>
                                <a:rPr lang="zh-CN" altLang="en-US" sz="2400" i="1" smtClean="0">
                                  <a:latin typeface="Cambria Math" panose="02040503050406030204" pitchFamily="18" charset="0"/>
                                </a:rPr>
                              </m:ctrlPr>
                            </m:sSupPr>
                            <m:e>
                              <m:r>
                                <a:rPr lang="zh-CN" altLang="en-US" sz="2400" i="1">
                                  <a:latin typeface="Cambria Math"/>
                                </a:rPr>
                                <m:t>𝜎</m:t>
                              </m:r>
                            </m:e>
                            <m:sup/>
                          </m:sSup>
                        </m:e>
                      </m:d>
                    </m:oMath>
                  </m:oMathPara>
                </a14:m>
                <a:endParaRPr lang="en-US" altLang="zh-CN" sz="2400" dirty="0" smtClean="0"/>
              </a:p>
              <a:p>
                <a:pPr marL="0" indent="0">
                  <a:buNone/>
                </a:pPr>
                <a:r>
                  <a:rPr lang="zh-CN" altLang="en-US" sz="2400" dirty="0" smtClean="0"/>
                  <a:t>则：</a:t>
                </a:r>
              </a:p>
              <a:p>
                <a:pPr marL="457200" lvl="1" indent="0">
                  <a:buNone/>
                </a:pPr>
                <a14:m>
                  <m:oMathPara xmlns:m="http://schemas.openxmlformats.org/officeDocument/2006/math">
                    <m:oMathParaPr>
                      <m:jc m:val="centerGroup"/>
                    </m:oMathParaPr>
                    <m:oMath xmlns:m="http://schemas.openxmlformats.org/officeDocument/2006/math">
                      <m:r>
                        <a:rPr lang="zh-CN" altLang="en-US" sz="2400" i="1">
                          <a:latin typeface="Cambria Math"/>
                        </a:rPr>
                        <m:t>𝐸</m:t>
                      </m:r>
                      <m:d>
                        <m:dPr>
                          <m:ctrlPr>
                            <a:rPr lang="zh-CN" altLang="en-US" sz="2400" i="1">
                              <a:latin typeface="Cambria Math" panose="02040503050406030204" pitchFamily="18" charset="0"/>
                            </a:rPr>
                          </m:ctrlPr>
                        </m:dPr>
                        <m:e>
                          <m:r>
                            <a:rPr lang="zh-CN" altLang="en-US" sz="2400" i="1">
                              <a:latin typeface="Cambria Math"/>
                            </a:rPr>
                            <m:t>𝑋</m:t>
                          </m:r>
                        </m:e>
                      </m:d>
                      <m:r>
                        <a:rPr lang="zh-CN" altLang="en-US" sz="2400">
                          <a:latin typeface="Cambria Math"/>
                        </a:rPr>
                        <m:t>=</m:t>
                      </m:r>
                      <m:sSup>
                        <m:sSupPr>
                          <m:ctrlPr>
                            <a:rPr lang="zh-CN" altLang="en-US" sz="2400" i="1">
                              <a:latin typeface="Cambria Math" panose="02040503050406030204" pitchFamily="18" charset="0"/>
                            </a:rPr>
                          </m:ctrlPr>
                        </m:sSupPr>
                        <m:e>
                          <m:r>
                            <a:rPr lang="zh-CN" altLang="en-US" sz="2400" i="1">
                              <a:latin typeface="Cambria Math"/>
                            </a:rPr>
                            <m:t>𝑒</m:t>
                          </m:r>
                        </m:e>
                        <m:sup>
                          <m:r>
                            <a:rPr lang="zh-CN" altLang="en-US" sz="2400" i="1">
                              <a:latin typeface="Cambria Math"/>
                            </a:rPr>
                            <m:t>𝜇</m:t>
                          </m:r>
                          <m:r>
                            <a:rPr lang="zh-CN" altLang="en-US" sz="2400">
                              <a:latin typeface="Cambria Math"/>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a:rPr>
                                    <m:t>𝜎</m:t>
                                  </m:r>
                                </m:e>
                                <m:sup>
                                  <m:r>
                                    <a:rPr lang="zh-CN" altLang="en-US" sz="2400">
                                      <a:latin typeface="Cambria Math"/>
                                    </a:rPr>
                                    <m:t>2</m:t>
                                  </m:r>
                                </m:sup>
                              </m:sSup>
                            </m:num>
                            <m:den>
                              <m:r>
                                <a:rPr lang="zh-CN" altLang="en-US" sz="2400">
                                  <a:latin typeface="Cambria Math"/>
                                </a:rPr>
                                <m:t>2</m:t>
                              </m:r>
                            </m:den>
                          </m:f>
                        </m:sup>
                      </m:sSup>
                    </m:oMath>
                  </m:oMathPara>
                </a14:m>
                <a:endParaRPr kumimoji="0" lang="en-US" altLang="zh-CN" sz="2400" dirty="0" smtClean="0"/>
              </a:p>
              <a:p>
                <a:pPr marL="0" indent="0">
                  <a:buNone/>
                </a:pPr>
                <a:endParaRPr lang="en-US" altLang="zh-CN" sz="2400" dirty="0" smtClean="0">
                  <a:latin typeface="Cambria Math" panose="02040503050406030204" pitchFamily="18" charset="0"/>
                </a:endParaRPr>
              </a:p>
              <a:p>
                <a:pPr marL="0" indent="0">
                  <a:buNone/>
                </a:pPr>
                <a:r>
                  <a:rPr lang="zh-CN" altLang="en-US" sz="2400" dirty="0" smtClean="0">
                    <a:latin typeface="Cambria Math" panose="02040503050406030204" pitchFamily="18" charset="0"/>
                  </a:rPr>
                  <a:t>现在在风险中性测度下</a:t>
                </a:r>
                <a:endParaRPr lang="en-US" altLang="zh-CN" sz="240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a:rPr>
                            <m:t>𝑙𝑛</m:t>
                          </m:r>
                          <m:r>
                            <a:rPr lang="zh-CN" altLang="en-US" sz="2400">
                              <a:latin typeface="Cambria Math"/>
                            </a:rPr>
                            <m:t>(</m:t>
                          </m:r>
                          <m:f>
                            <m:fPr>
                              <m:type m:val="lin"/>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a:rPr>
                                    <m:t>𝑆</m:t>
                                  </m:r>
                                </m:e>
                                <m:sub>
                                  <m:r>
                                    <a:rPr lang="en-US" altLang="zh-CN" sz="2400" b="0" i="1" smtClean="0">
                                      <a:latin typeface="Cambria Math" panose="02040503050406030204" pitchFamily="18" charset="0"/>
                                    </a:rPr>
                                    <m:t>𝑇</m:t>
                                  </m:r>
                                </m:sub>
                              </m:sSub>
                            </m:num>
                            <m:den>
                              <m:sSub>
                                <m:sSubPr>
                                  <m:ctrlPr>
                                    <a:rPr lang="zh-CN" altLang="en-US" sz="2400" i="1">
                                      <a:latin typeface="Cambria Math" panose="02040503050406030204" pitchFamily="18" charset="0"/>
                                    </a:rPr>
                                  </m:ctrlPr>
                                </m:sSubPr>
                                <m:e>
                                  <m:r>
                                    <a:rPr lang="zh-CN" altLang="en-US" sz="2400" i="1">
                                      <a:latin typeface="Cambria Math"/>
                                    </a:rPr>
                                    <m:t>𝑆</m:t>
                                  </m:r>
                                </m:e>
                                <m:sub>
                                  <m:r>
                                    <a:rPr lang="zh-CN" altLang="en-US" sz="2400" i="1">
                                      <a:latin typeface="Cambria Math"/>
                                    </a:rPr>
                                    <m:t>0</m:t>
                                  </m:r>
                                </m:sub>
                              </m:sSub>
                            </m:den>
                          </m:f>
                          <m:r>
                            <a:rPr lang="zh-CN" altLang="en-US" sz="2400">
                              <a:latin typeface="Cambria Math"/>
                            </a:rPr>
                            <m:t>)</m:t>
                          </m:r>
                          <m:r>
                            <a:rPr lang="zh-CN" altLang="en-US" sz="2400">
                              <a:latin typeface="Cambria Math"/>
                            </a:rPr>
                            <m:t>～</m:t>
                          </m:r>
                          <m:r>
                            <a:rPr lang="zh-CN" altLang="en-US" sz="2400" i="1">
                              <a:latin typeface="Cambria Math"/>
                            </a:rPr>
                            <m:t>𝑁</m:t>
                          </m:r>
                          <m:r>
                            <a:rPr lang="zh-CN" altLang="en-US" sz="2400">
                              <a:latin typeface="Cambria Math"/>
                            </a:rPr>
                            <m:t>(</m:t>
                          </m:r>
                          <m:r>
                            <a:rPr lang="zh-CN" altLang="en-US" sz="2400" i="1">
                              <a:latin typeface="Cambria Math"/>
                            </a:rPr>
                            <m:t>𝜇</m:t>
                          </m:r>
                          <m:r>
                            <a:rPr lang="en-US" altLang="zh-CN" sz="2400" b="0" i="1" smtClean="0">
                              <a:latin typeface="Cambria Math" panose="02040503050406030204" pitchFamily="18" charset="0"/>
                            </a:rPr>
                            <m:t>𝑇</m:t>
                          </m:r>
                          <m:r>
                            <a:rPr lang="zh-CN" altLang="en-US" sz="2400">
                              <a:latin typeface="Cambria Math"/>
                            </a:rPr>
                            <m:t>,</m:t>
                          </m:r>
                          <m:r>
                            <a:rPr lang="zh-CN" altLang="en-US" sz="2400" i="1">
                              <a:latin typeface="Cambria Math"/>
                            </a:rPr>
                            <m:t>𝜎</m:t>
                          </m:r>
                          <m:rad>
                            <m:radPr>
                              <m:degHide m:val="on"/>
                              <m:ctrlPr>
                                <a:rPr lang="zh-CN" altLang="en-US" sz="2400" i="1">
                                  <a:latin typeface="Cambria Math" panose="02040503050406030204" pitchFamily="18" charset="0"/>
                                </a:rPr>
                              </m:ctrlPr>
                            </m:radPr>
                            <m:deg/>
                            <m:e>
                              <m:r>
                                <a:rPr lang="en-US" altLang="zh-CN" sz="2400" b="0" i="1" smtClean="0">
                                  <a:latin typeface="Cambria Math" panose="02040503050406030204" pitchFamily="18" charset="0"/>
                                </a:rPr>
                                <m:t>𝑇</m:t>
                              </m:r>
                            </m:e>
                          </m:rad>
                        </m:e>
                      </m:d>
                    </m:oMath>
                  </m:oMathPara>
                </a14:m>
                <a:endParaRPr lang="en-US" altLang="zh-CN" sz="2400" dirty="0" smtClean="0"/>
              </a:p>
              <a:p>
                <a:pPr marL="0" indent="0">
                  <a:buNone/>
                </a:pPr>
                <a:r>
                  <a:rPr lang="zh-CN" altLang="en-US" sz="2400" dirty="0" smtClean="0"/>
                  <a:t>故</a:t>
                </a:r>
                <a:endParaRPr lang="en-US" altLang="zh-CN" sz="2400" dirty="0" smtClean="0"/>
              </a:p>
              <a:p>
                <a:pPr marL="0" lvl="1" indent="0">
                  <a:buClr>
                    <a:schemeClr val="hlink"/>
                  </a:buClr>
                  <a:buSzPct val="80000"/>
                  <a:buNone/>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𝐸</m:t>
                          </m:r>
                        </m:e>
                        <m:sup>
                          <m:r>
                            <a:rPr lang="en-US" altLang="zh-CN" sz="2400" b="0" i="1" smtClean="0">
                              <a:latin typeface="Cambria Math" panose="02040503050406030204" pitchFamily="18" charset="0"/>
                            </a:rPr>
                            <m:t>𝑄</m:t>
                          </m:r>
                        </m:sup>
                      </m:sSup>
                      <m:r>
                        <a:rPr lang="en-US" altLang="zh-CN" sz="2400" b="0" i="0"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a:rPr>
                            <m:t>𝑆</m:t>
                          </m:r>
                        </m:e>
                        <m:sub>
                          <m:r>
                            <a:rPr lang="en-US" altLang="zh-CN" sz="2400" i="1">
                              <a:latin typeface="Cambria Math" panose="02040503050406030204" pitchFamily="18" charset="0"/>
                            </a:rPr>
                            <m:t>𝑇</m:t>
                          </m:r>
                        </m:sub>
                      </m:sSub>
                      <m:r>
                        <a:rPr lang="en-US" altLang="zh-CN" sz="2400" b="0" i="0" smtClean="0">
                          <a:latin typeface="Cambria Math" panose="02040503050406030204" pitchFamily="18" charset="0"/>
                        </a:rPr>
                        <m:t>)</m:t>
                      </m:r>
                      <m:r>
                        <a:rPr lang="zh-CN" altLang="en-US" sz="2400">
                          <a:latin typeface="Cambria Math"/>
                        </a:rPr>
                        <m:t>=</m:t>
                      </m:r>
                      <m:sSub>
                        <m:sSubPr>
                          <m:ctrlPr>
                            <a:rPr lang="zh-CN" altLang="en-US" sz="2400" i="1">
                              <a:latin typeface="Cambria Math" panose="02040503050406030204" pitchFamily="18" charset="0"/>
                            </a:rPr>
                          </m:ctrlPr>
                        </m:sSubPr>
                        <m:e>
                          <m:r>
                            <a:rPr lang="zh-CN" altLang="en-US" sz="2400" i="1">
                              <a:latin typeface="Cambria Math"/>
                            </a:rPr>
                            <m:t>𝑆</m:t>
                          </m:r>
                        </m:e>
                        <m:sub>
                          <m:r>
                            <a:rPr lang="en-US" altLang="zh-CN" sz="2400" i="1">
                              <a:latin typeface="Cambria Math" panose="02040503050406030204" pitchFamily="18" charset="0"/>
                            </a:rPr>
                            <m:t>0</m:t>
                          </m:r>
                        </m:sub>
                      </m:sSub>
                      <m:sSup>
                        <m:sSupPr>
                          <m:ctrlPr>
                            <a:rPr lang="zh-CN" altLang="en-US" sz="2400" i="1">
                              <a:latin typeface="Cambria Math" panose="02040503050406030204" pitchFamily="18" charset="0"/>
                            </a:rPr>
                          </m:ctrlPr>
                        </m:sSupPr>
                        <m:e>
                          <m:r>
                            <a:rPr lang="zh-CN" altLang="en-US" sz="2400" i="1">
                              <a:latin typeface="Cambria Math"/>
                            </a:rPr>
                            <m:t>𝑒</m:t>
                          </m:r>
                        </m:e>
                        <m:sup>
                          <m:r>
                            <a:rPr lang="zh-CN" altLang="en-US" sz="2400" i="1">
                              <a:latin typeface="Cambria Math"/>
                            </a:rPr>
                            <m:t>𝜇</m:t>
                          </m:r>
                          <m:r>
                            <a:rPr lang="en-US" altLang="zh-CN" sz="2400" b="0" i="1" smtClean="0">
                              <a:latin typeface="Cambria Math" panose="02040503050406030204" pitchFamily="18" charset="0"/>
                            </a:rPr>
                            <m:t>𝑇</m:t>
                          </m:r>
                          <m:r>
                            <a:rPr lang="zh-CN" altLang="en-US" sz="2400">
                              <a:latin typeface="Cambria Math"/>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a:rPr>
                                    <m:t>𝜎</m:t>
                                  </m:r>
                                </m:e>
                                <m:sup>
                                  <m:r>
                                    <a:rPr lang="zh-CN" altLang="en-US" sz="2400">
                                      <a:latin typeface="Cambria Math"/>
                                    </a:rPr>
                                    <m:t>2</m:t>
                                  </m:r>
                                </m:sup>
                              </m:sSup>
                            </m:num>
                            <m:den>
                              <m:r>
                                <a:rPr lang="zh-CN" altLang="en-US" sz="2400">
                                  <a:latin typeface="Cambria Math"/>
                                </a:rPr>
                                <m:t>2</m:t>
                              </m:r>
                            </m:den>
                          </m:f>
                          <m:r>
                            <a:rPr lang="en-US" altLang="zh-CN" sz="2400" b="0" i="1" smtClean="0">
                              <a:latin typeface="Cambria Math" panose="02040503050406030204" pitchFamily="18" charset="0"/>
                            </a:rPr>
                            <m:t>𝑇</m:t>
                          </m:r>
                        </m:sup>
                      </m:sSup>
                    </m:oMath>
                  </m:oMathPara>
                </a14:m>
                <a:endParaRPr lang="en-US" altLang="zh-CN" sz="2400" dirty="0" smtClean="0"/>
              </a:p>
              <a:p>
                <a:pPr marL="0" lvl="1" indent="0">
                  <a:buClr>
                    <a:schemeClr val="hlink"/>
                  </a:buClr>
                  <a:buSzPct val="80000"/>
                  <a:buNone/>
                </a:pPr>
                <a:endParaRPr lang="en-US" altLang="zh-CN" sz="2400" dirty="0"/>
              </a:p>
              <a:p>
                <a:pPr marL="0" indent="0">
                  <a:buNone/>
                </a:pPr>
                <a:endParaRPr lang="en-US" altLang="zh-CN" sz="2400" dirty="0" smtClean="0"/>
              </a:p>
              <a:p>
                <a:pPr marL="0" indent="0">
                  <a:buNone/>
                </a:pPr>
                <a:endParaRPr kumimoji="0" lang="zh-CN" altLang="en-US" sz="2400" dirty="0" smtClean="0"/>
              </a:p>
            </p:txBody>
          </p:sp>
        </mc:Choice>
        <mc:Fallback>
          <p:sp>
            <p:nvSpPr>
              <p:cNvPr id="94211" name="Rectangle 3"/>
              <p:cNvSpPr>
                <a:spLocks noGrp="1" noRot="1" noChangeAspect="1" noMove="1" noResize="1" noEditPoints="1" noAdjustHandles="1" noChangeArrowheads="1" noChangeShapeType="1" noTextEdit="1"/>
              </p:cNvSpPr>
              <p:nvPr>
                <p:ph type="body" sz="half" idx="1"/>
              </p:nvPr>
            </p:nvSpPr>
            <p:spPr>
              <a:xfrm>
                <a:off x="1043608" y="1412776"/>
                <a:ext cx="7626350" cy="4343400"/>
              </a:xfrm>
              <a:blipFill rotWithShape="0">
                <a:blip r:embed="rId2"/>
                <a:stretch>
                  <a:fillRect l="-1279" t="-16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825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zh-CN" altLang="en-US" smtClean="0">
                <a:latin typeface="+mn-ea"/>
                <a:ea typeface="+mn-ea"/>
              </a:rPr>
              <a:t>信孚银行方案</a:t>
            </a:r>
          </a:p>
        </p:txBody>
      </p:sp>
      <p:sp>
        <p:nvSpPr>
          <p:cNvPr id="8195" name="Rectangle 3"/>
          <p:cNvSpPr>
            <a:spLocks noGrp="1" noChangeArrowheads="1"/>
          </p:cNvSpPr>
          <p:nvPr>
            <p:ph type="body" idx="1"/>
          </p:nvPr>
        </p:nvSpPr>
        <p:spPr/>
        <p:txBody>
          <a:bodyPr/>
          <a:lstStyle/>
          <a:p>
            <a:pPr eaLnBrk="1" hangingPunct="1">
              <a:defRPr/>
            </a:pPr>
            <a:r>
              <a:rPr lang="zh-CN" altLang="en-US" smtClean="0">
                <a:latin typeface="+mn-ea"/>
              </a:rPr>
              <a:t>信孚银行负责向员工安排购股资金</a:t>
            </a:r>
          </a:p>
          <a:p>
            <a:pPr eaLnBrk="1" hangingPunct="1">
              <a:defRPr/>
            </a:pPr>
            <a:r>
              <a:rPr lang="zh-CN" altLang="en-US" smtClean="0">
                <a:latin typeface="+mn-ea"/>
              </a:rPr>
              <a:t>银行按</a:t>
            </a:r>
            <a:r>
              <a:rPr lang="en-US" altLang="zh-CN" smtClean="0">
                <a:latin typeface="+mn-ea"/>
              </a:rPr>
              <a:t>1</a:t>
            </a:r>
            <a:r>
              <a:rPr lang="zh-CN" altLang="en-US" smtClean="0">
                <a:latin typeface="+mn-ea"/>
              </a:rPr>
              <a:t>：</a:t>
            </a:r>
            <a:r>
              <a:rPr lang="en-US" altLang="zh-CN" smtClean="0">
                <a:latin typeface="+mn-ea"/>
              </a:rPr>
              <a:t>9</a:t>
            </a:r>
            <a:r>
              <a:rPr lang="zh-CN" altLang="en-US" smtClean="0">
                <a:latin typeface="+mn-ea"/>
              </a:rPr>
              <a:t>给予贷款</a:t>
            </a:r>
          </a:p>
          <a:p>
            <a:pPr eaLnBrk="1" hangingPunct="1">
              <a:defRPr/>
            </a:pPr>
            <a:r>
              <a:rPr lang="zh-CN" altLang="en-US" smtClean="0">
                <a:latin typeface="+mn-ea"/>
              </a:rPr>
              <a:t>至少持股</a:t>
            </a:r>
            <a:r>
              <a:rPr lang="en-US" altLang="zh-CN" smtClean="0">
                <a:latin typeface="+mn-ea"/>
              </a:rPr>
              <a:t>5</a:t>
            </a:r>
            <a:r>
              <a:rPr lang="zh-CN" altLang="en-US" smtClean="0">
                <a:latin typeface="+mn-ea"/>
              </a:rPr>
              <a:t>年，</a:t>
            </a:r>
            <a:r>
              <a:rPr lang="en-US" altLang="zh-CN" smtClean="0">
                <a:latin typeface="+mn-ea"/>
              </a:rPr>
              <a:t>5</a:t>
            </a:r>
            <a:r>
              <a:rPr lang="zh-CN" altLang="en-US" smtClean="0">
                <a:latin typeface="+mn-ea"/>
              </a:rPr>
              <a:t>年后如果股价下跌到原购股价以下，信孚银行保证将以原价购入，如果上涨</a:t>
            </a:r>
            <a:r>
              <a:rPr lang="en-US" altLang="zh-CN" smtClean="0">
                <a:latin typeface="+mn-ea"/>
              </a:rPr>
              <a:t>2/3</a:t>
            </a:r>
            <a:r>
              <a:rPr lang="zh-CN" altLang="en-US" smtClean="0">
                <a:latin typeface="+mn-ea"/>
              </a:rPr>
              <a:t>归持股人，</a:t>
            </a:r>
            <a:r>
              <a:rPr lang="en-US" altLang="zh-CN" smtClean="0">
                <a:latin typeface="+mn-ea"/>
              </a:rPr>
              <a:t>1/3</a:t>
            </a:r>
            <a:r>
              <a:rPr lang="zh-CN" altLang="en-US" smtClean="0">
                <a:latin typeface="+mn-ea"/>
              </a:rPr>
              <a:t>归信孚银行所有。</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b="-5348"/>
            </a:stretch>
          </a:blipFill>
        </p:spPr>
        <p:txBody>
          <a:bodyPr/>
          <a:lstStyle/>
          <a:p>
            <a:pPr>
              <a:defRPr/>
            </a:pPr>
            <a:r>
              <a:rPr lang="zh-CN" altLang="en-US">
                <a:noFill/>
              </a:rPr>
              <a:t> </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3701008"/>
              </a:xfrm>
            </p:spPr>
            <p:txBody>
              <a:bodyPr/>
              <a:lstStyle/>
              <a:p>
                <a:pPr marL="0" indent="0">
                  <a:buNone/>
                </a:pPr>
                <a14:m>
                  <m:oMathPara xmlns:m="http://schemas.openxmlformats.org/officeDocument/2006/math">
                    <m:oMathParaPr>
                      <m:jc m:val="center"/>
                    </m:oMathParaPr>
                    <m:oMath xmlns:m="http://schemas.openxmlformats.org/officeDocument/2006/math">
                      <m:r>
                        <a:rPr lang="zh-CN" altLang="en-US" i="1">
                          <a:latin typeface="Cambria Math" charset="0"/>
                          <a:ea typeface="Cambria Math" charset="0"/>
                          <a:cs typeface="Cambria Math" charset="0"/>
                        </a:rPr>
                        <m:t>𝑙𝑛</m:t>
                      </m:r>
                      <m:r>
                        <a:rPr lang="zh-CN" altLang="en-US" i="1">
                          <a:latin typeface="Cambria Math" charset="0"/>
                          <a:ea typeface="Cambria Math" charset="0"/>
                          <a:cs typeface="Cambria Math" charset="0"/>
                        </a:rPr>
                        <m:t>(</m:t>
                      </m:r>
                      <m:f>
                        <m:fPr>
                          <m:type m:val="lin"/>
                          <m:ctrlPr>
                            <a:rPr lang="zh-CN" altLang="en-US" i="1">
                              <a:latin typeface="Cambria Math" panose="02040503050406030204" pitchFamily="18" charset="0"/>
                              <a:ea typeface="Cambria Math" charset="0"/>
                              <a:cs typeface="Cambria Math" charset="0"/>
                            </a:rPr>
                          </m:ctrlPr>
                        </m:fPr>
                        <m:num>
                          <m:sSub>
                            <m:sSubPr>
                              <m:ctrlPr>
                                <a:rPr lang="zh-CN" altLang="en-US" i="1">
                                  <a:latin typeface="Cambria Math" panose="02040503050406030204" pitchFamily="18" charset="0"/>
                                  <a:ea typeface="Cambria Math" charset="0"/>
                                  <a:cs typeface="Cambria Math" charset="0"/>
                                </a:rPr>
                              </m:ctrlPr>
                            </m:sSubPr>
                            <m:e>
                              <m:r>
                                <a:rPr lang="zh-CN" altLang="en-US" i="1">
                                  <a:latin typeface="Cambria Math" charset="0"/>
                                  <a:ea typeface="Cambria Math" charset="0"/>
                                  <a:cs typeface="Cambria Math" charset="0"/>
                                </a:rPr>
                                <m:t>𝑆</m:t>
                              </m:r>
                            </m:e>
                            <m:sub>
                              <m:r>
                                <a:rPr lang="en-US" altLang="zh-CN" i="1">
                                  <a:latin typeface="Cambria Math" charset="0"/>
                                  <a:ea typeface="Cambria Math" charset="0"/>
                                  <a:cs typeface="Cambria Math" charset="0"/>
                                </a:rPr>
                                <m:t>𝑇</m:t>
                              </m:r>
                            </m:sub>
                          </m:sSub>
                        </m:num>
                        <m:den>
                          <m:sSub>
                            <m:sSubPr>
                              <m:ctrlPr>
                                <a:rPr lang="zh-CN" altLang="en-US" i="1">
                                  <a:latin typeface="Cambria Math" panose="02040503050406030204" pitchFamily="18" charset="0"/>
                                  <a:ea typeface="Cambria Math" charset="0"/>
                                  <a:cs typeface="Cambria Math" charset="0"/>
                                </a:rPr>
                              </m:ctrlPr>
                            </m:sSubPr>
                            <m:e>
                              <m:r>
                                <a:rPr lang="zh-CN" altLang="en-US" i="1">
                                  <a:latin typeface="Cambria Math" charset="0"/>
                                  <a:ea typeface="Cambria Math" charset="0"/>
                                  <a:cs typeface="Cambria Math" charset="0"/>
                                </a:rPr>
                                <m:t>𝑆</m:t>
                              </m:r>
                            </m:e>
                            <m:sub>
                              <m:r>
                                <a:rPr lang="zh-CN" altLang="en-US" i="1">
                                  <a:latin typeface="Cambria Math" charset="0"/>
                                  <a:ea typeface="Cambria Math" charset="0"/>
                                  <a:cs typeface="Cambria Math" charset="0"/>
                                </a:rPr>
                                <m:t>0</m:t>
                              </m:r>
                            </m:sub>
                          </m:sSub>
                        </m:den>
                      </m:f>
                      <m:r>
                        <a:rPr lang="zh-CN" altLang="en-US" i="1">
                          <a:latin typeface="Cambria Math" charset="0"/>
                          <a:ea typeface="Cambria Math" charset="0"/>
                          <a:cs typeface="Cambria Math" charset="0"/>
                        </a:rPr>
                        <m:t>)～</m:t>
                      </m:r>
                      <m:r>
                        <a:rPr lang="zh-CN" altLang="en-US" i="1">
                          <a:latin typeface="Cambria Math" charset="0"/>
                          <a:ea typeface="Cambria Math" charset="0"/>
                          <a:cs typeface="Cambria Math" charset="0"/>
                        </a:rPr>
                        <m:t>𝑁</m:t>
                      </m:r>
                      <m:d>
                        <m:dPr>
                          <m:ctrlPr>
                            <a:rPr lang="is-IS" altLang="zh-CN" i="1">
                              <a:latin typeface="Cambria Math" panose="02040503050406030204" pitchFamily="18" charset="0"/>
                              <a:ea typeface="Cambria Math" charset="0"/>
                              <a:cs typeface="Cambria Math" charset="0"/>
                            </a:rPr>
                          </m:ctrlPr>
                        </m:dPr>
                        <m:e>
                          <m:d>
                            <m:dPr>
                              <m:ctrlPr>
                                <a:rPr lang="en-US" altLang="zh-CN" i="1">
                                  <a:latin typeface="Cambria Math" panose="02040503050406030204" pitchFamily="18" charset="0"/>
                                  <a:ea typeface="Cambria Math" charset="0"/>
                                  <a:cs typeface="Cambria Math" charset="0"/>
                                </a:rPr>
                              </m:ctrlPr>
                            </m:dPr>
                            <m:e>
                              <m:r>
                                <a:rPr lang="en-US" altLang="zh-CN" i="1">
                                  <a:latin typeface="Cambria Math" charset="0"/>
                                  <a:ea typeface="Cambria Math" charset="0"/>
                                  <a:cs typeface="Cambria Math" charset="0"/>
                                </a:rPr>
                                <m:t>𝑟</m:t>
                              </m:r>
                              <m:r>
                                <a:rPr lang="en-US" altLang="zh-CN" i="1">
                                  <a:latin typeface="Cambria Math" charset="0"/>
                                  <a:ea typeface="Cambria Math" charset="0"/>
                                  <a:cs typeface="Cambria Math" charset="0"/>
                                </a:rPr>
                                <m:t>−</m:t>
                              </m:r>
                              <m:f>
                                <m:fPr>
                                  <m:ctrlPr>
                                    <a:rPr lang="bg-BG" altLang="zh-CN" i="1">
                                      <a:latin typeface="Cambria Math" panose="02040503050406030204" pitchFamily="18" charset="0"/>
                                      <a:ea typeface="Cambria Math" charset="0"/>
                                      <a:cs typeface="Cambria Math" charset="0"/>
                                    </a:rPr>
                                  </m:ctrlPr>
                                </m:fPr>
                                <m:num>
                                  <m:r>
                                    <a:rPr lang="en-US" altLang="zh-CN" i="1">
                                      <a:latin typeface="Cambria Math" charset="0"/>
                                      <a:ea typeface="Cambria Math" charset="0"/>
                                      <a:cs typeface="Cambria Math" charset="0"/>
                                    </a:rPr>
                                    <m:t>1</m:t>
                                  </m:r>
                                </m:num>
                                <m:den>
                                  <m:r>
                                    <a:rPr lang="en-US" altLang="zh-CN" i="1">
                                      <a:latin typeface="Cambria Math" charset="0"/>
                                      <a:ea typeface="Cambria Math" charset="0"/>
                                      <a:cs typeface="Cambria Math" charset="0"/>
                                    </a:rPr>
                                    <m:t>2</m:t>
                                  </m:r>
                                </m:den>
                              </m:f>
                              <m:sSup>
                                <m:sSupPr>
                                  <m:ctrlPr>
                                    <a:rPr lang="bg-BG" altLang="zh-CN" i="1">
                                      <a:latin typeface="Cambria Math" panose="02040503050406030204" pitchFamily="18" charset="0"/>
                                      <a:ea typeface="Cambria Math" charset="0"/>
                                      <a:cs typeface="Cambria Math" charset="0"/>
                                    </a:rPr>
                                  </m:ctrlPr>
                                </m:sSupPr>
                                <m:e>
                                  <m:r>
                                    <a:rPr lang="zh-CN" altLang="en-US" i="1">
                                      <a:latin typeface="Cambria Math" charset="0"/>
                                      <a:ea typeface="Cambria Math" charset="0"/>
                                      <a:cs typeface="Cambria Math" charset="0"/>
                                    </a:rPr>
                                    <m:t>𝜎</m:t>
                                  </m:r>
                                </m:e>
                                <m:sup>
                                  <m:r>
                                    <a:rPr lang="en-US" altLang="zh-CN" i="1">
                                      <a:latin typeface="Cambria Math" charset="0"/>
                                      <a:ea typeface="Cambria Math" charset="0"/>
                                      <a:cs typeface="Cambria Math" charset="0"/>
                                    </a:rPr>
                                    <m:t>2</m:t>
                                  </m:r>
                                </m:sup>
                              </m:sSup>
                            </m:e>
                          </m:d>
                          <m:r>
                            <a:rPr lang="en-US" altLang="zh-CN" i="1">
                              <a:latin typeface="Cambria Math" charset="0"/>
                              <a:ea typeface="Cambria Math" charset="0"/>
                              <a:cs typeface="Cambria Math" charset="0"/>
                            </a:rPr>
                            <m:t>𝑇</m:t>
                          </m:r>
                          <m:r>
                            <a:rPr lang="zh-CN" altLang="en-US" i="1">
                              <a:latin typeface="Cambria Math" charset="0"/>
                              <a:ea typeface="Cambria Math" charset="0"/>
                              <a:cs typeface="Cambria Math" charset="0"/>
                            </a:rPr>
                            <m:t>,</m:t>
                          </m:r>
                          <m:r>
                            <a:rPr lang="zh-CN" altLang="en-US" i="1">
                              <a:latin typeface="Cambria Math" charset="0"/>
                              <a:ea typeface="Cambria Math" charset="0"/>
                              <a:cs typeface="Cambria Math" charset="0"/>
                            </a:rPr>
                            <m:t>𝜎</m:t>
                          </m:r>
                          <m:rad>
                            <m:radPr>
                              <m:degHide m:val="on"/>
                              <m:ctrlPr>
                                <a:rPr lang="zh-CN" altLang="en-US" i="1">
                                  <a:latin typeface="Cambria Math" panose="02040503050406030204" pitchFamily="18" charset="0"/>
                                  <a:ea typeface="Cambria Math" charset="0"/>
                                  <a:cs typeface="Cambria Math" charset="0"/>
                                </a:rPr>
                              </m:ctrlPr>
                            </m:radPr>
                            <m:deg/>
                            <m:e>
                              <m:r>
                                <a:rPr lang="en-US" altLang="zh-CN" i="1">
                                  <a:latin typeface="Cambria Math" charset="0"/>
                                  <a:ea typeface="Cambria Math" charset="0"/>
                                  <a:cs typeface="Cambria Math" charset="0"/>
                                </a:rPr>
                                <m:t>𝑇</m:t>
                              </m:r>
                            </m:e>
                          </m:rad>
                        </m:e>
                      </m:d>
                    </m:oMath>
                  </m:oMathPara>
                </a14:m>
                <a:endParaRPr kumimoji="1" lang="zh-CN" altLang="en-US" i="1" dirty="0">
                  <a:latin typeface="Cambria Math" charset="0"/>
                  <a:ea typeface="Cambria Math" charset="0"/>
                  <a:cs typeface="Cambria Math"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3701008"/>
              </a:xfrm>
              <a:blipFill rotWithShape="0">
                <a:blip r:embed="rId3"/>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b="1" dirty="0">
                <a:effectLst/>
              </a:rPr>
              <a:t>布莱克—斯科尔斯</a:t>
            </a:r>
            <a:r>
              <a:rPr lang="zh-CN" altLang="zh-CN" b="1" dirty="0" smtClean="0">
                <a:effectLst/>
              </a:rPr>
              <a:t>模型</a:t>
            </a:r>
            <a:endParaRPr lang="zh-CN" altLang="en-US" dirty="0"/>
          </a:p>
        </p:txBody>
      </p:sp>
      <p:graphicFrame>
        <p:nvGraphicFramePr>
          <p:cNvPr id="89091" name="Object 4"/>
          <p:cNvGraphicFramePr>
            <a:graphicFrameLocks noGrp="1" noChangeAspect="1"/>
          </p:cNvGraphicFramePr>
          <p:nvPr>
            <p:ph idx="1"/>
            <p:extLst>
              <p:ext uri="{D42A27DB-BD31-4B8C-83A1-F6EECF244321}">
                <p14:modId xmlns:p14="http://schemas.microsoft.com/office/powerpoint/2010/main" val="578970561"/>
              </p:ext>
            </p:extLst>
          </p:nvPr>
        </p:nvGraphicFramePr>
        <p:xfrm>
          <a:off x="1327150" y="1828800"/>
          <a:ext cx="6265863" cy="2222500"/>
        </p:xfrm>
        <a:graphic>
          <a:graphicData uri="http://schemas.openxmlformats.org/presentationml/2006/ole">
            <mc:AlternateContent xmlns:mc="http://schemas.openxmlformats.org/markup-compatibility/2006">
              <mc:Choice xmlns:v="urn:schemas-microsoft-com:vml" Requires="v">
                <p:oleObj spid="_x0000_s89186" name="Equation" r:id="rId3" imgW="3365280" imgH="1193760" progId="Equation.DSMT4">
                  <p:embed/>
                </p:oleObj>
              </mc:Choice>
              <mc:Fallback>
                <p:oleObj name="Equation" r:id="rId3" imgW="3365280" imgH="1193760" progId="Equation.DSMT4">
                  <p:embed/>
                  <p:pic>
                    <p:nvPicPr>
                      <p:cNvPr id="0" name="Object 4"/>
                      <p:cNvPicPr>
                        <a:picLocks noGrp="1" noChangeAspect="1" noChangeArrowheads="1"/>
                      </p:cNvPicPr>
                      <p:nvPr/>
                    </p:nvPicPr>
                    <p:blipFill>
                      <a:blip r:embed="rId4"/>
                      <a:srcRect/>
                      <a:stretch>
                        <a:fillRect/>
                      </a:stretch>
                    </p:blipFill>
                    <p:spPr bwMode="auto">
                      <a:xfrm>
                        <a:off x="1327150" y="1828800"/>
                        <a:ext cx="6265863" cy="2222500"/>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9092" name="Rectangle 2"/>
          <p:cNvSpPr>
            <a:spLocks noChangeArrowheads="1"/>
          </p:cNvSpPr>
          <p:nvPr/>
        </p:nvSpPr>
        <p:spPr bwMode="auto">
          <a:xfrm>
            <a:off x="1258888" y="25733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
        <p:nvSpPr>
          <p:cNvPr id="89093" name="Rectangle 4"/>
          <p:cNvSpPr>
            <a:spLocks noChangeArrowheads="1"/>
          </p:cNvSpPr>
          <p:nvPr/>
        </p:nvSpPr>
        <p:spPr bwMode="auto">
          <a:xfrm>
            <a:off x="1287463" y="3606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扩展</a:t>
            </a:r>
            <a:endParaRPr lang="zh-CN" altLang="en-US" dirty="0"/>
          </a:p>
        </p:txBody>
      </p:sp>
      <p:sp>
        <p:nvSpPr>
          <p:cNvPr id="3" name="内容占位符 2"/>
          <p:cNvSpPr>
            <a:spLocks noGrp="1"/>
          </p:cNvSpPr>
          <p:nvPr>
            <p:ph idx="1"/>
          </p:nvPr>
        </p:nvSpPr>
        <p:spPr/>
        <p:txBody>
          <a:bodyPr/>
          <a:lstStyle/>
          <a:p>
            <a:r>
              <a:rPr lang="zh-CN" altLang="en-US" dirty="0" smtClean="0"/>
              <a:t>更为复杂的分布，如</a:t>
            </a:r>
            <a:endParaRPr lang="en-US" altLang="zh-CN" dirty="0" smtClean="0"/>
          </a:p>
          <a:p>
            <a:pPr marL="0" indent="0">
              <a:buNone/>
            </a:pPr>
            <a:r>
              <a:rPr lang="en-US" altLang="zh-CN" b="1" dirty="0" smtClean="0"/>
              <a:t>《Approximate </a:t>
            </a:r>
            <a:r>
              <a:rPr lang="en-US" altLang="zh-CN" b="1" dirty="0"/>
              <a:t>option valuation for arbitrary stochastic </a:t>
            </a:r>
            <a:r>
              <a:rPr lang="en-US" altLang="zh-CN" b="1" dirty="0" smtClean="0"/>
              <a:t>processes》</a:t>
            </a:r>
            <a:endParaRPr lang="zh-CN" altLang="en-US" dirty="0"/>
          </a:p>
        </p:txBody>
      </p:sp>
    </p:spTree>
    <p:extLst>
      <p:ext uri="{BB962C8B-B14F-4D97-AF65-F5344CB8AC3E}">
        <p14:creationId xmlns:p14="http://schemas.microsoft.com/office/powerpoint/2010/main" val="7407255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81000" y="609600"/>
            <a:ext cx="6423025" cy="609600"/>
          </a:xfrm>
        </p:spPr>
        <p:txBody>
          <a:bodyPr/>
          <a:lstStyle/>
          <a:p>
            <a:pPr eaLnBrk="1" hangingPunct="1">
              <a:defRPr/>
            </a:pPr>
            <a:r>
              <a:rPr lang="zh-CN" altLang="en-US" sz="3200" dirty="0" smtClean="0"/>
              <a:t>应用</a:t>
            </a:r>
            <a:r>
              <a:rPr lang="en-US" altLang="zh-CN" sz="3200" dirty="0"/>
              <a:t>:</a:t>
            </a:r>
            <a:r>
              <a:rPr lang="zh-CN" altLang="en-US" sz="3200" dirty="0" smtClean="0"/>
              <a:t>数字期权</a:t>
            </a:r>
            <a:r>
              <a:rPr lang="en-US" altLang="zh-CN" sz="3200" dirty="0" smtClean="0"/>
              <a:t>(</a:t>
            </a:r>
            <a:r>
              <a:rPr lang="zh-CN" altLang="en-US" sz="3200" dirty="0" smtClean="0"/>
              <a:t>二元期权的定价</a:t>
            </a:r>
            <a:r>
              <a:rPr lang="en-US" altLang="zh-CN" sz="3200" dirty="0" smtClean="0"/>
              <a:t>)</a:t>
            </a:r>
          </a:p>
        </p:txBody>
      </p:sp>
      <p:sp>
        <p:nvSpPr>
          <p:cNvPr id="87043" name="Rectangle 3"/>
          <p:cNvSpPr>
            <a:spLocks noGrp="1" noChangeArrowheads="1"/>
          </p:cNvSpPr>
          <p:nvPr>
            <p:ph type="body" idx="1"/>
          </p:nvPr>
        </p:nvSpPr>
        <p:spPr/>
        <p:txBody>
          <a:bodyPr/>
          <a:lstStyle/>
          <a:p>
            <a:pPr eaLnBrk="1" hangingPunct="1">
              <a:defRPr/>
            </a:pPr>
            <a:r>
              <a:rPr lang="zh-CN" altLang="en-US" b="1" dirty="0" smtClean="0">
                <a:latin typeface="宋体" panose="02010600030101010101" pitchFamily="2" charset="-122"/>
              </a:rPr>
              <a:t>在外汇理财产品中：</a:t>
            </a:r>
          </a:p>
          <a:p>
            <a:pPr lvl="1" eaLnBrk="1" hangingPunct="1">
              <a:defRPr/>
            </a:pPr>
            <a:r>
              <a:rPr lang="zh-CN" altLang="en-US" b="1" dirty="0" smtClean="0">
                <a:latin typeface="宋体" panose="02010600030101010101" pitchFamily="2" charset="-122"/>
              </a:rPr>
              <a:t>存入美元，其利率与汇率挂钩</a:t>
            </a:r>
          </a:p>
          <a:p>
            <a:pPr lvl="1" eaLnBrk="1" hangingPunct="1">
              <a:defRPr/>
            </a:pPr>
            <a:r>
              <a:rPr lang="zh-CN" altLang="en-US" b="1" dirty="0" smtClean="0">
                <a:latin typeface="宋体" panose="02010600030101010101" pitchFamily="2" charset="-122"/>
                <a:cs typeface="Times New Roman" panose="02020603050405020304" pitchFamily="18" charset="0"/>
              </a:rPr>
              <a:t>如果国际市场美元</a:t>
            </a:r>
            <a:r>
              <a:rPr lang="en-US" altLang="zh-CN" b="1" dirty="0" smtClean="0">
                <a:latin typeface="宋体" panose="02010600030101010101" pitchFamily="2" charset="-122"/>
                <a:cs typeface="Times New Roman" panose="02020603050405020304" pitchFamily="18" charset="0"/>
              </a:rPr>
              <a:t>/</a:t>
            </a:r>
            <a:r>
              <a:rPr lang="zh-CN" altLang="en-US" b="1" dirty="0" smtClean="0">
                <a:latin typeface="宋体" panose="02010600030101010101" pitchFamily="2" charset="-122"/>
                <a:cs typeface="Times New Roman" panose="02020603050405020304" pitchFamily="18" charset="0"/>
              </a:rPr>
              <a:t>港币汇率大于或等于</a:t>
            </a:r>
            <a:r>
              <a:rPr lang="en-US" altLang="zh-CN" b="1" dirty="0" smtClean="0">
                <a:latin typeface="宋体" panose="02010600030101010101" pitchFamily="2" charset="-122"/>
                <a:cs typeface="Times New Roman" panose="02020603050405020304" pitchFamily="18" charset="0"/>
              </a:rPr>
              <a:t>7.7100</a:t>
            </a:r>
            <a:r>
              <a:rPr lang="zh-CN" altLang="en-US" b="1" dirty="0" smtClean="0">
                <a:latin typeface="宋体" panose="02010600030101010101" pitchFamily="2" charset="-122"/>
                <a:cs typeface="Times New Roman" panose="02020603050405020304" pitchFamily="18" charset="0"/>
              </a:rPr>
              <a:t>，则该计息期的年收益率为</a:t>
            </a:r>
            <a:r>
              <a:rPr lang="en-US" altLang="zh-CN" b="1" dirty="0" smtClean="0">
                <a:latin typeface="宋体" panose="02010600030101010101" pitchFamily="2" charset="-122"/>
                <a:cs typeface="Times New Roman" panose="02020603050405020304" pitchFamily="18" charset="0"/>
              </a:rPr>
              <a:t>3.30%</a:t>
            </a:r>
          </a:p>
          <a:p>
            <a:pPr lvl="1" eaLnBrk="1" hangingPunct="1">
              <a:defRPr/>
            </a:pPr>
            <a:r>
              <a:rPr lang="zh-CN" altLang="en-US" b="1" dirty="0" smtClean="0">
                <a:latin typeface="宋体" panose="02010600030101010101" pitchFamily="2" charset="-122"/>
                <a:cs typeface="Times New Roman" panose="02020603050405020304" pitchFamily="18" charset="0"/>
              </a:rPr>
              <a:t>如果国际市场美元</a:t>
            </a:r>
            <a:r>
              <a:rPr lang="en-US" altLang="zh-CN" b="1" dirty="0" smtClean="0">
                <a:latin typeface="宋体" panose="02010600030101010101" pitchFamily="2" charset="-122"/>
                <a:cs typeface="Times New Roman" panose="02020603050405020304" pitchFamily="18" charset="0"/>
              </a:rPr>
              <a:t>/</a:t>
            </a:r>
            <a:r>
              <a:rPr lang="zh-CN" altLang="en-US" b="1" dirty="0" smtClean="0">
                <a:latin typeface="宋体" panose="02010600030101010101" pitchFamily="2" charset="-122"/>
                <a:cs typeface="Times New Roman" panose="02020603050405020304" pitchFamily="18" charset="0"/>
              </a:rPr>
              <a:t>港币汇率小于</a:t>
            </a:r>
            <a:r>
              <a:rPr lang="en-US" altLang="zh-CN" b="1" dirty="0" smtClean="0">
                <a:latin typeface="宋体" panose="02010600030101010101" pitchFamily="2" charset="-122"/>
                <a:cs typeface="Times New Roman" panose="02020603050405020304" pitchFamily="18" charset="0"/>
              </a:rPr>
              <a:t>7.7100</a:t>
            </a:r>
            <a:r>
              <a:rPr lang="zh-CN" altLang="en-US" b="1" dirty="0" smtClean="0">
                <a:latin typeface="宋体" panose="02010600030101010101" pitchFamily="2" charset="-122"/>
                <a:cs typeface="Times New Roman" panose="02020603050405020304" pitchFamily="18" charset="0"/>
              </a:rPr>
              <a:t>，则该计息期的年收益率为</a:t>
            </a:r>
            <a:r>
              <a:rPr lang="en-US" altLang="zh-CN" b="1" dirty="0" smtClean="0">
                <a:latin typeface="宋体" panose="02010600030101010101" pitchFamily="2" charset="-122"/>
                <a:cs typeface="Times New Roman" panose="02020603050405020304" pitchFamily="18" charset="0"/>
              </a:rPr>
              <a:t>0.50%</a:t>
            </a:r>
            <a:r>
              <a:rPr lang="zh-CN" altLang="en-US" b="1" dirty="0" smtClean="0">
                <a:latin typeface="宋体" panose="02010600030101010101" pitchFamily="2" charset="-122"/>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defRPr/>
            </a:pPr>
            <a:r>
              <a:rPr lang="zh-CN" altLang="en-US" sz="3200" smtClean="0"/>
              <a:t>数字期权</a:t>
            </a:r>
          </a:p>
        </p:txBody>
      </p:sp>
      <p:sp>
        <p:nvSpPr>
          <p:cNvPr id="88067" name="Rectangle 3"/>
          <p:cNvSpPr>
            <a:spLocks noGrp="1" noChangeArrowheads="1"/>
          </p:cNvSpPr>
          <p:nvPr>
            <p:ph type="body" idx="1"/>
          </p:nvPr>
        </p:nvSpPr>
        <p:spPr/>
        <p:txBody>
          <a:bodyPr/>
          <a:lstStyle/>
          <a:p>
            <a:pPr eaLnBrk="1" hangingPunct="1">
              <a:defRPr/>
            </a:pPr>
            <a:r>
              <a:rPr lang="zh-CN" altLang="en-US" b="1" smtClean="0"/>
              <a:t>看涨期权，执行价格为</a:t>
            </a:r>
            <a:r>
              <a:rPr lang="en-US" altLang="zh-CN" b="1" smtClean="0"/>
              <a:t>X</a:t>
            </a:r>
          </a:p>
          <a:p>
            <a:pPr eaLnBrk="1" hangingPunct="1">
              <a:defRPr/>
            </a:pPr>
            <a:r>
              <a:rPr lang="zh-CN" altLang="en-US" b="1" smtClean="0"/>
              <a:t>到期日的损益为：</a:t>
            </a:r>
          </a:p>
          <a:p>
            <a:pPr lvl="1" eaLnBrk="1" hangingPunct="1">
              <a:defRPr/>
            </a:pPr>
            <a:r>
              <a:rPr lang="zh-CN" altLang="en-US" b="1" smtClean="0"/>
              <a:t>如果股票价格</a:t>
            </a:r>
            <a:r>
              <a:rPr lang="en-US" altLang="zh-CN" b="1" smtClean="0"/>
              <a:t>S</a:t>
            </a:r>
            <a:r>
              <a:rPr lang="en-US" altLang="zh-CN" b="1" baseline="-25000" smtClean="0"/>
              <a:t>T</a:t>
            </a:r>
            <a:r>
              <a:rPr lang="en-US" altLang="zh-CN" b="1" smtClean="0"/>
              <a:t> &gt;= X</a:t>
            </a:r>
            <a:r>
              <a:rPr lang="zh-CN" altLang="en-US" b="1" smtClean="0"/>
              <a:t>，则获取收益</a:t>
            </a:r>
            <a:r>
              <a:rPr lang="en-US" altLang="zh-CN" b="1" smtClean="0"/>
              <a:t>A</a:t>
            </a:r>
            <a:r>
              <a:rPr lang="zh-CN" altLang="en-US" b="1" smtClean="0"/>
              <a:t>（固定值）</a:t>
            </a:r>
          </a:p>
          <a:p>
            <a:pPr lvl="1" eaLnBrk="1" hangingPunct="1">
              <a:defRPr/>
            </a:pPr>
            <a:r>
              <a:rPr lang="zh-CN" altLang="en-US" b="1" smtClean="0"/>
              <a:t>如果股票价格</a:t>
            </a:r>
            <a:r>
              <a:rPr lang="en-US" altLang="zh-CN" b="1" smtClean="0"/>
              <a:t>S</a:t>
            </a:r>
            <a:r>
              <a:rPr lang="en-US" altLang="zh-CN" b="1" baseline="-25000" smtClean="0"/>
              <a:t>T</a:t>
            </a:r>
            <a:r>
              <a:rPr lang="en-US" altLang="zh-CN" b="1" smtClean="0"/>
              <a:t> &lt;= X</a:t>
            </a:r>
            <a:r>
              <a:rPr lang="zh-CN" altLang="en-US" b="1" smtClean="0"/>
              <a:t>，则为</a:t>
            </a:r>
            <a:r>
              <a:rPr lang="en-US" altLang="zh-CN" b="1" smtClean="0"/>
              <a:t>0</a:t>
            </a:r>
          </a:p>
          <a:p>
            <a:pPr eaLnBrk="1" hangingPunct="1">
              <a:defRPr/>
            </a:pPr>
            <a:r>
              <a:rPr lang="zh-CN" altLang="en-US" b="1" smtClean="0"/>
              <a:t>问：这种期权的当前价格多少？</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defRPr/>
            </a:pPr>
            <a:endParaRPr lang="zh-CN" altLang="zh-CN" smtClean="0"/>
          </a:p>
        </p:txBody>
      </p:sp>
      <p:sp>
        <p:nvSpPr>
          <p:cNvPr id="89091" name="Rectangle 3"/>
          <p:cNvSpPr>
            <a:spLocks noGrp="1" noChangeArrowheads="1"/>
          </p:cNvSpPr>
          <p:nvPr>
            <p:ph type="body" idx="1"/>
          </p:nvPr>
        </p:nvSpPr>
        <p:spPr/>
        <p:txBody>
          <a:bodyPr/>
          <a:lstStyle/>
          <a:p>
            <a:pPr eaLnBrk="1" hangingPunct="1">
              <a:defRPr/>
            </a:pPr>
            <a:r>
              <a:rPr lang="zh-CN" altLang="en-US" b="1" dirty="0" smtClean="0"/>
              <a:t>按照前面的风险中性定价方法：</a:t>
            </a:r>
          </a:p>
          <a:p>
            <a:pPr lvl="1" eaLnBrk="1" hangingPunct="1">
              <a:buFontTx/>
              <a:buNone/>
              <a:defRPr/>
            </a:pPr>
            <a:endParaRPr lang="en-US" altLang="zh-CN" b="1" dirty="0" smtClean="0"/>
          </a:p>
        </p:txBody>
      </p:sp>
      <p:graphicFrame>
        <p:nvGraphicFramePr>
          <p:cNvPr id="94212" name="Object 4"/>
          <p:cNvGraphicFramePr>
            <a:graphicFrameLocks noChangeAspect="1"/>
          </p:cNvGraphicFramePr>
          <p:nvPr/>
        </p:nvGraphicFramePr>
        <p:xfrm>
          <a:off x="1865313" y="2808288"/>
          <a:ext cx="5251450" cy="2209800"/>
        </p:xfrm>
        <a:graphic>
          <a:graphicData uri="http://schemas.openxmlformats.org/presentationml/2006/ole">
            <mc:AlternateContent xmlns:mc="http://schemas.openxmlformats.org/markup-compatibility/2006">
              <mc:Choice xmlns:v="urn:schemas-microsoft-com:vml" Requires="v">
                <p:oleObj spid="_x0000_s94305" name="Equation" r:id="rId4" imgW="2336800" imgH="965200" progId="Equation.DSMT4">
                  <p:embed/>
                </p:oleObj>
              </mc:Choice>
              <mc:Fallback>
                <p:oleObj name="Equation" r:id="rId4" imgW="2336800" imgH="9652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313" y="2808288"/>
                        <a:ext cx="5251450" cy="2209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defRPr/>
            </a:pPr>
            <a:r>
              <a:rPr lang="zh-CN" altLang="en-US" sz="3600" dirty="0" smtClean="0"/>
              <a:t>期权定价方法</a:t>
            </a:r>
            <a:r>
              <a:rPr lang="en-US" altLang="zh-CN" sz="3600" dirty="0"/>
              <a:t>2</a:t>
            </a:r>
            <a:r>
              <a:rPr lang="zh-CN" altLang="en-US" sz="3600" dirty="0" smtClean="0"/>
              <a:t>：</a:t>
            </a:r>
            <a:r>
              <a:rPr lang="zh-CN" altLang="en-US" sz="3600" dirty="0"/>
              <a:t>树</a:t>
            </a:r>
            <a:r>
              <a:rPr lang="zh-CN" altLang="en-US" sz="3600" dirty="0" smtClean="0"/>
              <a:t>定价方法</a:t>
            </a:r>
          </a:p>
        </p:txBody>
      </p:sp>
      <p:sp>
        <p:nvSpPr>
          <p:cNvPr id="101379" name="Rectangle 3"/>
          <p:cNvSpPr>
            <a:spLocks noGrp="1" noChangeArrowheads="1"/>
          </p:cNvSpPr>
          <p:nvPr>
            <p:ph type="body" idx="1"/>
          </p:nvPr>
        </p:nvSpPr>
        <p:spPr/>
        <p:txBody>
          <a:bodyPr/>
          <a:lstStyle/>
          <a:p>
            <a:pPr eaLnBrk="1" hangingPunct="1">
              <a:defRPr/>
            </a:pPr>
            <a:r>
              <a:rPr lang="zh-CN" altLang="en-US" b="1" smtClean="0"/>
              <a:t>对于美式看跌期权，亚式期权等奇异期权，</a:t>
            </a:r>
            <a:r>
              <a:rPr lang="en-US" altLang="zh-CN" b="1" smtClean="0"/>
              <a:t>B-S</a:t>
            </a:r>
            <a:r>
              <a:rPr lang="zh-CN" altLang="en-US" b="1" smtClean="0"/>
              <a:t>公式无法适用</a:t>
            </a:r>
          </a:p>
          <a:p>
            <a:pPr eaLnBrk="1" hangingPunct="1">
              <a:defRPr/>
            </a:pPr>
            <a:r>
              <a:rPr lang="zh-CN" altLang="en-US" b="1" smtClean="0"/>
              <a:t>对股价的未来走势进行计算机仿真，以确定期权价格</a:t>
            </a:r>
          </a:p>
          <a:p>
            <a:pPr eaLnBrk="1" hangingPunct="1">
              <a:defRPr/>
            </a:pPr>
            <a:r>
              <a:rPr lang="zh-CN" altLang="en-US" b="1" smtClean="0"/>
              <a:t>简单地假设，每一期的股价变化就两种状态，涨一定百分比，或者跌一定百分比</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9"/>
          <p:cNvSpPr>
            <a:spLocks noGrp="1" noChangeArrowheads="1"/>
          </p:cNvSpPr>
          <p:nvPr>
            <p:ph type="title"/>
          </p:nvPr>
        </p:nvSpPr>
        <p:spPr/>
        <p:txBody>
          <a:bodyPr/>
          <a:lstStyle/>
          <a:p>
            <a:pPr eaLnBrk="1" hangingPunct="1">
              <a:defRPr/>
            </a:pPr>
            <a:endParaRPr lang="zh-CN" altLang="zh-CN" smtClean="0"/>
          </a:p>
        </p:txBody>
      </p:sp>
      <p:graphicFrame>
        <p:nvGraphicFramePr>
          <p:cNvPr id="118787" name="Object 6"/>
          <p:cNvGraphicFramePr>
            <a:graphicFrameLocks noChangeAspect="1"/>
          </p:cNvGraphicFramePr>
          <p:nvPr/>
        </p:nvGraphicFramePr>
        <p:xfrm>
          <a:off x="3001963" y="3122613"/>
          <a:ext cx="550862" cy="401637"/>
        </p:xfrm>
        <a:graphic>
          <a:graphicData uri="http://schemas.openxmlformats.org/presentationml/2006/ole">
            <mc:AlternateContent xmlns:mc="http://schemas.openxmlformats.org/markup-compatibility/2006">
              <mc:Choice xmlns:v="urn:schemas-microsoft-com:vml" Requires="v">
                <p:oleObj spid="_x0000_s119342" name="Equation" r:id="rId4" imgW="215619" imgH="177569" progId="Equation.DSMT4">
                  <p:embed/>
                </p:oleObj>
              </mc:Choice>
              <mc:Fallback>
                <p:oleObj name="Equation" r:id="rId4" imgW="215619" imgH="177569"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1963" y="3122613"/>
                        <a:ext cx="550862" cy="401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88" name="Object 7"/>
          <p:cNvGraphicFramePr>
            <a:graphicFrameLocks noChangeAspect="1"/>
          </p:cNvGraphicFramePr>
          <p:nvPr/>
        </p:nvGraphicFramePr>
        <p:xfrm>
          <a:off x="3001963" y="2362200"/>
          <a:ext cx="550862" cy="401638"/>
        </p:xfrm>
        <a:graphic>
          <a:graphicData uri="http://schemas.openxmlformats.org/presentationml/2006/ole">
            <mc:AlternateContent xmlns:mc="http://schemas.openxmlformats.org/markup-compatibility/2006">
              <mc:Choice xmlns:v="urn:schemas-microsoft-com:vml" Requires="v">
                <p:oleObj spid="_x0000_s119343" name="Equation" r:id="rId6" imgW="202936" imgH="177569" progId="Equation.DSMT4">
                  <p:embed/>
                </p:oleObj>
              </mc:Choice>
              <mc:Fallback>
                <p:oleObj name="Equation" r:id="rId6" imgW="202936" imgH="177569"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1963" y="2362200"/>
                        <a:ext cx="550862" cy="401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8789" name="Group 8"/>
          <p:cNvGrpSpPr>
            <a:grpSpLocks/>
          </p:cNvGrpSpPr>
          <p:nvPr/>
        </p:nvGrpSpPr>
        <p:grpSpPr bwMode="auto">
          <a:xfrm>
            <a:off x="2247900" y="2590800"/>
            <a:ext cx="650875" cy="677863"/>
            <a:chOff x="2157" y="11040"/>
            <a:chExt cx="624" cy="470"/>
          </a:xfrm>
        </p:grpSpPr>
        <p:sp>
          <p:nvSpPr>
            <p:cNvPr id="118798" name="Line 9"/>
            <p:cNvSpPr>
              <a:spLocks noChangeShapeType="1"/>
            </p:cNvSpPr>
            <p:nvPr/>
          </p:nvSpPr>
          <p:spPr bwMode="auto">
            <a:xfrm flipV="1">
              <a:off x="2157" y="11040"/>
              <a:ext cx="624" cy="2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799" name="Line 10"/>
            <p:cNvSpPr>
              <a:spLocks noChangeShapeType="1"/>
            </p:cNvSpPr>
            <p:nvPr/>
          </p:nvSpPr>
          <p:spPr bwMode="auto">
            <a:xfrm>
              <a:off x="2157" y="11283"/>
              <a:ext cx="624" cy="22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18790" name="Object 11"/>
          <p:cNvGraphicFramePr>
            <a:graphicFrameLocks noChangeAspect="1"/>
          </p:cNvGraphicFramePr>
          <p:nvPr/>
        </p:nvGraphicFramePr>
        <p:xfrm>
          <a:off x="4876800" y="2668588"/>
          <a:ext cx="249238" cy="403225"/>
        </p:xfrm>
        <a:graphic>
          <a:graphicData uri="http://schemas.openxmlformats.org/presentationml/2006/ole">
            <mc:AlternateContent xmlns:mc="http://schemas.openxmlformats.org/markup-compatibility/2006">
              <mc:Choice xmlns:v="urn:schemas-microsoft-com:vml" Requires="v">
                <p:oleObj spid="_x0000_s119344" name="Equation" r:id="rId8" imgW="152202" imgH="177569" progId="Equation.DSMT4">
                  <p:embed/>
                </p:oleObj>
              </mc:Choice>
              <mc:Fallback>
                <p:oleObj name="Equation" r:id="rId8" imgW="152202" imgH="177569"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2668588"/>
                        <a:ext cx="249238" cy="403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1" name="Object 12"/>
          <p:cNvGraphicFramePr>
            <a:graphicFrameLocks noChangeAspect="1"/>
          </p:cNvGraphicFramePr>
          <p:nvPr/>
        </p:nvGraphicFramePr>
        <p:xfrm>
          <a:off x="6002338" y="3122613"/>
          <a:ext cx="474662" cy="519112"/>
        </p:xfrm>
        <a:graphic>
          <a:graphicData uri="http://schemas.openxmlformats.org/presentationml/2006/ole">
            <mc:AlternateContent xmlns:mc="http://schemas.openxmlformats.org/markup-compatibility/2006">
              <mc:Choice xmlns:v="urn:schemas-microsoft-com:vml" Requires="v">
                <p:oleObj spid="_x0000_s119345" name="Equation" r:id="rId10" imgW="203112" imgH="228501" progId="Equation.DSMT4">
                  <p:embed/>
                </p:oleObj>
              </mc:Choice>
              <mc:Fallback>
                <p:oleObj name="Equation" r:id="rId10" imgW="203112" imgH="228501" progId="Equation.DSMT4">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2338" y="3122613"/>
                        <a:ext cx="474662" cy="51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2" name="Object 13"/>
          <p:cNvGraphicFramePr>
            <a:graphicFrameLocks noChangeAspect="1"/>
          </p:cNvGraphicFramePr>
          <p:nvPr/>
        </p:nvGraphicFramePr>
        <p:xfrm>
          <a:off x="6002338" y="2362200"/>
          <a:ext cx="468312" cy="519113"/>
        </p:xfrm>
        <a:graphic>
          <a:graphicData uri="http://schemas.openxmlformats.org/presentationml/2006/ole">
            <mc:AlternateContent xmlns:mc="http://schemas.openxmlformats.org/markup-compatibility/2006">
              <mc:Choice xmlns:v="urn:schemas-microsoft-com:vml" Requires="v">
                <p:oleObj spid="_x0000_s119346" name="Equation" r:id="rId12" imgW="190500" imgH="228600" progId="Equation.DSMT4">
                  <p:embed/>
                </p:oleObj>
              </mc:Choice>
              <mc:Fallback>
                <p:oleObj name="Equation" r:id="rId12" imgW="190500" imgH="228600" progId="Equation.DSMT4">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02338" y="2362200"/>
                        <a:ext cx="468312" cy="519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8793" name="Group 14"/>
          <p:cNvGrpSpPr>
            <a:grpSpLocks/>
          </p:cNvGrpSpPr>
          <p:nvPr/>
        </p:nvGrpSpPr>
        <p:grpSpPr bwMode="auto">
          <a:xfrm>
            <a:off x="5248275" y="2590800"/>
            <a:ext cx="650875" cy="677863"/>
            <a:chOff x="2157" y="11040"/>
            <a:chExt cx="624" cy="470"/>
          </a:xfrm>
        </p:grpSpPr>
        <p:sp>
          <p:nvSpPr>
            <p:cNvPr id="118796" name="Line 15"/>
            <p:cNvSpPr>
              <a:spLocks noChangeShapeType="1"/>
            </p:cNvSpPr>
            <p:nvPr/>
          </p:nvSpPr>
          <p:spPr bwMode="auto">
            <a:xfrm flipV="1">
              <a:off x="2157" y="11040"/>
              <a:ext cx="624" cy="2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797" name="Line 16"/>
            <p:cNvSpPr>
              <a:spLocks noChangeShapeType="1"/>
            </p:cNvSpPr>
            <p:nvPr/>
          </p:nvSpPr>
          <p:spPr bwMode="auto">
            <a:xfrm>
              <a:off x="2157" y="11283"/>
              <a:ext cx="624" cy="22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8794" name="Rectangle 17"/>
          <p:cNvSpPr>
            <a:spLocks noChangeArrowheads="1"/>
          </p:cNvSpPr>
          <p:nvPr/>
        </p:nvSpPr>
        <p:spPr bwMode="auto">
          <a:xfrm>
            <a:off x="2057400" y="43434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宋体" panose="02010600030101010101" pitchFamily="2" charset="-122"/>
              </a:rPr>
              <a:t>一期的二项式定价过程</a:t>
            </a:r>
            <a:endParaRPr kumimoji="1" lang="zh-CN" altLang="en-US" sz="2400" b="1">
              <a:latin typeface="Times New Roman" panose="02020603050405020304" pitchFamily="18" charset="0"/>
            </a:endParaRPr>
          </a:p>
        </p:txBody>
      </p:sp>
      <p:graphicFrame>
        <p:nvGraphicFramePr>
          <p:cNvPr id="118795" name="Object 1028"/>
          <p:cNvGraphicFramePr>
            <a:graphicFrameLocks noGrp="1" noChangeAspect="1"/>
          </p:cNvGraphicFramePr>
          <p:nvPr>
            <p:ph idx="1"/>
          </p:nvPr>
        </p:nvGraphicFramePr>
        <p:xfrm>
          <a:off x="1695450" y="2708275"/>
          <a:ext cx="355600" cy="452438"/>
        </p:xfrm>
        <a:graphic>
          <a:graphicData uri="http://schemas.openxmlformats.org/presentationml/2006/ole">
            <mc:AlternateContent xmlns:mc="http://schemas.openxmlformats.org/markup-compatibility/2006">
              <mc:Choice xmlns:v="urn:schemas-microsoft-com:vml" Requires="v">
                <p:oleObj spid="_x0000_s119347" name="Equation" r:id="rId14" imgW="142971" imgH="190495" progId="Equation.DSMT4">
                  <p:embed/>
                </p:oleObj>
              </mc:Choice>
              <mc:Fallback>
                <p:oleObj name="Equation" r:id="rId14" imgW="142971" imgH="190495" progId="Equation.DSMT4">
                  <p:embed/>
                  <p:pic>
                    <p:nvPicPr>
                      <p:cNvPr id="0" name="Object 10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blackWhite">
                      <a:xfrm>
                        <a:off x="1695450" y="2708275"/>
                        <a:ext cx="3556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defRPr/>
            </a:pPr>
            <a:r>
              <a:rPr lang="zh-CN" altLang="en-US" smtClean="0"/>
              <a:t>考虑一个例子：</a:t>
            </a:r>
          </a:p>
        </p:txBody>
      </p:sp>
      <p:sp>
        <p:nvSpPr>
          <p:cNvPr id="120835" name="Line 4"/>
          <p:cNvSpPr>
            <a:spLocks noChangeShapeType="1"/>
          </p:cNvSpPr>
          <p:nvPr/>
        </p:nvSpPr>
        <p:spPr bwMode="auto">
          <a:xfrm>
            <a:off x="1828800" y="4556125"/>
            <a:ext cx="733425" cy="296863"/>
          </a:xfrm>
          <a:prstGeom prst="line">
            <a:avLst/>
          </a:prstGeom>
          <a:noFill/>
          <a:ln w="28575">
            <a:solidFill>
              <a:schemeClr val="tx1"/>
            </a:solidFill>
            <a:round/>
            <a:headEnd type="none" w="lg" len="lg"/>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36" name="Line 5"/>
          <p:cNvSpPr>
            <a:spLocks noChangeShapeType="1"/>
          </p:cNvSpPr>
          <p:nvPr/>
        </p:nvSpPr>
        <p:spPr bwMode="auto">
          <a:xfrm flipV="1">
            <a:off x="1828800" y="4259263"/>
            <a:ext cx="733425" cy="296862"/>
          </a:xfrm>
          <a:prstGeom prst="line">
            <a:avLst/>
          </a:prstGeom>
          <a:noFill/>
          <a:ln w="28575">
            <a:solidFill>
              <a:schemeClr val="tx1"/>
            </a:solidFill>
            <a:round/>
            <a:headEnd type="none" w="lg" len="lg"/>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37" name="Line 6"/>
          <p:cNvSpPr>
            <a:spLocks noChangeShapeType="1"/>
          </p:cNvSpPr>
          <p:nvPr/>
        </p:nvSpPr>
        <p:spPr bwMode="auto">
          <a:xfrm>
            <a:off x="5867400" y="4632325"/>
            <a:ext cx="733425" cy="296863"/>
          </a:xfrm>
          <a:prstGeom prst="line">
            <a:avLst/>
          </a:prstGeom>
          <a:noFill/>
          <a:ln w="28575">
            <a:solidFill>
              <a:schemeClr val="tx1"/>
            </a:solidFill>
            <a:round/>
            <a:headEnd type="none" w="lg" len="lg"/>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38" name="Line 7"/>
          <p:cNvSpPr>
            <a:spLocks noChangeShapeType="1"/>
          </p:cNvSpPr>
          <p:nvPr/>
        </p:nvSpPr>
        <p:spPr bwMode="auto">
          <a:xfrm flipV="1">
            <a:off x="5867400" y="4335463"/>
            <a:ext cx="733425" cy="296862"/>
          </a:xfrm>
          <a:prstGeom prst="line">
            <a:avLst/>
          </a:prstGeom>
          <a:noFill/>
          <a:ln w="28575">
            <a:solidFill>
              <a:schemeClr val="tx1"/>
            </a:solidFill>
            <a:round/>
            <a:headEnd type="none" w="lg" len="lg"/>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39" name="Text Box 8"/>
          <p:cNvSpPr txBox="1">
            <a:spLocks noChangeArrowheads="1"/>
          </p:cNvSpPr>
          <p:nvPr/>
        </p:nvSpPr>
        <p:spPr bwMode="auto">
          <a:xfrm>
            <a:off x="1143000" y="4327525"/>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Times New Roman" panose="02020603050405020304" pitchFamily="18" charset="0"/>
              </a:rPr>
              <a:t>100</a:t>
            </a:r>
          </a:p>
        </p:txBody>
      </p:sp>
      <p:sp>
        <p:nvSpPr>
          <p:cNvPr id="120840" name="Text Box 9"/>
          <p:cNvSpPr txBox="1">
            <a:spLocks noChangeArrowheads="1"/>
          </p:cNvSpPr>
          <p:nvPr/>
        </p:nvSpPr>
        <p:spPr bwMode="auto">
          <a:xfrm>
            <a:off x="2743200" y="4022725"/>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Times New Roman" panose="02020603050405020304" pitchFamily="18" charset="0"/>
              </a:rPr>
              <a:t>150</a:t>
            </a:r>
          </a:p>
        </p:txBody>
      </p:sp>
      <p:sp>
        <p:nvSpPr>
          <p:cNvPr id="120841" name="Text Box 10"/>
          <p:cNvSpPr txBox="1">
            <a:spLocks noChangeArrowheads="1"/>
          </p:cNvSpPr>
          <p:nvPr/>
        </p:nvSpPr>
        <p:spPr bwMode="auto">
          <a:xfrm>
            <a:off x="2819400" y="4708525"/>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Times New Roman" panose="02020603050405020304" pitchFamily="18" charset="0"/>
              </a:rPr>
              <a:t>75</a:t>
            </a:r>
          </a:p>
        </p:txBody>
      </p:sp>
      <p:sp>
        <p:nvSpPr>
          <p:cNvPr id="120842" name="Text Box 11"/>
          <p:cNvSpPr txBox="1">
            <a:spLocks noChangeArrowheads="1"/>
          </p:cNvSpPr>
          <p:nvPr/>
        </p:nvSpPr>
        <p:spPr bwMode="auto">
          <a:xfrm>
            <a:off x="1143000" y="3641725"/>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风险资产</a:t>
            </a:r>
          </a:p>
        </p:txBody>
      </p:sp>
      <p:sp>
        <p:nvSpPr>
          <p:cNvPr id="120843" name="Text Box 12"/>
          <p:cNvSpPr txBox="1">
            <a:spLocks noChangeArrowheads="1"/>
          </p:cNvSpPr>
          <p:nvPr/>
        </p:nvSpPr>
        <p:spPr bwMode="auto">
          <a:xfrm>
            <a:off x="5105400" y="3794125"/>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Times New Roman" panose="02020603050405020304" pitchFamily="18" charset="0"/>
              </a:rPr>
              <a:t>期权</a:t>
            </a:r>
          </a:p>
        </p:txBody>
      </p:sp>
      <p:sp>
        <p:nvSpPr>
          <p:cNvPr id="120844" name="Text Box 13"/>
          <p:cNvSpPr txBox="1">
            <a:spLocks noChangeArrowheads="1"/>
          </p:cNvSpPr>
          <p:nvPr/>
        </p:nvSpPr>
        <p:spPr bwMode="auto">
          <a:xfrm>
            <a:off x="5410200" y="440372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en-US" sz="2000" b="1">
                <a:latin typeface="Times New Roman" panose="02020603050405020304" pitchFamily="18" charset="0"/>
              </a:rPr>
              <a:t>C</a:t>
            </a:r>
            <a:endParaRPr kumimoji="1" lang="en-US" altLang="zh-CN" sz="2000">
              <a:latin typeface="Times New Roman" panose="02020603050405020304" pitchFamily="18" charset="0"/>
            </a:endParaRPr>
          </a:p>
        </p:txBody>
      </p:sp>
      <p:sp>
        <p:nvSpPr>
          <p:cNvPr id="120845" name="Text Box 14"/>
          <p:cNvSpPr txBox="1">
            <a:spLocks noChangeArrowheads="1"/>
          </p:cNvSpPr>
          <p:nvPr/>
        </p:nvSpPr>
        <p:spPr bwMode="auto">
          <a:xfrm>
            <a:off x="6705600" y="4098925"/>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Times New Roman" panose="02020603050405020304" pitchFamily="18" charset="0"/>
              </a:rPr>
              <a:t>25</a:t>
            </a:r>
          </a:p>
        </p:txBody>
      </p:sp>
      <p:sp>
        <p:nvSpPr>
          <p:cNvPr id="120846" name="Text Box 15"/>
          <p:cNvSpPr txBox="1">
            <a:spLocks noChangeArrowheads="1"/>
          </p:cNvSpPr>
          <p:nvPr/>
        </p:nvSpPr>
        <p:spPr bwMode="auto">
          <a:xfrm>
            <a:off x="6705600" y="47847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Times New Roman" panose="02020603050405020304" pitchFamily="18" charset="0"/>
              </a:rPr>
              <a:t>0</a:t>
            </a:r>
          </a:p>
        </p:txBody>
      </p:sp>
      <p:sp>
        <p:nvSpPr>
          <p:cNvPr id="103439" name="Rectangle 16"/>
          <p:cNvSpPr>
            <a:spLocks noGrp="1" noChangeArrowheads="1"/>
          </p:cNvSpPr>
          <p:nvPr>
            <p:ph type="body" idx="1"/>
          </p:nvPr>
        </p:nvSpPr>
        <p:spPr>
          <a:xfrm>
            <a:off x="762000" y="1600200"/>
            <a:ext cx="7543800" cy="4343400"/>
          </a:xfrm>
        </p:spPr>
        <p:txBody>
          <a:bodyPr/>
          <a:lstStyle/>
          <a:p>
            <a:pPr eaLnBrk="1" hangingPunct="1">
              <a:defRPr/>
            </a:pPr>
            <a:r>
              <a:rPr lang="zh-CN" altLang="en-US" b="1" smtClean="0"/>
              <a:t>假设当前股价</a:t>
            </a:r>
            <a:r>
              <a:rPr lang="en-US" altLang="zh-CN" b="1" smtClean="0"/>
              <a:t>S</a:t>
            </a:r>
            <a:r>
              <a:rPr lang="en-US" altLang="zh-CN" b="1" baseline="-25000" smtClean="0"/>
              <a:t>0</a:t>
            </a:r>
            <a:r>
              <a:rPr lang="zh-CN" altLang="en-US" b="1" smtClean="0"/>
              <a:t>＝</a:t>
            </a:r>
            <a:r>
              <a:rPr lang="en-US" altLang="zh-CN" b="1" smtClean="0"/>
              <a:t>100, u=1.5, d=0.75</a:t>
            </a:r>
          </a:p>
          <a:p>
            <a:pPr eaLnBrk="1" hangingPunct="1">
              <a:defRPr/>
            </a:pPr>
            <a:r>
              <a:rPr lang="zh-CN" altLang="en-US" b="1" smtClean="0"/>
              <a:t>一看涨期权，执行价格为</a:t>
            </a:r>
            <a:r>
              <a:rPr lang="en-US" altLang="zh-CN" b="1" smtClean="0"/>
              <a:t>125</a:t>
            </a:r>
          </a:p>
          <a:p>
            <a:pPr eaLnBrk="1" hangingPunct="1">
              <a:defRPr/>
            </a:pPr>
            <a:r>
              <a:rPr lang="zh-CN" altLang="en-US" b="1" smtClean="0"/>
              <a:t>股价一年后到期</a:t>
            </a:r>
            <a:r>
              <a:rPr lang="en-US" altLang="zh-CN" b="1" smtClean="0"/>
              <a:t>(</a:t>
            </a:r>
            <a:r>
              <a:rPr lang="zh-CN" altLang="en-US" b="1" smtClean="0"/>
              <a:t>一期</a:t>
            </a:r>
            <a:r>
              <a:rPr lang="en-US" altLang="zh-CN" b="1" smtClean="0"/>
              <a:t>)</a:t>
            </a:r>
            <a:r>
              <a:rPr lang="zh-CN" altLang="en-US" b="1" smtClean="0"/>
              <a:t>，利率为</a:t>
            </a:r>
            <a:r>
              <a:rPr lang="en-US" altLang="zh-CN" b="1" smtClean="0"/>
              <a:t>5</a:t>
            </a:r>
            <a:r>
              <a:rPr lang="zh-CN" altLang="en-US" b="1" smtClean="0"/>
              <a:t>％</a:t>
            </a:r>
          </a:p>
          <a:p>
            <a:pPr eaLnBrk="1" hangingPunct="1">
              <a:defRPr/>
            </a:pPr>
            <a:endParaRPr lang="en-US" altLang="zh-CN" b="1" baseline="-25000" smtClean="0"/>
          </a:p>
        </p:txBody>
      </p:sp>
      <p:sp>
        <p:nvSpPr>
          <p:cNvPr id="120848" name="AutoShape 17">
            <a:hlinkClick r:id="" action="ppaction://noaction" highlightClick="1"/>
          </p:cNvPr>
          <p:cNvSpPr>
            <a:spLocks noChangeArrowheads="1"/>
          </p:cNvSpPr>
          <p:nvPr/>
        </p:nvSpPr>
        <p:spPr bwMode="auto">
          <a:xfrm>
            <a:off x="762000" y="5334000"/>
            <a:ext cx="1219200" cy="685800"/>
          </a:xfrm>
          <a:prstGeom prst="actionButtonHelp">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sp>
        <p:nvSpPr>
          <p:cNvPr id="120849" name="Text Box 18"/>
          <p:cNvSpPr txBox="1">
            <a:spLocks noChangeArrowheads="1"/>
          </p:cNvSpPr>
          <p:nvPr/>
        </p:nvSpPr>
        <p:spPr bwMode="auto">
          <a:xfrm>
            <a:off x="2133600" y="5467350"/>
            <a:ext cx="6096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buClrTx/>
              <a:buSzTx/>
              <a:buFontTx/>
              <a:buNone/>
            </a:pPr>
            <a:r>
              <a:rPr kumimoji="1" lang="zh-CN" altLang="en-US" sz="2800" b="1" dirty="0">
                <a:solidFill>
                  <a:schemeClr val="tx2"/>
                </a:solidFill>
                <a:latin typeface="宋体" panose="02010600030101010101" pitchFamily="2" charset="-122"/>
              </a:rPr>
              <a:t>如何构造组合，算出期权价格？</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defRPr/>
            </a:pPr>
            <a:r>
              <a:rPr lang="zh-CN" altLang="en-US" sz="3200" dirty="0" smtClean="0"/>
              <a:t>无套利定价原则：</a:t>
            </a:r>
          </a:p>
        </p:txBody>
      </p:sp>
      <p:sp>
        <p:nvSpPr>
          <p:cNvPr id="104451" name="Rectangle 3"/>
          <p:cNvSpPr>
            <a:spLocks noGrp="1" noChangeArrowheads="1"/>
          </p:cNvSpPr>
          <p:nvPr>
            <p:ph type="body" sz="half" idx="1"/>
          </p:nvPr>
        </p:nvSpPr>
        <p:spPr>
          <a:xfrm>
            <a:off x="762000" y="1828800"/>
            <a:ext cx="8058150" cy="4343400"/>
          </a:xfrm>
        </p:spPr>
        <p:txBody>
          <a:bodyPr/>
          <a:lstStyle/>
          <a:p>
            <a:pPr eaLnBrk="1" hangingPunct="1">
              <a:defRPr/>
            </a:pPr>
            <a:endParaRPr lang="en-US" altLang="zh-CN" sz="2800" b="1" smtClean="0"/>
          </a:p>
          <a:p>
            <a:pPr eaLnBrk="1" hangingPunct="1">
              <a:defRPr/>
            </a:pPr>
            <a:endParaRPr lang="en-US" altLang="zh-CN" sz="2800" b="1" smtClean="0"/>
          </a:p>
          <a:p>
            <a:pPr eaLnBrk="1" hangingPunct="1">
              <a:defRPr/>
            </a:pPr>
            <a:endParaRPr lang="en-US" altLang="zh-CN" sz="2800" b="1" smtClean="0"/>
          </a:p>
          <a:p>
            <a:pPr eaLnBrk="1" hangingPunct="1">
              <a:defRPr/>
            </a:pPr>
            <a:r>
              <a:rPr lang="zh-CN" altLang="en-US" sz="2800" b="1" smtClean="0"/>
              <a:t>可解得：</a:t>
            </a:r>
          </a:p>
          <a:p>
            <a:pPr lvl="1" eaLnBrk="1" hangingPunct="1">
              <a:defRPr/>
            </a:pPr>
            <a:r>
              <a:rPr lang="en-US" altLang="zh-CN" sz="2400" b="1" smtClean="0"/>
              <a:t>X=1/3,  y=-25/1.05 </a:t>
            </a:r>
          </a:p>
          <a:p>
            <a:pPr eaLnBrk="1" hangingPunct="1">
              <a:defRPr/>
            </a:pPr>
            <a:r>
              <a:rPr lang="zh-CN" altLang="en-US" sz="2800" b="1" smtClean="0"/>
              <a:t>所以期权价值为：</a:t>
            </a:r>
          </a:p>
          <a:p>
            <a:pPr lvl="1" eaLnBrk="1" hangingPunct="1">
              <a:buFontTx/>
              <a:buNone/>
              <a:defRPr/>
            </a:pPr>
            <a:r>
              <a:rPr lang="zh-CN" altLang="en-US" sz="2400" b="1" smtClean="0"/>
              <a:t>   </a:t>
            </a:r>
            <a:r>
              <a:rPr lang="en-US" altLang="zh-CN" sz="2400" b="1" smtClean="0"/>
              <a:t>1/3*100-25/1.05 =9.25</a:t>
            </a:r>
          </a:p>
        </p:txBody>
      </p:sp>
      <p:graphicFrame>
        <p:nvGraphicFramePr>
          <p:cNvPr id="122884" name="Object 6"/>
          <p:cNvGraphicFramePr>
            <a:graphicFrameLocks noGrp="1" noChangeAspect="1"/>
          </p:cNvGraphicFramePr>
          <p:nvPr>
            <p:ph sz="half" idx="2"/>
          </p:nvPr>
        </p:nvGraphicFramePr>
        <p:xfrm>
          <a:off x="1619250" y="2133600"/>
          <a:ext cx="2400300" cy="917575"/>
        </p:xfrm>
        <a:graphic>
          <a:graphicData uri="http://schemas.openxmlformats.org/presentationml/2006/ole">
            <mc:AlternateContent xmlns:mc="http://schemas.openxmlformats.org/markup-compatibility/2006">
              <mc:Choice xmlns:v="urn:schemas-microsoft-com:vml" Requires="v">
                <p:oleObj spid="_x0000_s122977" name="Equation" r:id="rId3" imgW="1193800" imgH="457200" progId="Equation.DSMT4">
                  <p:embed/>
                </p:oleObj>
              </mc:Choice>
              <mc:Fallback>
                <p:oleObj name="Equation" r:id="rId3" imgW="1193800" imgH="4572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133600"/>
                        <a:ext cx="2400300" cy="9175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endParaRPr lang="zh-CN" altLang="zh-CN" smtClean="0">
              <a:latin typeface="+mn-ea"/>
              <a:ea typeface="+mn-ea"/>
            </a:endParaRPr>
          </a:p>
        </p:txBody>
      </p:sp>
      <p:sp>
        <p:nvSpPr>
          <p:cNvPr id="9219" name="Rectangle 3"/>
          <p:cNvSpPr>
            <a:spLocks noGrp="1" noChangeArrowheads="1"/>
          </p:cNvSpPr>
          <p:nvPr>
            <p:ph type="body" idx="1"/>
          </p:nvPr>
        </p:nvSpPr>
        <p:spPr/>
        <p:txBody>
          <a:bodyPr/>
          <a:lstStyle/>
          <a:p>
            <a:pPr eaLnBrk="1" hangingPunct="1">
              <a:lnSpc>
                <a:spcPct val="160000"/>
              </a:lnSpc>
              <a:defRPr/>
            </a:pPr>
            <a:r>
              <a:rPr lang="zh-CN" altLang="en-US" dirty="0" smtClean="0">
                <a:latin typeface="+mn-ea"/>
              </a:rPr>
              <a:t>信孚银行以员工的股票作抵押，向银行申请贷款。信孚银行保证</a:t>
            </a:r>
            <a:r>
              <a:rPr lang="en-US" altLang="zh-CN" dirty="0" smtClean="0">
                <a:latin typeface="+mn-ea"/>
              </a:rPr>
              <a:t>5</a:t>
            </a:r>
            <a:r>
              <a:rPr lang="zh-CN" altLang="en-US" dirty="0" smtClean="0">
                <a:latin typeface="+mn-ea"/>
              </a:rPr>
              <a:t>年后如果股价下跌，补偿跌价部分。</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defRPr/>
            </a:pPr>
            <a:r>
              <a:rPr lang="zh-CN" altLang="en-US" smtClean="0"/>
              <a:t>推广到一般情况</a:t>
            </a:r>
          </a:p>
        </p:txBody>
      </p:sp>
      <p:sp>
        <p:nvSpPr>
          <p:cNvPr id="106499" name="Rectangle 3"/>
          <p:cNvSpPr>
            <a:spLocks noGrp="1" noChangeArrowheads="1"/>
          </p:cNvSpPr>
          <p:nvPr>
            <p:ph type="body" idx="1"/>
          </p:nvPr>
        </p:nvSpPr>
        <p:spPr/>
        <p:txBody>
          <a:bodyPr/>
          <a:lstStyle/>
          <a:p>
            <a:pPr eaLnBrk="1" hangingPunct="1">
              <a:defRPr/>
            </a:pPr>
            <a:r>
              <a:rPr lang="zh-CN" altLang="en-US" b="1" smtClean="0"/>
              <a:t>构造如下组合：</a:t>
            </a:r>
          </a:p>
          <a:p>
            <a:pPr lvl="1" eaLnBrk="1" hangingPunct="1">
              <a:defRPr/>
            </a:pPr>
            <a:r>
              <a:rPr lang="en-US" altLang="zh-CN" b="1" smtClean="0"/>
              <a:t>(1)</a:t>
            </a:r>
            <a:r>
              <a:rPr lang="zh-CN" altLang="en-US" b="1" smtClean="0"/>
              <a:t>卖出一份看涨期权</a:t>
            </a:r>
          </a:p>
          <a:p>
            <a:pPr lvl="1" eaLnBrk="1" hangingPunct="1">
              <a:defRPr/>
            </a:pPr>
            <a:r>
              <a:rPr lang="en-US" altLang="zh-CN" b="1" smtClean="0"/>
              <a:t>(2)</a:t>
            </a:r>
            <a:r>
              <a:rPr lang="zh-CN" altLang="en-US" b="1" smtClean="0"/>
              <a:t>买</a:t>
            </a:r>
            <a:r>
              <a:rPr lang="en-US" altLang="zh-CN" b="1" i="1" smtClean="0"/>
              <a:t>h</a:t>
            </a:r>
            <a:r>
              <a:rPr lang="zh-CN" altLang="en-US" b="1" smtClean="0"/>
              <a:t>个单位的根本资产</a:t>
            </a:r>
          </a:p>
          <a:p>
            <a:pPr lvl="1" eaLnBrk="1" hangingPunct="1">
              <a:defRPr/>
            </a:pPr>
            <a:r>
              <a:rPr lang="en-US" altLang="zh-CN" b="1" smtClean="0"/>
              <a:t>(3)</a:t>
            </a:r>
            <a:r>
              <a:rPr lang="zh-CN" altLang="en-US" b="1" smtClean="0">
                <a:latin typeface="宋体" panose="02010600030101010101" pitchFamily="2" charset="-122"/>
              </a:rPr>
              <a:t>借入金额为</a:t>
            </a:r>
            <a:r>
              <a:rPr lang="en-US" altLang="zh-CN" b="1" smtClean="0"/>
              <a:t>B</a:t>
            </a:r>
            <a:r>
              <a:rPr lang="zh-CN" altLang="en-US" b="1" smtClean="0">
                <a:latin typeface="宋体" panose="02010600030101010101" pitchFamily="2" charset="-122"/>
              </a:rPr>
              <a:t>的款项</a:t>
            </a:r>
            <a:r>
              <a:rPr lang="zh-CN" altLang="en-US" b="1" smtClean="0"/>
              <a:t> </a:t>
            </a:r>
          </a:p>
          <a:p>
            <a:pPr eaLnBrk="1" hangingPunct="1">
              <a:defRPr/>
            </a:pPr>
            <a:r>
              <a:rPr lang="zh-CN" altLang="en-US" b="1" smtClean="0"/>
              <a:t>目标：</a:t>
            </a:r>
          </a:p>
          <a:p>
            <a:pPr lvl="1" eaLnBrk="1" hangingPunct="1">
              <a:defRPr/>
            </a:pPr>
            <a:r>
              <a:rPr lang="zh-CN" altLang="en-US" b="1" smtClean="0"/>
              <a:t>期末的现金流为</a:t>
            </a:r>
            <a:r>
              <a:rPr lang="en-US" altLang="zh-CN" b="1" smtClean="0"/>
              <a:t>0</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defRPr/>
            </a:pPr>
            <a:endParaRPr lang="zh-CN" altLang="zh-CN" smtClean="0"/>
          </a:p>
        </p:txBody>
      </p:sp>
      <p:sp>
        <p:nvSpPr>
          <p:cNvPr id="107523" name="Rectangle 3"/>
          <p:cNvSpPr>
            <a:spLocks noGrp="1" noChangeArrowheads="1"/>
          </p:cNvSpPr>
          <p:nvPr>
            <p:ph type="body" idx="1"/>
          </p:nvPr>
        </p:nvSpPr>
        <p:spPr/>
        <p:txBody>
          <a:bodyPr/>
          <a:lstStyle/>
          <a:p>
            <a:pPr eaLnBrk="1" hangingPunct="1">
              <a:defRPr/>
            </a:pPr>
            <a:r>
              <a:rPr lang="zh-CN" altLang="en-US" b="1" smtClean="0"/>
              <a:t>有如下方程：</a:t>
            </a:r>
          </a:p>
          <a:p>
            <a:pPr eaLnBrk="1" hangingPunct="1">
              <a:defRPr/>
            </a:pPr>
            <a:endParaRPr lang="zh-CN" altLang="en-US" b="1" smtClean="0"/>
          </a:p>
          <a:p>
            <a:pPr eaLnBrk="1" hangingPunct="1">
              <a:defRPr/>
            </a:pPr>
            <a:endParaRPr lang="zh-CN" altLang="en-US" b="1" smtClean="0"/>
          </a:p>
          <a:p>
            <a:pPr eaLnBrk="1" hangingPunct="1">
              <a:defRPr/>
            </a:pPr>
            <a:endParaRPr lang="zh-CN" altLang="en-US" b="1" smtClean="0"/>
          </a:p>
          <a:p>
            <a:pPr eaLnBrk="1" hangingPunct="1">
              <a:buFontTx/>
              <a:buNone/>
              <a:defRPr/>
            </a:pPr>
            <a:r>
              <a:rPr lang="zh-CN" altLang="en-US" b="1" smtClean="0"/>
              <a:t>    其中：</a:t>
            </a:r>
            <a:r>
              <a:rPr lang="en-US" altLang="zh-CN" b="1" smtClean="0"/>
              <a:t>R = 1+r </a:t>
            </a:r>
            <a:r>
              <a:rPr lang="zh-CN" altLang="en-US" b="1" smtClean="0"/>
              <a:t>或</a:t>
            </a:r>
            <a:r>
              <a:rPr lang="en-US" altLang="zh-CN" b="1" smtClean="0"/>
              <a:t>e</a:t>
            </a:r>
            <a:r>
              <a:rPr lang="en-US" altLang="zh-CN" b="1" baseline="30000" smtClean="0"/>
              <a:t>it</a:t>
            </a:r>
            <a:endParaRPr lang="en-US" altLang="zh-CN" b="1" smtClean="0"/>
          </a:p>
          <a:p>
            <a:pPr eaLnBrk="1" hangingPunct="1">
              <a:defRPr/>
            </a:pPr>
            <a:r>
              <a:rPr lang="zh-CN" altLang="en-US" b="1" smtClean="0"/>
              <a:t>通过解得</a:t>
            </a:r>
            <a:r>
              <a:rPr lang="en-US" altLang="zh-CN" b="1" smtClean="0"/>
              <a:t>h</a:t>
            </a:r>
            <a:r>
              <a:rPr lang="zh-CN" altLang="en-US" b="1" smtClean="0"/>
              <a:t>和</a:t>
            </a:r>
            <a:r>
              <a:rPr lang="en-US" altLang="zh-CN" b="1" smtClean="0"/>
              <a:t>B</a:t>
            </a:r>
            <a:r>
              <a:rPr lang="zh-CN" altLang="en-US" b="1" smtClean="0"/>
              <a:t>，然后再求出</a:t>
            </a:r>
            <a:r>
              <a:rPr lang="en-US" altLang="zh-CN" b="1" smtClean="0"/>
              <a:t>c</a:t>
            </a:r>
          </a:p>
        </p:txBody>
      </p:sp>
      <p:sp>
        <p:nvSpPr>
          <p:cNvPr id="125956" name="Rectangle 5"/>
          <p:cNvSpPr>
            <a:spLocks noChangeArrowheads="1"/>
          </p:cNvSpPr>
          <p:nvPr/>
        </p:nvSpPr>
        <p:spPr bwMode="auto">
          <a:xfrm>
            <a:off x="3090863" y="27098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25957" name="Object 4"/>
          <p:cNvGraphicFramePr>
            <a:graphicFrameLocks noChangeAspect="1"/>
          </p:cNvGraphicFramePr>
          <p:nvPr>
            <p:extLst>
              <p:ext uri="{D42A27DB-BD31-4B8C-83A1-F6EECF244321}">
                <p14:modId xmlns:p14="http://schemas.microsoft.com/office/powerpoint/2010/main" val="2405761796"/>
              </p:ext>
            </p:extLst>
          </p:nvPr>
        </p:nvGraphicFramePr>
        <p:xfrm>
          <a:off x="2267744" y="2397320"/>
          <a:ext cx="2962275" cy="1438275"/>
        </p:xfrm>
        <a:graphic>
          <a:graphicData uri="http://schemas.openxmlformats.org/presentationml/2006/ole">
            <mc:AlternateContent xmlns:mc="http://schemas.openxmlformats.org/markup-compatibility/2006">
              <mc:Choice xmlns:v="urn:schemas-microsoft-com:vml" Requires="v">
                <p:oleObj spid="_x0000_s126050" r:id="rId4" imgW="1269449" imgH="710891" progId="Equation.DSMT4">
                  <p:embed/>
                </p:oleObj>
              </mc:Choice>
              <mc:Fallback>
                <p:oleObj r:id="rId4" imgW="1269449" imgH="710891"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2397320"/>
                        <a:ext cx="2962275" cy="143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defRPr/>
            </a:pPr>
            <a:endParaRPr lang="zh-CN" altLang="zh-CN" smtClean="0"/>
          </a:p>
        </p:txBody>
      </p:sp>
      <p:sp>
        <p:nvSpPr>
          <p:cNvPr id="108547" name="Rectangle 3"/>
          <p:cNvSpPr>
            <a:spLocks noGrp="1" noChangeArrowheads="1"/>
          </p:cNvSpPr>
          <p:nvPr>
            <p:ph type="body" idx="1"/>
          </p:nvPr>
        </p:nvSpPr>
        <p:spPr/>
        <p:txBody>
          <a:bodyPr/>
          <a:lstStyle/>
          <a:p>
            <a:pPr eaLnBrk="1" hangingPunct="1">
              <a:defRPr/>
            </a:pPr>
            <a:r>
              <a:rPr lang="zh-CN" altLang="en-US" b="1" smtClean="0"/>
              <a:t>解得：</a:t>
            </a:r>
          </a:p>
        </p:txBody>
      </p:sp>
      <p:sp>
        <p:nvSpPr>
          <p:cNvPr id="128004" name="Rectangle 5"/>
          <p:cNvSpPr>
            <a:spLocks noChangeArrowheads="1"/>
          </p:cNvSpPr>
          <p:nvPr/>
        </p:nvSpPr>
        <p:spPr bwMode="auto">
          <a:xfrm>
            <a:off x="3929063" y="3095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28005" name="Object 4"/>
          <p:cNvGraphicFramePr>
            <a:graphicFrameLocks noChangeAspect="1"/>
          </p:cNvGraphicFramePr>
          <p:nvPr/>
        </p:nvGraphicFramePr>
        <p:xfrm>
          <a:off x="2362200" y="2647950"/>
          <a:ext cx="1285875" cy="666750"/>
        </p:xfrm>
        <a:graphic>
          <a:graphicData uri="http://schemas.openxmlformats.org/presentationml/2006/ole">
            <mc:AlternateContent xmlns:mc="http://schemas.openxmlformats.org/markup-compatibility/2006">
              <mc:Choice xmlns:v="urn:schemas-microsoft-com:vml" Requires="v">
                <p:oleObj spid="_x0000_s128282" r:id="rId4" imgW="825500" imgH="431800" progId="Equation.DSMT4">
                  <p:embed/>
                </p:oleObj>
              </mc:Choice>
              <mc:Fallback>
                <p:oleObj r:id="rId4" imgW="825500" imgH="431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647950"/>
                        <a:ext cx="1285875" cy="666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6" name="Rectangle 7"/>
          <p:cNvSpPr>
            <a:spLocks noChangeArrowheads="1"/>
          </p:cNvSpPr>
          <p:nvPr/>
        </p:nvSpPr>
        <p:spPr bwMode="auto">
          <a:xfrm>
            <a:off x="3629025" y="3028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28007" name="Object 6"/>
          <p:cNvGraphicFramePr>
            <a:graphicFrameLocks noChangeAspect="1"/>
          </p:cNvGraphicFramePr>
          <p:nvPr/>
        </p:nvGraphicFramePr>
        <p:xfrm>
          <a:off x="4438650" y="2552700"/>
          <a:ext cx="1885950" cy="800100"/>
        </p:xfrm>
        <a:graphic>
          <a:graphicData uri="http://schemas.openxmlformats.org/presentationml/2006/ole">
            <mc:AlternateContent xmlns:mc="http://schemas.openxmlformats.org/markup-compatibility/2006">
              <mc:Choice xmlns:v="urn:schemas-microsoft-com:vml" Requires="v">
                <p:oleObj spid="_x0000_s128283" r:id="rId6" imgW="1002865" imgH="431613" progId="Equation.DSMT4">
                  <p:embed/>
                </p:oleObj>
              </mc:Choice>
              <mc:Fallback>
                <p:oleObj r:id="rId6" imgW="1002865" imgH="431613"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8650" y="2552700"/>
                        <a:ext cx="1885950" cy="800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8" name="Rectangle 9"/>
          <p:cNvSpPr>
            <a:spLocks noChangeArrowheads="1"/>
          </p:cNvSpPr>
          <p:nvPr/>
        </p:nvSpPr>
        <p:spPr bwMode="auto">
          <a:xfrm>
            <a:off x="319563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28009" name="Object 8"/>
          <p:cNvGraphicFramePr>
            <a:graphicFrameLocks noChangeAspect="1"/>
          </p:cNvGraphicFramePr>
          <p:nvPr/>
        </p:nvGraphicFramePr>
        <p:xfrm>
          <a:off x="2362200" y="3733800"/>
          <a:ext cx="2752725" cy="685800"/>
        </p:xfrm>
        <a:graphic>
          <a:graphicData uri="http://schemas.openxmlformats.org/presentationml/2006/ole">
            <mc:AlternateContent xmlns:mc="http://schemas.openxmlformats.org/markup-compatibility/2006">
              <mc:Choice xmlns:v="urn:schemas-microsoft-com:vml" Requires="v">
                <p:oleObj spid="_x0000_s128284" r:id="rId8" imgW="1727200" imgH="431800" progId="Equation.DSMT4">
                  <p:embed/>
                </p:oleObj>
              </mc:Choice>
              <mc:Fallback>
                <p:oleObj r:id="rId8" imgW="1727200" imgH="43180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3733800"/>
                        <a:ext cx="2752725"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defRPr/>
            </a:pPr>
            <a:endParaRPr lang="zh-CN" altLang="zh-CN" smtClean="0"/>
          </a:p>
        </p:txBody>
      </p:sp>
      <p:sp>
        <p:nvSpPr>
          <p:cNvPr id="109571" name="Rectangle 3"/>
          <p:cNvSpPr>
            <a:spLocks noGrp="1" noChangeArrowheads="1"/>
          </p:cNvSpPr>
          <p:nvPr>
            <p:ph type="body" idx="1"/>
          </p:nvPr>
        </p:nvSpPr>
        <p:spPr/>
        <p:txBody>
          <a:bodyPr/>
          <a:lstStyle/>
          <a:p>
            <a:pPr eaLnBrk="1" hangingPunct="1">
              <a:defRPr/>
            </a:pPr>
            <a:r>
              <a:rPr lang="zh-CN" altLang="en-US" smtClean="0"/>
              <a:t>令：</a:t>
            </a:r>
          </a:p>
          <a:p>
            <a:pPr eaLnBrk="1" hangingPunct="1">
              <a:defRPr/>
            </a:pPr>
            <a:endParaRPr lang="zh-CN" altLang="en-US" smtClean="0"/>
          </a:p>
          <a:p>
            <a:pPr eaLnBrk="1" hangingPunct="1">
              <a:defRPr/>
            </a:pPr>
            <a:r>
              <a:rPr lang="zh-CN" altLang="en-US" b="1" smtClean="0"/>
              <a:t>可得：</a:t>
            </a:r>
          </a:p>
        </p:txBody>
      </p:sp>
      <p:graphicFrame>
        <p:nvGraphicFramePr>
          <p:cNvPr id="130052" name="Object 4"/>
          <p:cNvGraphicFramePr>
            <a:graphicFrameLocks noChangeAspect="1"/>
          </p:cNvGraphicFramePr>
          <p:nvPr/>
        </p:nvGraphicFramePr>
        <p:xfrm>
          <a:off x="2286000" y="2362200"/>
          <a:ext cx="1228725" cy="676275"/>
        </p:xfrm>
        <a:graphic>
          <a:graphicData uri="http://schemas.openxmlformats.org/presentationml/2006/ole">
            <mc:AlternateContent xmlns:mc="http://schemas.openxmlformats.org/markup-compatibility/2006">
              <mc:Choice xmlns:v="urn:schemas-microsoft-com:vml" Requires="v">
                <p:oleObj spid="_x0000_s130695" r:id="rId4" imgW="672808" imgH="393529" progId="Equation.DSMT4">
                  <p:embed/>
                </p:oleObj>
              </mc:Choice>
              <mc:Fallback>
                <p:oleObj r:id="rId4" imgW="672808" imgH="393529"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2362200"/>
                        <a:ext cx="1228725" cy="676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53" name="Rectangle 7"/>
          <p:cNvSpPr>
            <a:spLocks noChangeArrowheads="1"/>
          </p:cNvSpPr>
          <p:nvPr/>
        </p:nvSpPr>
        <p:spPr bwMode="auto">
          <a:xfrm>
            <a:off x="3648075" y="3152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30054" name="Object 6"/>
          <p:cNvGraphicFramePr>
            <a:graphicFrameLocks noChangeAspect="1"/>
          </p:cNvGraphicFramePr>
          <p:nvPr/>
        </p:nvGraphicFramePr>
        <p:xfrm>
          <a:off x="2057400" y="3840163"/>
          <a:ext cx="2447925" cy="731837"/>
        </p:xfrm>
        <a:graphic>
          <a:graphicData uri="http://schemas.openxmlformats.org/presentationml/2006/ole">
            <mc:AlternateContent xmlns:mc="http://schemas.openxmlformats.org/markup-compatibility/2006">
              <mc:Choice xmlns:v="urn:schemas-microsoft-com:vml" Requires="v">
                <p:oleObj spid="_x0000_s130696" r:id="rId6" imgW="1345616" imgH="406224" progId="Equation.DSMT4">
                  <p:embed/>
                </p:oleObj>
              </mc:Choice>
              <mc:Fallback>
                <p:oleObj r:id="rId6" imgW="1345616" imgH="406224"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3840163"/>
                        <a:ext cx="2447925" cy="7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55" name="Object 14"/>
          <p:cNvGraphicFramePr>
            <a:graphicFrameLocks noChangeAspect="1"/>
          </p:cNvGraphicFramePr>
          <p:nvPr/>
        </p:nvGraphicFramePr>
        <p:xfrm>
          <a:off x="5486400" y="3559175"/>
          <a:ext cx="249238" cy="403225"/>
        </p:xfrm>
        <a:graphic>
          <a:graphicData uri="http://schemas.openxmlformats.org/presentationml/2006/ole">
            <mc:AlternateContent xmlns:mc="http://schemas.openxmlformats.org/markup-compatibility/2006">
              <mc:Choice xmlns:v="urn:schemas-microsoft-com:vml" Requires="v">
                <p:oleObj spid="_x0000_s130697" name="Equation" r:id="rId8" imgW="152202" imgH="177569" progId="Equation.DSMT4">
                  <p:embed/>
                </p:oleObj>
              </mc:Choice>
              <mc:Fallback>
                <p:oleObj name="Equation" r:id="rId8" imgW="152202" imgH="177569" progId="Equation.DSMT4">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3559175"/>
                        <a:ext cx="249238" cy="403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56" name="Object 15"/>
          <p:cNvGraphicFramePr>
            <a:graphicFrameLocks noChangeAspect="1"/>
          </p:cNvGraphicFramePr>
          <p:nvPr/>
        </p:nvGraphicFramePr>
        <p:xfrm>
          <a:off x="7297738" y="3824288"/>
          <a:ext cx="474662" cy="519112"/>
        </p:xfrm>
        <a:graphic>
          <a:graphicData uri="http://schemas.openxmlformats.org/presentationml/2006/ole">
            <mc:AlternateContent xmlns:mc="http://schemas.openxmlformats.org/markup-compatibility/2006">
              <mc:Choice xmlns:v="urn:schemas-microsoft-com:vml" Requires="v">
                <p:oleObj spid="_x0000_s130698" name="Equation" r:id="rId10" imgW="203112" imgH="228501" progId="Equation.DSMT4">
                  <p:embed/>
                </p:oleObj>
              </mc:Choice>
              <mc:Fallback>
                <p:oleObj name="Equation" r:id="rId10" imgW="203112" imgH="228501" progId="Equation.DSMT4">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7738" y="3824288"/>
                        <a:ext cx="474662" cy="51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57" name="Object 16"/>
          <p:cNvGraphicFramePr>
            <a:graphicFrameLocks noChangeAspect="1"/>
          </p:cNvGraphicFramePr>
          <p:nvPr/>
        </p:nvGraphicFramePr>
        <p:xfrm>
          <a:off x="7297738" y="3063875"/>
          <a:ext cx="468312" cy="519113"/>
        </p:xfrm>
        <a:graphic>
          <a:graphicData uri="http://schemas.openxmlformats.org/presentationml/2006/ole">
            <mc:AlternateContent xmlns:mc="http://schemas.openxmlformats.org/markup-compatibility/2006">
              <mc:Choice xmlns:v="urn:schemas-microsoft-com:vml" Requires="v">
                <p:oleObj spid="_x0000_s130699" name="Equation" r:id="rId12" imgW="190500" imgH="228600" progId="Equation.DSMT4">
                  <p:embed/>
                </p:oleObj>
              </mc:Choice>
              <mc:Fallback>
                <p:oleObj name="Equation" r:id="rId12" imgW="190500" imgH="228600" progId="Equation.DSMT4">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97738" y="3063875"/>
                        <a:ext cx="468312" cy="519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0058" name="Group 17"/>
          <p:cNvGrpSpPr>
            <a:grpSpLocks/>
          </p:cNvGrpSpPr>
          <p:nvPr/>
        </p:nvGrpSpPr>
        <p:grpSpPr bwMode="auto">
          <a:xfrm>
            <a:off x="5867400" y="3352800"/>
            <a:ext cx="1371600" cy="677863"/>
            <a:chOff x="2157" y="11040"/>
            <a:chExt cx="624" cy="470"/>
          </a:xfrm>
        </p:grpSpPr>
        <p:sp>
          <p:nvSpPr>
            <p:cNvPr id="130061" name="Line 18"/>
            <p:cNvSpPr>
              <a:spLocks noChangeShapeType="1"/>
            </p:cNvSpPr>
            <p:nvPr/>
          </p:nvSpPr>
          <p:spPr bwMode="auto">
            <a:xfrm flipV="1">
              <a:off x="2157" y="11040"/>
              <a:ext cx="624" cy="2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62" name="Line 19"/>
            <p:cNvSpPr>
              <a:spLocks noChangeShapeType="1"/>
            </p:cNvSpPr>
            <p:nvPr/>
          </p:nvSpPr>
          <p:spPr bwMode="auto">
            <a:xfrm>
              <a:off x="2157" y="11283"/>
              <a:ext cx="624" cy="22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30059" name="Object 21"/>
          <p:cNvGraphicFramePr>
            <a:graphicFrameLocks noChangeAspect="1"/>
          </p:cNvGraphicFramePr>
          <p:nvPr/>
        </p:nvGraphicFramePr>
        <p:xfrm>
          <a:off x="6303963" y="3062288"/>
          <a:ext cx="249237" cy="374650"/>
        </p:xfrm>
        <a:graphic>
          <a:graphicData uri="http://schemas.openxmlformats.org/presentationml/2006/ole">
            <mc:AlternateContent xmlns:mc="http://schemas.openxmlformats.org/markup-compatibility/2006">
              <mc:Choice xmlns:v="urn:schemas-microsoft-com:vml" Requires="v">
                <p:oleObj spid="_x0000_s130700" name="Equation" r:id="rId14" imgW="152268" imgH="164957" progId="Equation.DSMT4">
                  <p:embed/>
                </p:oleObj>
              </mc:Choice>
              <mc:Fallback>
                <p:oleObj name="Equation" r:id="rId14" imgW="152268" imgH="164957" progId="Equation.DSMT4">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03963" y="3062288"/>
                        <a:ext cx="249237" cy="374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60" name="Object 22"/>
          <p:cNvGraphicFramePr>
            <a:graphicFrameLocks noChangeAspect="1"/>
          </p:cNvGraphicFramePr>
          <p:nvPr/>
        </p:nvGraphicFramePr>
        <p:xfrm>
          <a:off x="6242050" y="4038600"/>
          <a:ext cx="539750" cy="460375"/>
        </p:xfrm>
        <a:graphic>
          <a:graphicData uri="http://schemas.openxmlformats.org/presentationml/2006/ole">
            <mc:AlternateContent xmlns:mc="http://schemas.openxmlformats.org/markup-compatibility/2006">
              <mc:Choice xmlns:v="urn:schemas-microsoft-com:vml" Requires="v">
                <p:oleObj spid="_x0000_s130701" name="Equation" r:id="rId16" imgW="330057" imgH="203112" progId="Equation.DSMT4">
                  <p:embed/>
                </p:oleObj>
              </mc:Choice>
              <mc:Fallback>
                <p:oleObj name="Equation" r:id="rId16" imgW="330057" imgH="203112" progId="Equation.DSMT4">
                  <p:embed/>
                  <p:pic>
                    <p:nvPicPr>
                      <p:cNvPr id="0" name="Object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42050" y="4038600"/>
                        <a:ext cx="539750" cy="460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defRPr/>
            </a:pPr>
            <a:r>
              <a:rPr lang="zh-CN" altLang="en-US" smtClean="0"/>
              <a:t>举例：</a:t>
            </a:r>
          </a:p>
        </p:txBody>
      </p:sp>
      <p:sp>
        <p:nvSpPr>
          <p:cNvPr id="110595" name="Rectangle 3"/>
          <p:cNvSpPr>
            <a:spLocks noGrp="1" noChangeArrowheads="1"/>
          </p:cNvSpPr>
          <p:nvPr>
            <p:ph type="body" idx="1"/>
          </p:nvPr>
        </p:nvSpPr>
        <p:spPr>
          <a:xfrm>
            <a:off x="609600" y="1417638"/>
            <a:ext cx="8077200" cy="4531642"/>
          </a:xfrm>
        </p:spPr>
        <p:txBody>
          <a:bodyPr/>
          <a:lstStyle/>
          <a:p>
            <a:pPr eaLnBrk="1" hangingPunct="1">
              <a:lnSpc>
                <a:spcPct val="90000"/>
              </a:lnSpc>
              <a:defRPr/>
            </a:pPr>
            <a:r>
              <a:rPr lang="en-US" altLang="zh-CN" b="1" dirty="0" smtClean="0"/>
              <a:t>S</a:t>
            </a:r>
            <a:r>
              <a:rPr lang="en-US" altLang="zh-CN" b="1" baseline="-25000" dirty="0" smtClean="0"/>
              <a:t>0</a:t>
            </a:r>
            <a:r>
              <a:rPr lang="zh-CN" altLang="en-US" b="1" dirty="0" smtClean="0"/>
              <a:t>＝</a:t>
            </a:r>
            <a:r>
              <a:rPr lang="en-US" altLang="zh-CN" b="1" dirty="0" smtClean="0"/>
              <a:t>100, u=1.2, d=0.9</a:t>
            </a:r>
            <a:r>
              <a:rPr lang="zh-CN" altLang="en-US" b="1" dirty="0" smtClean="0"/>
              <a:t>，</a:t>
            </a:r>
            <a:r>
              <a:rPr lang="en-US" altLang="zh-CN" b="1" dirty="0" smtClean="0"/>
              <a:t>R =1+0.10, X=100</a:t>
            </a:r>
          </a:p>
          <a:p>
            <a:pPr eaLnBrk="1" hangingPunct="1">
              <a:lnSpc>
                <a:spcPct val="90000"/>
              </a:lnSpc>
              <a:defRPr/>
            </a:pPr>
            <a:r>
              <a:rPr lang="zh-CN" altLang="en-US" b="1" dirty="0" smtClean="0"/>
              <a:t>则：</a:t>
            </a:r>
          </a:p>
          <a:p>
            <a:pPr eaLnBrk="1" hangingPunct="1">
              <a:lnSpc>
                <a:spcPct val="90000"/>
              </a:lnSpc>
              <a:buFontTx/>
              <a:buNone/>
              <a:defRPr/>
            </a:pPr>
            <a:r>
              <a:rPr lang="zh-CN" altLang="en-US" b="1" dirty="0" smtClean="0"/>
              <a:t>      </a:t>
            </a:r>
            <a:r>
              <a:rPr lang="en-US" altLang="zh-CN" b="1" dirty="0" smtClean="0"/>
              <a:t>h = (C</a:t>
            </a:r>
            <a:r>
              <a:rPr lang="en-US" altLang="zh-CN" b="1" baseline="-25000" dirty="0" smtClean="0"/>
              <a:t>u</a:t>
            </a:r>
            <a:r>
              <a:rPr lang="en-US" altLang="zh-CN" b="1" dirty="0" smtClean="0"/>
              <a:t> – C</a:t>
            </a:r>
            <a:r>
              <a:rPr lang="en-US" altLang="zh-CN" b="1" baseline="-25000" dirty="0" smtClean="0"/>
              <a:t>d</a:t>
            </a:r>
            <a:r>
              <a:rPr lang="en-US" altLang="zh-CN" b="1" dirty="0" smtClean="0"/>
              <a:t>)/S/(u-d)</a:t>
            </a:r>
          </a:p>
          <a:p>
            <a:pPr eaLnBrk="1" hangingPunct="1">
              <a:lnSpc>
                <a:spcPct val="90000"/>
              </a:lnSpc>
              <a:buFontTx/>
              <a:buNone/>
              <a:defRPr/>
            </a:pPr>
            <a:r>
              <a:rPr lang="en-US" altLang="zh-CN" b="1" dirty="0" smtClean="0"/>
              <a:t>         = (20 – 0)/100/(1.2-0.9) = 2/3</a:t>
            </a:r>
          </a:p>
          <a:p>
            <a:pPr eaLnBrk="1" hangingPunct="1">
              <a:lnSpc>
                <a:spcPct val="90000"/>
              </a:lnSpc>
              <a:buFontTx/>
              <a:buNone/>
              <a:defRPr/>
            </a:pPr>
            <a:r>
              <a:rPr lang="en-US" altLang="zh-CN" b="1" dirty="0" smtClean="0"/>
              <a:t>      B = [</a:t>
            </a:r>
            <a:r>
              <a:rPr lang="en-US" altLang="zh-CN" b="1" dirty="0" err="1" smtClean="0"/>
              <a:t>dC</a:t>
            </a:r>
            <a:r>
              <a:rPr lang="en-US" altLang="zh-CN" b="1" baseline="-25000" dirty="0" err="1" smtClean="0"/>
              <a:t>u</a:t>
            </a:r>
            <a:r>
              <a:rPr lang="en-US" altLang="zh-CN" b="1" dirty="0" smtClean="0"/>
              <a:t> - </a:t>
            </a:r>
            <a:r>
              <a:rPr lang="en-US" altLang="zh-CN" b="1" dirty="0" err="1" smtClean="0"/>
              <a:t>uC</a:t>
            </a:r>
            <a:r>
              <a:rPr lang="en-US" altLang="zh-CN" b="1" baseline="-25000" dirty="0" err="1" smtClean="0"/>
              <a:t>d</a:t>
            </a:r>
            <a:r>
              <a:rPr lang="en-US" altLang="zh-CN" b="1" dirty="0" smtClean="0"/>
              <a:t>]/R/(u-d)</a:t>
            </a:r>
          </a:p>
          <a:p>
            <a:pPr eaLnBrk="1" hangingPunct="1">
              <a:lnSpc>
                <a:spcPct val="90000"/>
              </a:lnSpc>
              <a:buFontTx/>
              <a:buNone/>
              <a:defRPr/>
            </a:pPr>
            <a:r>
              <a:rPr lang="en-US" altLang="zh-CN" b="1" dirty="0" smtClean="0"/>
              <a:t>          = [0.9*20 –1.2*0]/(1.1)/(1.2-0.9)=54.54</a:t>
            </a:r>
          </a:p>
          <a:p>
            <a:pPr eaLnBrk="1" hangingPunct="1">
              <a:lnSpc>
                <a:spcPct val="90000"/>
              </a:lnSpc>
              <a:buFontTx/>
              <a:buNone/>
              <a:defRPr/>
            </a:pPr>
            <a:r>
              <a:rPr lang="en-US" altLang="zh-CN" b="1" dirty="0" smtClean="0"/>
              <a:t>      C = </a:t>
            </a:r>
            <a:r>
              <a:rPr lang="en-US" altLang="zh-CN" b="1" dirty="0" err="1" smtClean="0"/>
              <a:t>hS</a:t>
            </a:r>
            <a:r>
              <a:rPr lang="en-US" altLang="zh-CN" b="1" dirty="0" smtClean="0"/>
              <a:t> – B = 2/3 *100 – 54.54 = 12.12</a:t>
            </a:r>
          </a:p>
          <a:p>
            <a:pPr eaLnBrk="1" hangingPunct="1">
              <a:lnSpc>
                <a:spcPct val="90000"/>
              </a:lnSpc>
              <a:buFontTx/>
              <a:buNone/>
              <a:defRPr/>
            </a:pPr>
            <a:r>
              <a:rPr lang="en-US" altLang="zh-CN" b="1" dirty="0" smtClean="0"/>
              <a:t>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defRPr/>
            </a:pPr>
            <a:endParaRPr lang="zh-CN" altLang="zh-CN" smtClean="0"/>
          </a:p>
        </p:txBody>
      </p:sp>
      <p:sp>
        <p:nvSpPr>
          <p:cNvPr id="111619" name="Rectangle 3"/>
          <p:cNvSpPr>
            <a:spLocks noGrp="1" noChangeArrowheads="1"/>
          </p:cNvSpPr>
          <p:nvPr>
            <p:ph type="body" idx="1"/>
          </p:nvPr>
        </p:nvSpPr>
        <p:spPr/>
        <p:txBody>
          <a:bodyPr/>
          <a:lstStyle/>
          <a:p>
            <a:pPr eaLnBrk="1" hangingPunct="1">
              <a:buFontTx/>
              <a:buNone/>
              <a:defRPr/>
            </a:pPr>
            <a:r>
              <a:rPr lang="zh-CN" altLang="en-US" b="1" smtClean="0"/>
              <a:t>从</a:t>
            </a:r>
            <a:r>
              <a:rPr lang="en-US" altLang="zh-CN" b="1" smtClean="0"/>
              <a:t>p</a:t>
            </a:r>
            <a:r>
              <a:rPr lang="zh-CN" altLang="en-US" b="1" smtClean="0"/>
              <a:t>来看：</a:t>
            </a:r>
          </a:p>
          <a:p>
            <a:pPr eaLnBrk="1" hangingPunct="1">
              <a:buFontTx/>
              <a:buNone/>
              <a:defRPr/>
            </a:pPr>
            <a:r>
              <a:rPr lang="zh-CN" altLang="en-US" b="1" smtClean="0"/>
              <a:t>           </a:t>
            </a:r>
            <a:r>
              <a:rPr lang="en-US" altLang="zh-CN" b="1" smtClean="0"/>
              <a:t>p = (R-d)/(u-d)</a:t>
            </a:r>
          </a:p>
          <a:p>
            <a:pPr eaLnBrk="1" hangingPunct="1">
              <a:buFontTx/>
              <a:buNone/>
              <a:defRPr/>
            </a:pPr>
            <a:r>
              <a:rPr lang="en-US" altLang="zh-CN" b="1" smtClean="0"/>
              <a:t>               = (1.1 – 0.9)/(1.2-0.9)=2/3</a:t>
            </a:r>
          </a:p>
          <a:p>
            <a:pPr eaLnBrk="1" hangingPunct="1">
              <a:buFontTx/>
              <a:buNone/>
              <a:defRPr/>
            </a:pPr>
            <a:r>
              <a:rPr lang="en-US" altLang="zh-CN" b="1" smtClean="0"/>
              <a:t>           c =[ 2/3 * 20 + 1/3*0 ]/(1+0.1)</a:t>
            </a:r>
          </a:p>
          <a:p>
            <a:pPr eaLnBrk="1" hangingPunct="1">
              <a:buFontTx/>
              <a:buNone/>
              <a:defRPr/>
            </a:pPr>
            <a:r>
              <a:rPr lang="en-US" altLang="zh-CN" b="1" smtClean="0"/>
              <a:t>              = 12.12</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defRPr/>
            </a:pPr>
            <a:r>
              <a:rPr lang="zh-CN" altLang="en-US" smtClean="0"/>
              <a:t>从一期扩展到两期</a:t>
            </a:r>
          </a:p>
        </p:txBody>
      </p:sp>
      <p:sp>
        <p:nvSpPr>
          <p:cNvPr id="136195" name="Line 4"/>
          <p:cNvSpPr>
            <a:spLocks noChangeShapeType="1"/>
          </p:cNvSpPr>
          <p:nvPr/>
        </p:nvSpPr>
        <p:spPr bwMode="auto">
          <a:xfrm>
            <a:off x="1400175" y="38100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196" name="Line 5"/>
          <p:cNvSpPr>
            <a:spLocks noChangeShapeType="1"/>
          </p:cNvSpPr>
          <p:nvPr/>
        </p:nvSpPr>
        <p:spPr bwMode="auto">
          <a:xfrm>
            <a:off x="2133600" y="36115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197" name="Line 6"/>
          <p:cNvSpPr>
            <a:spLocks noChangeShapeType="1"/>
          </p:cNvSpPr>
          <p:nvPr/>
        </p:nvSpPr>
        <p:spPr bwMode="auto">
          <a:xfrm flipV="1">
            <a:off x="1400175" y="36115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198" name="Line 7"/>
          <p:cNvSpPr>
            <a:spLocks noChangeShapeType="1"/>
          </p:cNvSpPr>
          <p:nvPr/>
        </p:nvSpPr>
        <p:spPr bwMode="auto">
          <a:xfrm flipV="1">
            <a:off x="2133600" y="38100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199" name="Line 8"/>
          <p:cNvSpPr>
            <a:spLocks noChangeShapeType="1"/>
          </p:cNvSpPr>
          <p:nvPr/>
        </p:nvSpPr>
        <p:spPr bwMode="auto">
          <a:xfrm flipV="1">
            <a:off x="2133600" y="34131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0" name="Line 9"/>
          <p:cNvSpPr>
            <a:spLocks noChangeShapeType="1"/>
          </p:cNvSpPr>
          <p:nvPr/>
        </p:nvSpPr>
        <p:spPr bwMode="auto">
          <a:xfrm>
            <a:off x="2133600" y="40084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1" name="Line 10"/>
          <p:cNvSpPr>
            <a:spLocks noChangeShapeType="1"/>
          </p:cNvSpPr>
          <p:nvPr/>
        </p:nvSpPr>
        <p:spPr bwMode="auto">
          <a:xfrm>
            <a:off x="5667375" y="38560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2" name="Line 11"/>
          <p:cNvSpPr>
            <a:spLocks noChangeShapeType="1"/>
          </p:cNvSpPr>
          <p:nvPr/>
        </p:nvSpPr>
        <p:spPr bwMode="auto">
          <a:xfrm>
            <a:off x="6400800" y="36576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3" name="Line 12"/>
          <p:cNvSpPr>
            <a:spLocks noChangeShapeType="1"/>
          </p:cNvSpPr>
          <p:nvPr/>
        </p:nvSpPr>
        <p:spPr bwMode="auto">
          <a:xfrm flipV="1">
            <a:off x="5667375" y="36576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4" name="Line 13"/>
          <p:cNvSpPr>
            <a:spLocks noChangeShapeType="1"/>
          </p:cNvSpPr>
          <p:nvPr/>
        </p:nvSpPr>
        <p:spPr bwMode="auto">
          <a:xfrm flipV="1">
            <a:off x="6400800" y="38560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5" name="Line 14"/>
          <p:cNvSpPr>
            <a:spLocks noChangeShapeType="1"/>
          </p:cNvSpPr>
          <p:nvPr/>
        </p:nvSpPr>
        <p:spPr bwMode="auto">
          <a:xfrm flipV="1">
            <a:off x="6400800" y="34591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6" name="Line 15"/>
          <p:cNvSpPr>
            <a:spLocks noChangeShapeType="1"/>
          </p:cNvSpPr>
          <p:nvPr/>
        </p:nvSpPr>
        <p:spPr bwMode="auto">
          <a:xfrm>
            <a:off x="6400800" y="405447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7" name="Text Box 16"/>
          <p:cNvSpPr txBox="1">
            <a:spLocks noChangeArrowheads="1"/>
          </p:cNvSpPr>
          <p:nvPr/>
        </p:nvSpPr>
        <p:spPr bwMode="auto">
          <a:xfrm>
            <a:off x="685800" y="3581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100</a:t>
            </a:r>
          </a:p>
        </p:txBody>
      </p:sp>
      <p:sp>
        <p:nvSpPr>
          <p:cNvPr id="136208" name="Text Box 17"/>
          <p:cNvSpPr txBox="1">
            <a:spLocks noChangeArrowheads="1"/>
          </p:cNvSpPr>
          <p:nvPr/>
        </p:nvSpPr>
        <p:spPr bwMode="auto">
          <a:xfrm>
            <a:off x="1752600" y="31242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120</a:t>
            </a:r>
          </a:p>
        </p:txBody>
      </p:sp>
      <p:sp>
        <p:nvSpPr>
          <p:cNvPr id="136209" name="Text Box 18"/>
          <p:cNvSpPr txBox="1">
            <a:spLocks noChangeArrowheads="1"/>
          </p:cNvSpPr>
          <p:nvPr/>
        </p:nvSpPr>
        <p:spPr bwMode="auto">
          <a:xfrm>
            <a:off x="1828800" y="41148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90</a:t>
            </a:r>
          </a:p>
        </p:txBody>
      </p:sp>
      <p:sp>
        <p:nvSpPr>
          <p:cNvPr id="136210" name="Text Box 19"/>
          <p:cNvSpPr txBox="1">
            <a:spLocks noChangeArrowheads="1"/>
          </p:cNvSpPr>
          <p:nvPr/>
        </p:nvSpPr>
        <p:spPr bwMode="auto">
          <a:xfrm>
            <a:off x="762000" y="18288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风险资产</a:t>
            </a:r>
          </a:p>
        </p:txBody>
      </p:sp>
      <p:sp>
        <p:nvSpPr>
          <p:cNvPr id="136211" name="Text Box 20"/>
          <p:cNvSpPr txBox="1">
            <a:spLocks noChangeArrowheads="1"/>
          </p:cNvSpPr>
          <p:nvPr/>
        </p:nvSpPr>
        <p:spPr bwMode="auto">
          <a:xfrm>
            <a:off x="5181600" y="182880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期权</a:t>
            </a:r>
          </a:p>
        </p:txBody>
      </p:sp>
      <p:sp>
        <p:nvSpPr>
          <p:cNvPr id="136212" name="Text Box 21"/>
          <p:cNvSpPr txBox="1">
            <a:spLocks noChangeArrowheads="1"/>
          </p:cNvSpPr>
          <p:nvPr/>
        </p:nvSpPr>
        <p:spPr bwMode="auto">
          <a:xfrm>
            <a:off x="5105400" y="3703638"/>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en-US" sz="2400" b="1">
                <a:latin typeface="Times New Roman" panose="02020603050405020304" pitchFamily="18" charset="0"/>
              </a:rPr>
              <a:t>C</a:t>
            </a:r>
            <a:endParaRPr kumimoji="1" lang="en-US" altLang="zh-CN" sz="2400" b="1">
              <a:latin typeface="Times New Roman" panose="02020603050405020304" pitchFamily="18" charset="0"/>
            </a:endParaRPr>
          </a:p>
        </p:txBody>
      </p:sp>
      <p:sp>
        <p:nvSpPr>
          <p:cNvPr id="136213" name="Text Box 22"/>
          <p:cNvSpPr txBox="1">
            <a:spLocks noChangeArrowheads="1"/>
          </p:cNvSpPr>
          <p:nvPr/>
        </p:nvSpPr>
        <p:spPr bwMode="auto">
          <a:xfrm>
            <a:off x="2895600" y="3048000"/>
            <a:ext cx="762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144</a:t>
            </a:r>
          </a:p>
        </p:txBody>
      </p:sp>
      <p:sp>
        <p:nvSpPr>
          <p:cNvPr id="136214" name="Text Box 23"/>
          <p:cNvSpPr txBox="1">
            <a:spLocks noChangeArrowheads="1"/>
          </p:cNvSpPr>
          <p:nvPr/>
        </p:nvSpPr>
        <p:spPr bwMode="auto">
          <a:xfrm>
            <a:off x="2819400" y="3581400"/>
            <a:ext cx="838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108</a:t>
            </a:r>
          </a:p>
        </p:txBody>
      </p:sp>
      <p:sp>
        <p:nvSpPr>
          <p:cNvPr id="136215" name="Text Box 24"/>
          <p:cNvSpPr txBox="1">
            <a:spLocks noChangeArrowheads="1"/>
          </p:cNvSpPr>
          <p:nvPr/>
        </p:nvSpPr>
        <p:spPr bwMode="auto">
          <a:xfrm>
            <a:off x="2971800" y="4114800"/>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81</a:t>
            </a:r>
          </a:p>
        </p:txBody>
      </p:sp>
      <p:sp>
        <p:nvSpPr>
          <p:cNvPr id="136216" name="Text Box 27"/>
          <p:cNvSpPr txBox="1">
            <a:spLocks noChangeArrowheads="1"/>
          </p:cNvSpPr>
          <p:nvPr/>
        </p:nvSpPr>
        <p:spPr bwMode="auto">
          <a:xfrm>
            <a:off x="7086600" y="3124200"/>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44</a:t>
            </a:r>
          </a:p>
        </p:txBody>
      </p:sp>
      <p:sp>
        <p:nvSpPr>
          <p:cNvPr id="136217" name="Text Box 28"/>
          <p:cNvSpPr txBox="1">
            <a:spLocks noChangeArrowheads="1"/>
          </p:cNvSpPr>
          <p:nvPr/>
        </p:nvSpPr>
        <p:spPr bwMode="auto">
          <a:xfrm>
            <a:off x="7239000" y="3657600"/>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a:t>
            </a:r>
          </a:p>
        </p:txBody>
      </p:sp>
      <p:sp>
        <p:nvSpPr>
          <p:cNvPr id="136218" name="Text Box 29"/>
          <p:cNvSpPr txBox="1">
            <a:spLocks noChangeArrowheads="1"/>
          </p:cNvSpPr>
          <p:nvPr/>
        </p:nvSpPr>
        <p:spPr bwMode="auto">
          <a:xfrm>
            <a:off x="7239000" y="4191000"/>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0</a:t>
            </a:r>
          </a:p>
        </p:txBody>
      </p:sp>
      <p:sp>
        <p:nvSpPr>
          <p:cNvPr id="136219" name="Rectangle 30"/>
          <p:cNvSpPr>
            <a:spLocks noChangeArrowheads="1"/>
          </p:cNvSpPr>
          <p:nvPr/>
        </p:nvSpPr>
        <p:spPr bwMode="auto">
          <a:xfrm>
            <a:off x="5964238" y="2998788"/>
            <a:ext cx="61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C</a:t>
            </a:r>
            <a:r>
              <a:rPr kumimoji="1" lang="en-US" altLang="zh-CN" sz="2400" b="1" baseline="-25000">
                <a:latin typeface="Times New Roman" panose="02020603050405020304" pitchFamily="18" charset="0"/>
              </a:rPr>
              <a:t>u1</a:t>
            </a:r>
          </a:p>
        </p:txBody>
      </p:sp>
      <p:sp>
        <p:nvSpPr>
          <p:cNvPr id="136220" name="Rectangle 31"/>
          <p:cNvSpPr>
            <a:spLocks noChangeArrowheads="1"/>
          </p:cNvSpPr>
          <p:nvPr/>
        </p:nvSpPr>
        <p:spPr bwMode="auto">
          <a:xfrm>
            <a:off x="6019800" y="4267200"/>
            <a:ext cx="61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C</a:t>
            </a:r>
            <a:r>
              <a:rPr kumimoji="1" lang="en-US" altLang="zh-CN" sz="2400" b="1" baseline="-25000">
                <a:latin typeface="Times New Roman" panose="02020603050405020304" pitchFamily="18" charset="0"/>
              </a:rPr>
              <a:t>d1</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defRPr/>
            </a:pPr>
            <a:endParaRPr lang="zh-CN" altLang="zh-CN" smtClean="0"/>
          </a:p>
        </p:txBody>
      </p:sp>
      <p:sp>
        <p:nvSpPr>
          <p:cNvPr id="113667" name="Rectangle 3"/>
          <p:cNvSpPr>
            <a:spLocks noGrp="1" noChangeArrowheads="1"/>
          </p:cNvSpPr>
          <p:nvPr>
            <p:ph type="body" idx="1"/>
          </p:nvPr>
        </p:nvSpPr>
        <p:spPr/>
        <p:txBody>
          <a:bodyPr/>
          <a:lstStyle/>
          <a:p>
            <a:pPr eaLnBrk="1" hangingPunct="1">
              <a:defRPr/>
            </a:pPr>
            <a:r>
              <a:rPr lang="zh-CN" altLang="en-US" b="1" smtClean="0">
                <a:latin typeface="宋体" panose="02010600030101010101" pitchFamily="2" charset="-122"/>
              </a:rPr>
              <a:t>分割法：</a:t>
            </a:r>
          </a:p>
          <a:p>
            <a:pPr lvl="1" eaLnBrk="1" hangingPunct="1">
              <a:defRPr/>
            </a:pPr>
            <a:r>
              <a:rPr lang="zh-CN" altLang="en-US" b="1" smtClean="0">
                <a:latin typeface="宋体" panose="02010600030101010101" pitchFamily="2" charset="-122"/>
              </a:rPr>
              <a:t>将两期期权定价问题化解为求</a:t>
            </a:r>
            <a:r>
              <a:rPr lang="en-US" altLang="zh-CN" b="1" smtClean="0">
                <a:latin typeface="宋体" panose="02010600030101010101" pitchFamily="2" charset="-122"/>
              </a:rPr>
              <a:t>C</a:t>
            </a:r>
            <a:r>
              <a:rPr lang="en-US" altLang="zh-CN" b="1" baseline="-25000" smtClean="0">
                <a:latin typeface="宋体" panose="02010600030101010101" pitchFamily="2" charset="-122"/>
              </a:rPr>
              <a:t>u1</a:t>
            </a:r>
            <a:r>
              <a:rPr lang="zh-CN" altLang="en-US" b="1" smtClean="0">
                <a:latin typeface="宋体" panose="02010600030101010101" pitchFamily="2" charset="-122"/>
              </a:rPr>
              <a:t>和</a:t>
            </a:r>
            <a:r>
              <a:rPr lang="en-US" altLang="zh-CN" b="1" smtClean="0">
                <a:latin typeface="宋体" panose="02010600030101010101" pitchFamily="2" charset="-122"/>
              </a:rPr>
              <a:t>C</a:t>
            </a:r>
            <a:r>
              <a:rPr lang="en-US" altLang="zh-CN" b="1" baseline="-25000" smtClean="0">
                <a:latin typeface="宋体" panose="02010600030101010101" pitchFamily="2" charset="-122"/>
              </a:rPr>
              <a:t>d1</a:t>
            </a:r>
            <a:endParaRPr lang="en-US" altLang="zh-CN" b="1" smtClean="0">
              <a:latin typeface="宋体" panose="02010600030101010101" pitchFamily="2" charset="-122"/>
            </a:endParaRPr>
          </a:p>
          <a:p>
            <a:pPr lvl="1" eaLnBrk="1" hangingPunct="1">
              <a:defRPr/>
            </a:pPr>
            <a:r>
              <a:rPr lang="zh-CN" altLang="en-US" b="1" smtClean="0">
                <a:latin typeface="宋体" panose="02010600030101010101" pitchFamily="2" charset="-122"/>
              </a:rPr>
              <a:t>再求</a:t>
            </a:r>
            <a:r>
              <a:rPr lang="en-US" altLang="zh-CN" b="1" smtClean="0">
                <a:latin typeface="宋体" panose="02010600030101010101" pitchFamily="2" charset="-122"/>
              </a:rPr>
              <a:t>C</a:t>
            </a:r>
            <a:endParaRPr lang="en-US" altLang="zh-CN" b="1" baseline="-25000" smtClean="0">
              <a:latin typeface="宋体" panose="02010600030101010101" pitchFamily="2" charset="-122"/>
            </a:endParaRPr>
          </a:p>
          <a:p>
            <a:pPr eaLnBrk="1" hangingPunct="1">
              <a:defRPr/>
            </a:pPr>
            <a:r>
              <a:rPr lang="zh-CN" altLang="en-US" b="1" smtClean="0">
                <a:latin typeface="宋体" panose="02010600030101010101" pitchFamily="2" charset="-122"/>
              </a:rPr>
              <a:t>由一期期权定价方法求</a:t>
            </a:r>
            <a:r>
              <a:rPr lang="en-US" altLang="zh-CN" b="1" smtClean="0">
                <a:latin typeface="宋体" panose="02010600030101010101" pitchFamily="2" charset="-122"/>
              </a:rPr>
              <a:t>C</a:t>
            </a:r>
            <a:r>
              <a:rPr lang="en-US" altLang="zh-CN" b="1" baseline="-25000" smtClean="0">
                <a:latin typeface="宋体" panose="02010600030101010101" pitchFamily="2" charset="-122"/>
              </a:rPr>
              <a:t>u1</a:t>
            </a:r>
            <a:r>
              <a:rPr lang="zh-CN" altLang="en-US" b="1" smtClean="0">
                <a:latin typeface="宋体" panose="02010600030101010101" pitchFamily="2" charset="-122"/>
              </a:rPr>
              <a:t>和</a:t>
            </a:r>
            <a:r>
              <a:rPr lang="en-US" altLang="zh-CN" b="1" smtClean="0">
                <a:latin typeface="宋体" panose="02010600030101010101" pitchFamily="2" charset="-122"/>
              </a:rPr>
              <a:t>C</a:t>
            </a:r>
            <a:r>
              <a:rPr lang="en-US" altLang="zh-CN" b="1" baseline="-25000" smtClean="0">
                <a:latin typeface="宋体" panose="02010600030101010101" pitchFamily="2" charset="-122"/>
              </a:rPr>
              <a:t>d1</a:t>
            </a:r>
          </a:p>
          <a:p>
            <a:pPr lvl="1" eaLnBrk="1" hangingPunct="1">
              <a:defRPr/>
            </a:pPr>
            <a:endParaRPr lang="en-US" altLang="zh-CN"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defRPr/>
            </a:pPr>
            <a:endParaRPr lang="zh-CN" altLang="zh-CN" smtClean="0"/>
          </a:p>
        </p:txBody>
      </p:sp>
      <p:sp>
        <p:nvSpPr>
          <p:cNvPr id="114691" name="Rectangle 3"/>
          <p:cNvSpPr>
            <a:spLocks noGrp="1" noChangeArrowheads="1"/>
          </p:cNvSpPr>
          <p:nvPr>
            <p:ph type="body" idx="1"/>
          </p:nvPr>
        </p:nvSpPr>
        <p:spPr>
          <a:xfrm>
            <a:off x="762000" y="3429000"/>
            <a:ext cx="7543800" cy="2743200"/>
          </a:xfrm>
        </p:spPr>
        <p:txBody>
          <a:bodyPr/>
          <a:lstStyle/>
          <a:p>
            <a:pPr eaLnBrk="1" hangingPunct="1">
              <a:defRPr/>
            </a:pPr>
            <a:r>
              <a:rPr lang="en-US" altLang="zh-CN" dirty="0" smtClean="0"/>
              <a:t> p = 2/3,  q = 1/3</a:t>
            </a:r>
          </a:p>
          <a:p>
            <a:pPr eaLnBrk="1" hangingPunct="1">
              <a:defRPr/>
            </a:pPr>
            <a:r>
              <a:rPr lang="en-US" altLang="zh-CN" dirty="0" smtClean="0"/>
              <a:t>C</a:t>
            </a:r>
            <a:r>
              <a:rPr lang="en-US" altLang="zh-CN" baseline="-25000" dirty="0" smtClean="0"/>
              <a:t>u1</a:t>
            </a:r>
            <a:r>
              <a:rPr lang="en-US" altLang="zh-CN" dirty="0" smtClean="0"/>
              <a:t>= [44 *2/3 + 1/3*8 ]/1.1 = 29.09</a:t>
            </a:r>
          </a:p>
          <a:p>
            <a:pPr eaLnBrk="1" hangingPunct="1">
              <a:defRPr/>
            </a:pPr>
            <a:r>
              <a:rPr lang="en-US" altLang="zh-CN" dirty="0" smtClean="0"/>
              <a:t>C</a:t>
            </a:r>
            <a:r>
              <a:rPr lang="en-US" altLang="zh-CN" baseline="-25000" dirty="0" smtClean="0"/>
              <a:t>d1</a:t>
            </a:r>
            <a:r>
              <a:rPr lang="en-US" altLang="zh-CN" dirty="0" smtClean="0"/>
              <a:t>= [8 *2/3 + 1/3*0 ]/1.1 = 4.85</a:t>
            </a:r>
          </a:p>
          <a:p>
            <a:pPr eaLnBrk="1" hangingPunct="1">
              <a:defRPr/>
            </a:pPr>
            <a:r>
              <a:rPr lang="en-US" altLang="zh-CN" dirty="0" smtClean="0"/>
              <a:t>C =  [29.09 *2/3 + 1/3*4.85 ]/1.1 = 19.10</a:t>
            </a:r>
          </a:p>
          <a:p>
            <a:pPr eaLnBrk="1" hangingPunct="1">
              <a:defRPr/>
            </a:pPr>
            <a:endParaRPr lang="en-US" altLang="zh-CN" baseline="-25000" dirty="0" smtClean="0"/>
          </a:p>
        </p:txBody>
      </p:sp>
      <p:sp>
        <p:nvSpPr>
          <p:cNvPr id="140292" name="Line 4"/>
          <p:cNvSpPr>
            <a:spLocks noChangeAspect="1" noChangeShapeType="1"/>
          </p:cNvSpPr>
          <p:nvPr/>
        </p:nvSpPr>
        <p:spPr bwMode="auto">
          <a:xfrm>
            <a:off x="3000375" y="2438400"/>
            <a:ext cx="1100138" cy="29845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3" name="Line 5"/>
          <p:cNvSpPr>
            <a:spLocks noChangeAspect="1" noChangeShapeType="1"/>
          </p:cNvSpPr>
          <p:nvPr/>
        </p:nvSpPr>
        <p:spPr bwMode="auto">
          <a:xfrm>
            <a:off x="4157663" y="2139950"/>
            <a:ext cx="1100137" cy="29845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4" name="Line 6"/>
          <p:cNvSpPr>
            <a:spLocks noChangeAspect="1" noChangeShapeType="1"/>
          </p:cNvSpPr>
          <p:nvPr/>
        </p:nvSpPr>
        <p:spPr bwMode="auto">
          <a:xfrm flipV="1">
            <a:off x="3000375" y="2133600"/>
            <a:ext cx="1100138" cy="29845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5" name="Line 7"/>
          <p:cNvSpPr>
            <a:spLocks noChangeAspect="1" noChangeShapeType="1"/>
          </p:cNvSpPr>
          <p:nvPr/>
        </p:nvSpPr>
        <p:spPr bwMode="auto">
          <a:xfrm flipV="1">
            <a:off x="4157663" y="2444750"/>
            <a:ext cx="1100137" cy="29845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6" name="Line 8"/>
          <p:cNvSpPr>
            <a:spLocks noChangeAspect="1" noChangeShapeType="1"/>
          </p:cNvSpPr>
          <p:nvPr/>
        </p:nvSpPr>
        <p:spPr bwMode="auto">
          <a:xfrm flipV="1">
            <a:off x="4114800" y="1828800"/>
            <a:ext cx="1066800" cy="288925"/>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7" name="Line 9"/>
          <p:cNvSpPr>
            <a:spLocks noChangeAspect="1" noChangeShapeType="1"/>
          </p:cNvSpPr>
          <p:nvPr/>
        </p:nvSpPr>
        <p:spPr bwMode="auto">
          <a:xfrm>
            <a:off x="4157663" y="2749550"/>
            <a:ext cx="1100137" cy="29845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8" name="Text Box 10"/>
          <p:cNvSpPr txBox="1">
            <a:spLocks noChangeAspect="1" noChangeArrowheads="1"/>
          </p:cNvSpPr>
          <p:nvPr/>
        </p:nvSpPr>
        <p:spPr bwMode="auto">
          <a:xfrm>
            <a:off x="2438400" y="2179638"/>
            <a:ext cx="571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en-US" sz="2400" b="1">
                <a:latin typeface="Times New Roman" panose="02020603050405020304" pitchFamily="18" charset="0"/>
              </a:rPr>
              <a:t>C</a:t>
            </a:r>
            <a:endParaRPr kumimoji="1" lang="en-US" altLang="zh-CN" sz="2400" b="1">
              <a:latin typeface="Times New Roman" panose="02020603050405020304" pitchFamily="18" charset="0"/>
            </a:endParaRPr>
          </a:p>
        </p:txBody>
      </p:sp>
      <p:sp>
        <p:nvSpPr>
          <p:cNvPr id="140299" name="Text Box 11"/>
          <p:cNvSpPr txBox="1">
            <a:spLocks noChangeAspect="1" noChangeArrowheads="1"/>
          </p:cNvSpPr>
          <p:nvPr/>
        </p:nvSpPr>
        <p:spPr bwMode="auto">
          <a:xfrm>
            <a:off x="4838700" y="1447800"/>
            <a:ext cx="10287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44</a:t>
            </a:r>
          </a:p>
        </p:txBody>
      </p:sp>
      <p:sp>
        <p:nvSpPr>
          <p:cNvPr id="140300" name="Text Box 12"/>
          <p:cNvSpPr txBox="1">
            <a:spLocks noChangeAspect="1" noChangeArrowheads="1"/>
          </p:cNvSpPr>
          <p:nvPr/>
        </p:nvSpPr>
        <p:spPr bwMode="auto">
          <a:xfrm>
            <a:off x="5219700" y="2133600"/>
            <a:ext cx="508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a:t>
            </a:r>
          </a:p>
        </p:txBody>
      </p:sp>
      <p:sp>
        <p:nvSpPr>
          <p:cNvPr id="140301" name="Text Box 13"/>
          <p:cNvSpPr txBox="1">
            <a:spLocks noChangeAspect="1" noChangeArrowheads="1"/>
          </p:cNvSpPr>
          <p:nvPr/>
        </p:nvSpPr>
        <p:spPr bwMode="auto">
          <a:xfrm>
            <a:off x="5334000" y="2819400"/>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0</a:t>
            </a:r>
          </a:p>
        </p:txBody>
      </p:sp>
      <p:sp>
        <p:nvSpPr>
          <p:cNvPr id="140302" name="Rectangle 14"/>
          <p:cNvSpPr>
            <a:spLocks noChangeAspect="1" noChangeArrowheads="1"/>
          </p:cNvSpPr>
          <p:nvPr/>
        </p:nvSpPr>
        <p:spPr bwMode="auto">
          <a:xfrm>
            <a:off x="3297238" y="1474788"/>
            <a:ext cx="92868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C</a:t>
            </a:r>
            <a:r>
              <a:rPr kumimoji="1" lang="en-US" altLang="zh-CN" sz="2400" b="1" baseline="-25000">
                <a:latin typeface="Times New Roman" panose="02020603050405020304" pitchFamily="18" charset="0"/>
              </a:rPr>
              <a:t>u1</a:t>
            </a:r>
          </a:p>
        </p:txBody>
      </p:sp>
      <p:sp>
        <p:nvSpPr>
          <p:cNvPr id="140303" name="Rectangle 15"/>
          <p:cNvSpPr>
            <a:spLocks noChangeAspect="1" noChangeArrowheads="1"/>
          </p:cNvSpPr>
          <p:nvPr/>
        </p:nvSpPr>
        <p:spPr bwMode="auto">
          <a:xfrm>
            <a:off x="3352800" y="2743200"/>
            <a:ext cx="9286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C</a:t>
            </a:r>
            <a:r>
              <a:rPr kumimoji="1" lang="en-US" altLang="zh-CN" sz="2400" b="1" baseline="-25000">
                <a:latin typeface="Times New Roman" panose="02020603050405020304" pitchFamily="18" charset="0"/>
              </a:rPr>
              <a:t>d1</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defRPr/>
            </a:pPr>
            <a:endParaRPr lang="zh-CN" altLang="zh-CN" smtClean="0"/>
          </a:p>
        </p:txBody>
      </p:sp>
      <p:sp>
        <p:nvSpPr>
          <p:cNvPr id="142339" name="Line 4"/>
          <p:cNvSpPr>
            <a:spLocks noChangeShapeType="1"/>
          </p:cNvSpPr>
          <p:nvPr/>
        </p:nvSpPr>
        <p:spPr bwMode="auto">
          <a:xfrm>
            <a:off x="1857375" y="35052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0" name="Line 5"/>
          <p:cNvSpPr>
            <a:spLocks noChangeShapeType="1"/>
          </p:cNvSpPr>
          <p:nvPr/>
        </p:nvSpPr>
        <p:spPr bwMode="auto">
          <a:xfrm>
            <a:off x="2590800" y="33067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1" name="Line 6"/>
          <p:cNvSpPr>
            <a:spLocks noChangeShapeType="1"/>
          </p:cNvSpPr>
          <p:nvPr/>
        </p:nvSpPr>
        <p:spPr bwMode="auto">
          <a:xfrm flipV="1">
            <a:off x="1857375" y="33067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2" name="Line 7"/>
          <p:cNvSpPr>
            <a:spLocks noChangeShapeType="1"/>
          </p:cNvSpPr>
          <p:nvPr/>
        </p:nvSpPr>
        <p:spPr bwMode="auto">
          <a:xfrm flipV="1">
            <a:off x="2590800" y="35052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3" name="Line 8"/>
          <p:cNvSpPr>
            <a:spLocks noChangeShapeType="1"/>
          </p:cNvSpPr>
          <p:nvPr/>
        </p:nvSpPr>
        <p:spPr bwMode="auto">
          <a:xfrm flipV="1">
            <a:off x="2590800" y="31083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4" name="Line 9"/>
          <p:cNvSpPr>
            <a:spLocks noChangeShapeType="1"/>
          </p:cNvSpPr>
          <p:nvPr/>
        </p:nvSpPr>
        <p:spPr bwMode="auto">
          <a:xfrm>
            <a:off x="2590800" y="37036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5" name="Line 10"/>
          <p:cNvSpPr>
            <a:spLocks noChangeShapeType="1"/>
          </p:cNvSpPr>
          <p:nvPr/>
        </p:nvSpPr>
        <p:spPr bwMode="auto">
          <a:xfrm>
            <a:off x="6124575" y="3551238"/>
            <a:ext cx="733425" cy="487362"/>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6" name="Line 11"/>
          <p:cNvSpPr>
            <a:spLocks noChangeShapeType="1"/>
          </p:cNvSpPr>
          <p:nvPr/>
        </p:nvSpPr>
        <p:spPr bwMode="auto">
          <a:xfrm>
            <a:off x="6858000" y="3200400"/>
            <a:ext cx="762000" cy="38100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7" name="Line 12"/>
          <p:cNvSpPr>
            <a:spLocks noChangeShapeType="1"/>
          </p:cNvSpPr>
          <p:nvPr/>
        </p:nvSpPr>
        <p:spPr bwMode="auto">
          <a:xfrm flipV="1">
            <a:off x="6124575" y="3200400"/>
            <a:ext cx="733425" cy="3508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8" name="Line 13"/>
          <p:cNvSpPr>
            <a:spLocks noChangeShapeType="1"/>
          </p:cNvSpPr>
          <p:nvPr/>
        </p:nvSpPr>
        <p:spPr bwMode="auto">
          <a:xfrm flipV="1">
            <a:off x="6858000" y="3581400"/>
            <a:ext cx="762000" cy="4270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49" name="Line 14"/>
          <p:cNvSpPr>
            <a:spLocks noChangeShapeType="1"/>
          </p:cNvSpPr>
          <p:nvPr/>
        </p:nvSpPr>
        <p:spPr bwMode="auto">
          <a:xfrm flipV="1">
            <a:off x="6858000" y="2743200"/>
            <a:ext cx="838200" cy="45720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50" name="Line 15"/>
          <p:cNvSpPr>
            <a:spLocks noChangeShapeType="1"/>
          </p:cNvSpPr>
          <p:nvPr/>
        </p:nvSpPr>
        <p:spPr bwMode="auto">
          <a:xfrm>
            <a:off x="6858000" y="4038600"/>
            <a:ext cx="762000" cy="533400"/>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351" name="Text Box 16"/>
          <p:cNvSpPr txBox="1">
            <a:spLocks noChangeArrowheads="1"/>
          </p:cNvSpPr>
          <p:nvPr/>
        </p:nvSpPr>
        <p:spPr bwMode="auto">
          <a:xfrm>
            <a:off x="1143000" y="3276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100</a:t>
            </a:r>
          </a:p>
        </p:txBody>
      </p:sp>
      <p:sp>
        <p:nvSpPr>
          <p:cNvPr id="142352" name="Text Box 17"/>
          <p:cNvSpPr txBox="1">
            <a:spLocks noChangeArrowheads="1"/>
          </p:cNvSpPr>
          <p:nvPr/>
        </p:nvSpPr>
        <p:spPr bwMode="auto">
          <a:xfrm>
            <a:off x="2209800" y="28194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120</a:t>
            </a:r>
          </a:p>
        </p:txBody>
      </p:sp>
      <p:sp>
        <p:nvSpPr>
          <p:cNvPr id="142353" name="Text Box 18"/>
          <p:cNvSpPr txBox="1">
            <a:spLocks noChangeArrowheads="1"/>
          </p:cNvSpPr>
          <p:nvPr/>
        </p:nvSpPr>
        <p:spPr bwMode="auto">
          <a:xfrm>
            <a:off x="2286000" y="3810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90</a:t>
            </a:r>
          </a:p>
        </p:txBody>
      </p:sp>
      <p:sp>
        <p:nvSpPr>
          <p:cNvPr id="142354" name="Text Box 19"/>
          <p:cNvSpPr txBox="1">
            <a:spLocks noChangeArrowheads="1"/>
          </p:cNvSpPr>
          <p:nvPr/>
        </p:nvSpPr>
        <p:spPr bwMode="auto">
          <a:xfrm>
            <a:off x="762000" y="2209800"/>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风险资产</a:t>
            </a:r>
          </a:p>
        </p:txBody>
      </p:sp>
      <p:sp>
        <p:nvSpPr>
          <p:cNvPr id="142355" name="Text Box 20"/>
          <p:cNvSpPr txBox="1">
            <a:spLocks noChangeArrowheads="1"/>
          </p:cNvSpPr>
          <p:nvPr/>
        </p:nvSpPr>
        <p:spPr bwMode="auto">
          <a:xfrm>
            <a:off x="5181600" y="22098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期权</a:t>
            </a:r>
          </a:p>
        </p:txBody>
      </p:sp>
      <p:sp>
        <p:nvSpPr>
          <p:cNvPr id="142356" name="Text Box 21"/>
          <p:cNvSpPr txBox="1">
            <a:spLocks noChangeArrowheads="1"/>
          </p:cNvSpPr>
          <p:nvPr/>
        </p:nvSpPr>
        <p:spPr bwMode="auto">
          <a:xfrm>
            <a:off x="52578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zh-CN" sz="2000" b="1">
                <a:latin typeface="Times New Roman" panose="02020603050405020304" pitchFamily="18" charset="0"/>
              </a:rPr>
              <a:t>19.10</a:t>
            </a:r>
          </a:p>
        </p:txBody>
      </p:sp>
      <p:sp>
        <p:nvSpPr>
          <p:cNvPr id="142357" name="Text Box 22"/>
          <p:cNvSpPr txBox="1">
            <a:spLocks noChangeArrowheads="1"/>
          </p:cNvSpPr>
          <p:nvPr/>
        </p:nvSpPr>
        <p:spPr bwMode="auto">
          <a:xfrm>
            <a:off x="3352800" y="2743200"/>
            <a:ext cx="762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144</a:t>
            </a:r>
          </a:p>
        </p:txBody>
      </p:sp>
      <p:sp>
        <p:nvSpPr>
          <p:cNvPr id="142358" name="Text Box 23"/>
          <p:cNvSpPr txBox="1">
            <a:spLocks noChangeArrowheads="1"/>
          </p:cNvSpPr>
          <p:nvPr/>
        </p:nvSpPr>
        <p:spPr bwMode="auto">
          <a:xfrm>
            <a:off x="3276600" y="3276600"/>
            <a:ext cx="838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108</a:t>
            </a:r>
          </a:p>
        </p:txBody>
      </p:sp>
      <p:sp>
        <p:nvSpPr>
          <p:cNvPr id="142359" name="Text Box 24"/>
          <p:cNvSpPr txBox="1">
            <a:spLocks noChangeArrowheads="1"/>
          </p:cNvSpPr>
          <p:nvPr/>
        </p:nvSpPr>
        <p:spPr bwMode="auto">
          <a:xfrm>
            <a:off x="3429000" y="38100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81</a:t>
            </a:r>
          </a:p>
        </p:txBody>
      </p:sp>
      <p:sp>
        <p:nvSpPr>
          <p:cNvPr id="142360" name="Text Box 25"/>
          <p:cNvSpPr txBox="1">
            <a:spLocks noChangeArrowheads="1"/>
          </p:cNvSpPr>
          <p:nvPr/>
        </p:nvSpPr>
        <p:spPr bwMode="auto">
          <a:xfrm>
            <a:off x="6324600" y="4191000"/>
            <a:ext cx="914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zh-CN" sz="2000" b="1">
                <a:latin typeface="Times New Roman" panose="02020603050405020304" pitchFamily="18" charset="0"/>
              </a:rPr>
              <a:t>4.85</a:t>
            </a:r>
            <a:endParaRPr kumimoji="1" lang="en-US" altLang="zh-CN" sz="2000" b="1">
              <a:latin typeface="Times New Roman" panose="02020603050405020304" pitchFamily="18" charset="0"/>
            </a:endParaRPr>
          </a:p>
        </p:txBody>
      </p:sp>
      <p:sp>
        <p:nvSpPr>
          <p:cNvPr id="142361" name="Text Box 26"/>
          <p:cNvSpPr txBox="1">
            <a:spLocks noChangeArrowheads="1"/>
          </p:cNvSpPr>
          <p:nvPr/>
        </p:nvSpPr>
        <p:spPr bwMode="auto">
          <a:xfrm>
            <a:off x="6400800" y="2819400"/>
            <a:ext cx="762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29.09</a:t>
            </a:r>
          </a:p>
        </p:txBody>
      </p:sp>
      <p:sp>
        <p:nvSpPr>
          <p:cNvPr id="142362" name="Text Box 27"/>
          <p:cNvSpPr txBox="1">
            <a:spLocks noChangeArrowheads="1"/>
          </p:cNvSpPr>
          <p:nvPr/>
        </p:nvSpPr>
        <p:spPr bwMode="auto">
          <a:xfrm>
            <a:off x="7620000" y="2514600"/>
            <a:ext cx="685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44</a:t>
            </a:r>
          </a:p>
        </p:txBody>
      </p:sp>
      <p:sp>
        <p:nvSpPr>
          <p:cNvPr id="142363" name="Text Box 28"/>
          <p:cNvSpPr txBox="1">
            <a:spLocks noChangeArrowheads="1"/>
          </p:cNvSpPr>
          <p:nvPr/>
        </p:nvSpPr>
        <p:spPr bwMode="auto">
          <a:xfrm>
            <a:off x="7696200" y="35052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8</a:t>
            </a:r>
          </a:p>
        </p:txBody>
      </p:sp>
      <p:sp>
        <p:nvSpPr>
          <p:cNvPr id="142364" name="Text Box 29"/>
          <p:cNvSpPr txBox="1">
            <a:spLocks noChangeArrowheads="1"/>
          </p:cNvSpPr>
          <p:nvPr/>
        </p:nvSpPr>
        <p:spPr bwMode="auto">
          <a:xfrm>
            <a:off x="7696200" y="44958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0</a:t>
            </a:r>
          </a:p>
        </p:txBody>
      </p:sp>
      <p:sp>
        <p:nvSpPr>
          <p:cNvPr id="142365" name="Text Box 30"/>
          <p:cNvSpPr txBox="1">
            <a:spLocks noChangeArrowheads="1"/>
          </p:cNvSpPr>
          <p:nvPr/>
        </p:nvSpPr>
        <p:spPr bwMode="auto">
          <a:xfrm>
            <a:off x="7315200" y="2971800"/>
            <a:ext cx="1447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套头率</a:t>
            </a:r>
            <a:r>
              <a:rPr kumimoji="1" lang="en-US" altLang="zh-CN" sz="2000" b="1">
                <a:latin typeface="Times New Roman" panose="02020603050405020304" pitchFamily="18" charset="0"/>
              </a:rPr>
              <a:t>=1</a:t>
            </a:r>
          </a:p>
        </p:txBody>
      </p:sp>
      <p:sp>
        <p:nvSpPr>
          <p:cNvPr id="142366" name="Rectangle 31"/>
          <p:cNvSpPr>
            <a:spLocks noChangeArrowheads="1"/>
          </p:cNvSpPr>
          <p:nvPr/>
        </p:nvSpPr>
        <p:spPr bwMode="auto">
          <a:xfrm>
            <a:off x="7254875" y="3990975"/>
            <a:ext cx="15398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a:latin typeface="Times New Roman" panose="02020603050405020304" pitchFamily="18" charset="0"/>
              </a:rPr>
              <a:t>套头率</a:t>
            </a:r>
            <a:r>
              <a:rPr kumimoji="1" lang="en-US" altLang="zh-CN" sz="2000" b="1">
                <a:latin typeface="Times New Roman" panose="02020603050405020304" pitchFamily="18" charset="0"/>
              </a:rPr>
              <a:t>=0.30</a:t>
            </a:r>
          </a:p>
        </p:txBody>
      </p:sp>
      <p:sp>
        <p:nvSpPr>
          <p:cNvPr id="142367" name="Rectangle 32"/>
          <p:cNvSpPr>
            <a:spLocks noChangeArrowheads="1"/>
          </p:cNvSpPr>
          <p:nvPr/>
        </p:nvSpPr>
        <p:spPr bwMode="auto">
          <a:xfrm>
            <a:off x="6111875" y="3381375"/>
            <a:ext cx="15398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1">
                <a:latin typeface="Times New Roman" panose="02020603050405020304" pitchFamily="18" charset="0"/>
              </a:rPr>
              <a:t>套头率</a:t>
            </a:r>
            <a:r>
              <a:rPr kumimoji="1" lang="en-US" altLang="zh-CN" sz="2000" b="1">
                <a:latin typeface="Times New Roman" panose="02020603050405020304" pitchFamily="18" charset="0"/>
              </a:rPr>
              <a:t>=0.81</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endParaRPr lang="zh-CN" altLang="en-US" sz="3200" dirty="0" smtClean="0"/>
          </a:p>
        </p:txBody>
      </p:sp>
      <p:sp>
        <p:nvSpPr>
          <p:cNvPr id="2" name="矩形 1"/>
          <p:cNvSpPr>
            <a:spLocks noChangeArrowheads="1"/>
          </p:cNvSpPr>
          <p:nvPr/>
        </p:nvSpPr>
        <p:spPr bwMode="auto">
          <a:xfrm>
            <a:off x="1187450" y="3244850"/>
            <a:ext cx="7561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latin typeface="Times New Roman" panose="02020603050405020304" pitchFamily="18" charset="0"/>
              </a:rPr>
              <a:t>期权是解决信息不对称的一种有效方法</a:t>
            </a:r>
          </a:p>
        </p:txBody>
      </p:sp>
      <p:sp>
        <p:nvSpPr>
          <p:cNvPr id="3" name="矩形 2"/>
          <p:cNvSpPr>
            <a:spLocks noChangeArrowheads="1"/>
          </p:cNvSpPr>
          <p:nvPr/>
        </p:nvSpPr>
        <p:spPr bwMode="auto">
          <a:xfrm>
            <a:off x="1979613" y="1851025"/>
            <a:ext cx="5346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80963">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Times New Roman" panose="02020603050405020304" pitchFamily="18" charset="0"/>
              </a:rPr>
              <a:t>期权给我们带来了什么？</a:t>
            </a:r>
            <a:endParaRPr lang="en-US" altLang="zh-CN" sz="3600" b="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381000" y="609600"/>
            <a:ext cx="7215188" cy="609600"/>
          </a:xfrm>
        </p:spPr>
        <p:txBody>
          <a:bodyPr/>
          <a:lstStyle/>
          <a:p>
            <a:pPr eaLnBrk="1" hangingPunct="1">
              <a:defRPr/>
            </a:pPr>
            <a:r>
              <a:rPr lang="zh-CN" altLang="en-US" sz="3200" dirty="0" smtClean="0"/>
              <a:t>练习：二项式模型对欧式看跌期权定价</a:t>
            </a:r>
          </a:p>
        </p:txBody>
      </p:sp>
      <p:sp>
        <p:nvSpPr>
          <p:cNvPr id="119811" name="Rectangle 3"/>
          <p:cNvSpPr>
            <a:spLocks noGrp="1" noChangeArrowheads="1"/>
          </p:cNvSpPr>
          <p:nvPr>
            <p:ph type="body" idx="1"/>
          </p:nvPr>
        </p:nvSpPr>
        <p:spPr/>
        <p:txBody>
          <a:bodyPr/>
          <a:lstStyle/>
          <a:p>
            <a:pPr eaLnBrk="1" hangingPunct="1">
              <a:defRPr/>
            </a:pPr>
            <a:r>
              <a:rPr lang="zh-CN" altLang="en-US" b="1" smtClean="0"/>
              <a:t>欧式看跌期权如何定价？</a:t>
            </a:r>
          </a:p>
          <a:p>
            <a:pPr eaLnBrk="1" hangingPunct="1">
              <a:defRPr/>
            </a:pPr>
            <a:r>
              <a:rPr lang="en-US" altLang="zh-CN" b="1" smtClean="0"/>
              <a:t>S</a:t>
            </a:r>
            <a:r>
              <a:rPr lang="en-US" altLang="zh-CN" b="1" baseline="-25000" smtClean="0"/>
              <a:t>0</a:t>
            </a:r>
            <a:r>
              <a:rPr lang="zh-CN" altLang="en-US" b="1" smtClean="0"/>
              <a:t>＝</a:t>
            </a:r>
            <a:r>
              <a:rPr lang="en-US" altLang="zh-CN" b="1" smtClean="0"/>
              <a:t>100, u=1.2, d=0.9</a:t>
            </a:r>
            <a:r>
              <a:rPr lang="zh-CN" altLang="en-US" b="1" smtClean="0"/>
              <a:t>，</a:t>
            </a:r>
            <a:r>
              <a:rPr lang="en-US" altLang="zh-CN" b="1" smtClean="0"/>
              <a:t>R =1+0.10, X=111</a:t>
            </a:r>
          </a:p>
          <a:p>
            <a:pPr eaLnBrk="1" hangingPunct="1">
              <a:defRPr/>
            </a:pPr>
            <a:endParaRPr lang="en-US" altLang="zh-CN" b="1" smtClean="0"/>
          </a:p>
        </p:txBody>
      </p:sp>
      <p:sp>
        <p:nvSpPr>
          <p:cNvPr id="144388" name="Line 4"/>
          <p:cNvSpPr>
            <a:spLocks noChangeShapeType="1"/>
          </p:cNvSpPr>
          <p:nvPr/>
        </p:nvSpPr>
        <p:spPr bwMode="auto">
          <a:xfrm>
            <a:off x="1728788" y="48434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89" name="Line 5"/>
          <p:cNvSpPr>
            <a:spLocks noChangeShapeType="1"/>
          </p:cNvSpPr>
          <p:nvPr/>
        </p:nvSpPr>
        <p:spPr bwMode="auto">
          <a:xfrm>
            <a:off x="2462213" y="46450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0" name="Line 6"/>
          <p:cNvSpPr>
            <a:spLocks noChangeShapeType="1"/>
          </p:cNvSpPr>
          <p:nvPr/>
        </p:nvSpPr>
        <p:spPr bwMode="auto">
          <a:xfrm flipV="1">
            <a:off x="1728788" y="46450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1" name="Line 7"/>
          <p:cNvSpPr>
            <a:spLocks noChangeShapeType="1"/>
          </p:cNvSpPr>
          <p:nvPr/>
        </p:nvSpPr>
        <p:spPr bwMode="auto">
          <a:xfrm flipV="1">
            <a:off x="2462213" y="48434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2" name="Line 8"/>
          <p:cNvSpPr>
            <a:spLocks noChangeShapeType="1"/>
          </p:cNvSpPr>
          <p:nvPr/>
        </p:nvSpPr>
        <p:spPr bwMode="auto">
          <a:xfrm flipV="1">
            <a:off x="2462213" y="444658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3" name="Line 9"/>
          <p:cNvSpPr>
            <a:spLocks noChangeShapeType="1"/>
          </p:cNvSpPr>
          <p:nvPr/>
        </p:nvSpPr>
        <p:spPr bwMode="auto">
          <a:xfrm>
            <a:off x="2462213" y="50419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4" name="Line 10"/>
          <p:cNvSpPr>
            <a:spLocks noChangeShapeType="1"/>
          </p:cNvSpPr>
          <p:nvPr/>
        </p:nvSpPr>
        <p:spPr bwMode="auto">
          <a:xfrm>
            <a:off x="5995988" y="48895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5" name="Line 11"/>
          <p:cNvSpPr>
            <a:spLocks noChangeShapeType="1"/>
          </p:cNvSpPr>
          <p:nvPr/>
        </p:nvSpPr>
        <p:spPr bwMode="auto">
          <a:xfrm>
            <a:off x="6729413" y="46910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6" name="Line 12"/>
          <p:cNvSpPr>
            <a:spLocks noChangeShapeType="1"/>
          </p:cNvSpPr>
          <p:nvPr/>
        </p:nvSpPr>
        <p:spPr bwMode="auto">
          <a:xfrm flipV="1">
            <a:off x="5995988" y="46910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7" name="Line 13"/>
          <p:cNvSpPr>
            <a:spLocks noChangeShapeType="1"/>
          </p:cNvSpPr>
          <p:nvPr/>
        </p:nvSpPr>
        <p:spPr bwMode="auto">
          <a:xfrm flipV="1">
            <a:off x="6729413" y="48895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8" name="Line 14"/>
          <p:cNvSpPr>
            <a:spLocks noChangeShapeType="1"/>
          </p:cNvSpPr>
          <p:nvPr/>
        </p:nvSpPr>
        <p:spPr bwMode="auto">
          <a:xfrm flipV="1">
            <a:off x="6729413" y="44926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399" name="Line 15"/>
          <p:cNvSpPr>
            <a:spLocks noChangeShapeType="1"/>
          </p:cNvSpPr>
          <p:nvPr/>
        </p:nvSpPr>
        <p:spPr bwMode="auto">
          <a:xfrm>
            <a:off x="6729413" y="50879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4400" name="Text Box 16"/>
          <p:cNvSpPr txBox="1">
            <a:spLocks noChangeArrowheads="1"/>
          </p:cNvSpPr>
          <p:nvPr/>
        </p:nvSpPr>
        <p:spPr bwMode="auto">
          <a:xfrm>
            <a:off x="1014413" y="4614863"/>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100</a:t>
            </a:r>
          </a:p>
        </p:txBody>
      </p:sp>
      <p:sp>
        <p:nvSpPr>
          <p:cNvPr id="144401" name="Text Box 17"/>
          <p:cNvSpPr txBox="1">
            <a:spLocks noChangeArrowheads="1"/>
          </p:cNvSpPr>
          <p:nvPr/>
        </p:nvSpPr>
        <p:spPr bwMode="auto">
          <a:xfrm>
            <a:off x="2081213" y="4157663"/>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120</a:t>
            </a:r>
          </a:p>
        </p:txBody>
      </p:sp>
      <p:sp>
        <p:nvSpPr>
          <p:cNvPr id="144402" name="Text Box 18"/>
          <p:cNvSpPr txBox="1">
            <a:spLocks noChangeArrowheads="1"/>
          </p:cNvSpPr>
          <p:nvPr/>
        </p:nvSpPr>
        <p:spPr bwMode="auto">
          <a:xfrm>
            <a:off x="2157413" y="514826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90</a:t>
            </a:r>
          </a:p>
        </p:txBody>
      </p:sp>
      <p:sp>
        <p:nvSpPr>
          <p:cNvPr id="144403" name="Text Box 19"/>
          <p:cNvSpPr txBox="1">
            <a:spLocks noChangeArrowheads="1"/>
          </p:cNvSpPr>
          <p:nvPr/>
        </p:nvSpPr>
        <p:spPr bwMode="auto">
          <a:xfrm>
            <a:off x="1543050" y="3548063"/>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风险资产</a:t>
            </a:r>
          </a:p>
        </p:txBody>
      </p:sp>
      <p:sp>
        <p:nvSpPr>
          <p:cNvPr id="144404" name="Text Box 20"/>
          <p:cNvSpPr txBox="1">
            <a:spLocks noChangeArrowheads="1"/>
          </p:cNvSpPr>
          <p:nvPr/>
        </p:nvSpPr>
        <p:spPr bwMode="auto">
          <a:xfrm>
            <a:off x="6251575" y="3548063"/>
            <a:ext cx="105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期权</a:t>
            </a:r>
          </a:p>
        </p:txBody>
      </p:sp>
      <p:sp>
        <p:nvSpPr>
          <p:cNvPr id="144405" name="Text Box 21"/>
          <p:cNvSpPr txBox="1">
            <a:spLocks noChangeArrowheads="1"/>
          </p:cNvSpPr>
          <p:nvPr/>
        </p:nvSpPr>
        <p:spPr bwMode="auto">
          <a:xfrm>
            <a:off x="5434013" y="47371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P</a:t>
            </a:r>
          </a:p>
        </p:txBody>
      </p:sp>
      <p:sp>
        <p:nvSpPr>
          <p:cNvPr id="144406" name="Text Box 22"/>
          <p:cNvSpPr txBox="1">
            <a:spLocks noChangeArrowheads="1"/>
          </p:cNvSpPr>
          <p:nvPr/>
        </p:nvSpPr>
        <p:spPr bwMode="auto">
          <a:xfrm>
            <a:off x="3224213" y="4081463"/>
            <a:ext cx="762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144</a:t>
            </a:r>
          </a:p>
        </p:txBody>
      </p:sp>
      <p:sp>
        <p:nvSpPr>
          <p:cNvPr id="144407" name="Text Box 23"/>
          <p:cNvSpPr txBox="1">
            <a:spLocks noChangeArrowheads="1"/>
          </p:cNvSpPr>
          <p:nvPr/>
        </p:nvSpPr>
        <p:spPr bwMode="auto">
          <a:xfrm>
            <a:off x="3148013" y="4614863"/>
            <a:ext cx="838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108</a:t>
            </a:r>
          </a:p>
        </p:txBody>
      </p:sp>
      <p:sp>
        <p:nvSpPr>
          <p:cNvPr id="144408" name="Text Box 24"/>
          <p:cNvSpPr txBox="1">
            <a:spLocks noChangeArrowheads="1"/>
          </p:cNvSpPr>
          <p:nvPr/>
        </p:nvSpPr>
        <p:spPr bwMode="auto">
          <a:xfrm>
            <a:off x="3300413" y="5148263"/>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81</a:t>
            </a:r>
          </a:p>
        </p:txBody>
      </p:sp>
      <p:sp>
        <p:nvSpPr>
          <p:cNvPr id="144409" name="Text Box 25"/>
          <p:cNvSpPr txBox="1">
            <a:spLocks noChangeArrowheads="1"/>
          </p:cNvSpPr>
          <p:nvPr/>
        </p:nvSpPr>
        <p:spPr bwMode="auto">
          <a:xfrm>
            <a:off x="7415213" y="4157663"/>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0</a:t>
            </a:r>
          </a:p>
        </p:txBody>
      </p:sp>
      <p:sp>
        <p:nvSpPr>
          <p:cNvPr id="144410" name="Text Box 26"/>
          <p:cNvSpPr txBox="1">
            <a:spLocks noChangeArrowheads="1"/>
          </p:cNvSpPr>
          <p:nvPr/>
        </p:nvSpPr>
        <p:spPr bwMode="auto">
          <a:xfrm>
            <a:off x="7567613" y="4691063"/>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a:t>
            </a:r>
          </a:p>
        </p:txBody>
      </p:sp>
      <p:sp>
        <p:nvSpPr>
          <p:cNvPr id="144411" name="Text Box 27"/>
          <p:cNvSpPr txBox="1">
            <a:spLocks noChangeArrowheads="1"/>
          </p:cNvSpPr>
          <p:nvPr/>
        </p:nvSpPr>
        <p:spPr bwMode="auto">
          <a:xfrm>
            <a:off x="7567613" y="5224463"/>
            <a:ext cx="533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30</a:t>
            </a:r>
          </a:p>
        </p:txBody>
      </p:sp>
      <p:sp>
        <p:nvSpPr>
          <p:cNvPr id="144412" name="Rectangle 28"/>
          <p:cNvSpPr>
            <a:spLocks noChangeArrowheads="1"/>
          </p:cNvSpPr>
          <p:nvPr/>
        </p:nvSpPr>
        <p:spPr bwMode="auto">
          <a:xfrm>
            <a:off x="6310313" y="4032250"/>
            <a:ext cx="58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P</a:t>
            </a:r>
            <a:r>
              <a:rPr kumimoji="1" lang="en-US" altLang="zh-CN" sz="2400" b="1" baseline="-25000">
                <a:latin typeface="Times New Roman" panose="02020603050405020304" pitchFamily="18" charset="0"/>
              </a:rPr>
              <a:t>u1</a:t>
            </a:r>
          </a:p>
        </p:txBody>
      </p:sp>
      <p:sp>
        <p:nvSpPr>
          <p:cNvPr id="144413" name="Rectangle 29"/>
          <p:cNvSpPr>
            <a:spLocks noChangeArrowheads="1"/>
          </p:cNvSpPr>
          <p:nvPr/>
        </p:nvSpPr>
        <p:spPr bwMode="auto">
          <a:xfrm>
            <a:off x="6365875" y="5300663"/>
            <a:ext cx="58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P</a:t>
            </a:r>
            <a:r>
              <a:rPr kumimoji="1" lang="en-US" altLang="zh-CN" sz="2400" b="1" baseline="-25000">
                <a:latin typeface="Times New Roman" panose="02020603050405020304" pitchFamily="18" charset="0"/>
              </a:rPr>
              <a:t>d1</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defRPr/>
            </a:pPr>
            <a:endParaRPr lang="zh-CN" altLang="zh-CN" sz="3200" smtClean="0"/>
          </a:p>
        </p:txBody>
      </p:sp>
      <p:sp>
        <p:nvSpPr>
          <p:cNvPr id="120835" name="Rectangle 3"/>
          <p:cNvSpPr>
            <a:spLocks noGrp="1" noChangeArrowheads="1"/>
          </p:cNvSpPr>
          <p:nvPr>
            <p:ph type="body" idx="1"/>
          </p:nvPr>
        </p:nvSpPr>
        <p:spPr/>
        <p:txBody>
          <a:bodyPr/>
          <a:lstStyle/>
          <a:p>
            <a:pPr eaLnBrk="1" hangingPunct="1">
              <a:defRPr/>
            </a:pPr>
            <a:r>
              <a:rPr lang="en-US" altLang="zh-CN" b="1" smtClean="0"/>
              <a:t>p = 2/3,  q = 1/3</a:t>
            </a:r>
          </a:p>
          <a:p>
            <a:pPr eaLnBrk="1" hangingPunct="1">
              <a:defRPr/>
            </a:pPr>
            <a:r>
              <a:rPr lang="en-US" altLang="zh-CN" b="1" smtClean="0"/>
              <a:t>P</a:t>
            </a:r>
            <a:r>
              <a:rPr lang="en-US" altLang="zh-CN" b="1" baseline="-25000" smtClean="0"/>
              <a:t>1</a:t>
            </a:r>
            <a:r>
              <a:rPr lang="en-US" altLang="zh-CN" b="1" smtClean="0"/>
              <a:t> = (0*2/3 + 3*1/3)/(1+0.1) =</a:t>
            </a:r>
            <a:r>
              <a:rPr lang="en-US" altLang="zh-CN" smtClean="0"/>
              <a:t> 0.91</a:t>
            </a:r>
          </a:p>
          <a:p>
            <a:pPr eaLnBrk="1" hangingPunct="1">
              <a:defRPr/>
            </a:pPr>
            <a:r>
              <a:rPr lang="en-US" altLang="zh-CN" smtClean="0"/>
              <a:t>P</a:t>
            </a:r>
            <a:r>
              <a:rPr lang="en-US" altLang="zh-CN" baseline="-25000" smtClean="0"/>
              <a:t>2</a:t>
            </a:r>
            <a:r>
              <a:rPr lang="en-US" altLang="zh-CN" smtClean="0"/>
              <a:t> =  </a:t>
            </a:r>
            <a:r>
              <a:rPr lang="en-US" altLang="zh-CN" b="1" smtClean="0"/>
              <a:t>(3*2/3 + 30*1/3)/(1+0.1) =</a:t>
            </a:r>
            <a:r>
              <a:rPr lang="en-US" altLang="zh-CN" smtClean="0"/>
              <a:t> 10.91</a:t>
            </a:r>
          </a:p>
          <a:p>
            <a:pPr eaLnBrk="1" hangingPunct="1">
              <a:defRPr/>
            </a:pPr>
            <a:r>
              <a:rPr lang="en-US" altLang="zh-CN" b="1" smtClean="0"/>
              <a:t>P = ( 0.91*2/3 + 10.91*1/3)/(1+0.1) = 3.86</a:t>
            </a:r>
          </a:p>
          <a:p>
            <a:pPr eaLnBrk="1" hangingPunct="1">
              <a:defRPr/>
            </a:pPr>
            <a:endParaRPr lang="en-US" altLang="zh-CN"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defRPr/>
            </a:pPr>
            <a:r>
              <a:rPr lang="zh-CN" altLang="en-US" sz="3200" smtClean="0"/>
              <a:t>二项式模型对美式看跌期权定价</a:t>
            </a:r>
          </a:p>
        </p:txBody>
      </p:sp>
      <p:sp>
        <p:nvSpPr>
          <p:cNvPr id="121859" name="Rectangle 3"/>
          <p:cNvSpPr>
            <a:spLocks noGrp="1" noChangeArrowheads="1"/>
          </p:cNvSpPr>
          <p:nvPr>
            <p:ph type="body" idx="1"/>
          </p:nvPr>
        </p:nvSpPr>
        <p:spPr/>
        <p:txBody>
          <a:bodyPr/>
          <a:lstStyle/>
          <a:p>
            <a:pPr eaLnBrk="1" hangingPunct="1">
              <a:defRPr/>
            </a:pPr>
            <a:r>
              <a:rPr lang="zh-CN" altLang="en-US" b="1" smtClean="0"/>
              <a:t>美式看跌期权如何定价？</a:t>
            </a:r>
          </a:p>
          <a:p>
            <a:pPr eaLnBrk="1" hangingPunct="1">
              <a:defRPr/>
            </a:pPr>
            <a:r>
              <a:rPr lang="en-US" altLang="zh-CN" b="1" smtClean="0"/>
              <a:t>S</a:t>
            </a:r>
            <a:r>
              <a:rPr lang="en-US" altLang="zh-CN" b="1" baseline="-25000" smtClean="0"/>
              <a:t>0</a:t>
            </a:r>
            <a:r>
              <a:rPr lang="zh-CN" altLang="en-US" b="1" smtClean="0"/>
              <a:t>＝</a:t>
            </a:r>
            <a:r>
              <a:rPr lang="en-US" altLang="zh-CN" b="1" smtClean="0"/>
              <a:t>100, u=1.2, d=0.9</a:t>
            </a:r>
            <a:r>
              <a:rPr lang="zh-CN" altLang="en-US" b="1" smtClean="0"/>
              <a:t>，</a:t>
            </a:r>
            <a:r>
              <a:rPr lang="en-US" altLang="zh-CN" b="1" smtClean="0"/>
              <a:t>R =1+0.10, X=111</a:t>
            </a:r>
          </a:p>
          <a:p>
            <a:pPr eaLnBrk="1" hangingPunct="1">
              <a:defRPr/>
            </a:pPr>
            <a:endParaRPr lang="en-US" altLang="zh-CN" b="1" smtClean="0"/>
          </a:p>
        </p:txBody>
      </p:sp>
      <p:sp>
        <p:nvSpPr>
          <p:cNvPr id="146436" name="Line 4"/>
          <p:cNvSpPr>
            <a:spLocks noChangeShapeType="1"/>
          </p:cNvSpPr>
          <p:nvPr/>
        </p:nvSpPr>
        <p:spPr bwMode="auto">
          <a:xfrm>
            <a:off x="1728788" y="48434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37" name="Line 5"/>
          <p:cNvSpPr>
            <a:spLocks noChangeShapeType="1"/>
          </p:cNvSpPr>
          <p:nvPr/>
        </p:nvSpPr>
        <p:spPr bwMode="auto">
          <a:xfrm>
            <a:off x="2462213" y="46450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38" name="Line 6"/>
          <p:cNvSpPr>
            <a:spLocks noChangeShapeType="1"/>
          </p:cNvSpPr>
          <p:nvPr/>
        </p:nvSpPr>
        <p:spPr bwMode="auto">
          <a:xfrm flipV="1">
            <a:off x="1728788" y="46450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39" name="Line 7"/>
          <p:cNvSpPr>
            <a:spLocks noChangeShapeType="1"/>
          </p:cNvSpPr>
          <p:nvPr/>
        </p:nvSpPr>
        <p:spPr bwMode="auto">
          <a:xfrm flipV="1">
            <a:off x="2462213" y="48434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0" name="Line 8"/>
          <p:cNvSpPr>
            <a:spLocks noChangeShapeType="1"/>
          </p:cNvSpPr>
          <p:nvPr/>
        </p:nvSpPr>
        <p:spPr bwMode="auto">
          <a:xfrm flipV="1">
            <a:off x="2462213" y="444658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1" name="Line 9"/>
          <p:cNvSpPr>
            <a:spLocks noChangeShapeType="1"/>
          </p:cNvSpPr>
          <p:nvPr/>
        </p:nvSpPr>
        <p:spPr bwMode="auto">
          <a:xfrm>
            <a:off x="2462213" y="50419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2" name="Line 10"/>
          <p:cNvSpPr>
            <a:spLocks noChangeShapeType="1"/>
          </p:cNvSpPr>
          <p:nvPr/>
        </p:nvSpPr>
        <p:spPr bwMode="auto">
          <a:xfrm>
            <a:off x="5995988" y="48895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3" name="Line 11"/>
          <p:cNvSpPr>
            <a:spLocks noChangeShapeType="1"/>
          </p:cNvSpPr>
          <p:nvPr/>
        </p:nvSpPr>
        <p:spPr bwMode="auto">
          <a:xfrm>
            <a:off x="6729413" y="46910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4" name="Line 12"/>
          <p:cNvSpPr>
            <a:spLocks noChangeShapeType="1"/>
          </p:cNvSpPr>
          <p:nvPr/>
        </p:nvSpPr>
        <p:spPr bwMode="auto">
          <a:xfrm flipV="1">
            <a:off x="5995988" y="46910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5" name="Line 13"/>
          <p:cNvSpPr>
            <a:spLocks noChangeShapeType="1"/>
          </p:cNvSpPr>
          <p:nvPr/>
        </p:nvSpPr>
        <p:spPr bwMode="auto">
          <a:xfrm flipV="1">
            <a:off x="6729413" y="48895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6" name="Line 14"/>
          <p:cNvSpPr>
            <a:spLocks noChangeShapeType="1"/>
          </p:cNvSpPr>
          <p:nvPr/>
        </p:nvSpPr>
        <p:spPr bwMode="auto">
          <a:xfrm flipV="1">
            <a:off x="6729413" y="44926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7" name="Line 15"/>
          <p:cNvSpPr>
            <a:spLocks noChangeShapeType="1"/>
          </p:cNvSpPr>
          <p:nvPr/>
        </p:nvSpPr>
        <p:spPr bwMode="auto">
          <a:xfrm>
            <a:off x="6729413" y="508793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8" name="Text Box 16"/>
          <p:cNvSpPr txBox="1">
            <a:spLocks noChangeArrowheads="1"/>
          </p:cNvSpPr>
          <p:nvPr/>
        </p:nvSpPr>
        <p:spPr bwMode="auto">
          <a:xfrm>
            <a:off x="1014413" y="4614863"/>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100</a:t>
            </a:r>
          </a:p>
        </p:txBody>
      </p:sp>
      <p:sp>
        <p:nvSpPr>
          <p:cNvPr id="146449" name="Text Box 17"/>
          <p:cNvSpPr txBox="1">
            <a:spLocks noChangeArrowheads="1"/>
          </p:cNvSpPr>
          <p:nvPr/>
        </p:nvSpPr>
        <p:spPr bwMode="auto">
          <a:xfrm>
            <a:off x="2081213" y="4157663"/>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120</a:t>
            </a:r>
          </a:p>
        </p:txBody>
      </p:sp>
      <p:sp>
        <p:nvSpPr>
          <p:cNvPr id="146450" name="Text Box 18"/>
          <p:cNvSpPr txBox="1">
            <a:spLocks noChangeArrowheads="1"/>
          </p:cNvSpPr>
          <p:nvPr/>
        </p:nvSpPr>
        <p:spPr bwMode="auto">
          <a:xfrm>
            <a:off x="2157413" y="514826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90</a:t>
            </a:r>
          </a:p>
        </p:txBody>
      </p:sp>
      <p:sp>
        <p:nvSpPr>
          <p:cNvPr id="146451" name="Text Box 19"/>
          <p:cNvSpPr txBox="1">
            <a:spLocks noChangeArrowheads="1"/>
          </p:cNvSpPr>
          <p:nvPr/>
        </p:nvSpPr>
        <p:spPr bwMode="auto">
          <a:xfrm>
            <a:off x="1543050" y="3548063"/>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风险资产</a:t>
            </a:r>
          </a:p>
        </p:txBody>
      </p:sp>
      <p:sp>
        <p:nvSpPr>
          <p:cNvPr id="146452" name="Text Box 20"/>
          <p:cNvSpPr txBox="1">
            <a:spLocks noChangeArrowheads="1"/>
          </p:cNvSpPr>
          <p:nvPr/>
        </p:nvSpPr>
        <p:spPr bwMode="auto">
          <a:xfrm>
            <a:off x="6251575" y="3548063"/>
            <a:ext cx="105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期权</a:t>
            </a:r>
          </a:p>
        </p:txBody>
      </p:sp>
      <p:sp>
        <p:nvSpPr>
          <p:cNvPr id="146453" name="Text Box 21"/>
          <p:cNvSpPr txBox="1">
            <a:spLocks noChangeArrowheads="1"/>
          </p:cNvSpPr>
          <p:nvPr/>
        </p:nvSpPr>
        <p:spPr bwMode="auto">
          <a:xfrm>
            <a:off x="5434013" y="47371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P</a:t>
            </a:r>
          </a:p>
        </p:txBody>
      </p:sp>
      <p:sp>
        <p:nvSpPr>
          <p:cNvPr id="146454" name="Text Box 22"/>
          <p:cNvSpPr txBox="1">
            <a:spLocks noChangeArrowheads="1"/>
          </p:cNvSpPr>
          <p:nvPr/>
        </p:nvSpPr>
        <p:spPr bwMode="auto">
          <a:xfrm>
            <a:off x="3224213" y="4081463"/>
            <a:ext cx="762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144</a:t>
            </a:r>
          </a:p>
        </p:txBody>
      </p:sp>
      <p:sp>
        <p:nvSpPr>
          <p:cNvPr id="146455" name="Text Box 23"/>
          <p:cNvSpPr txBox="1">
            <a:spLocks noChangeArrowheads="1"/>
          </p:cNvSpPr>
          <p:nvPr/>
        </p:nvSpPr>
        <p:spPr bwMode="auto">
          <a:xfrm>
            <a:off x="3148013" y="4614863"/>
            <a:ext cx="838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108</a:t>
            </a:r>
          </a:p>
        </p:txBody>
      </p:sp>
      <p:sp>
        <p:nvSpPr>
          <p:cNvPr id="146456" name="Text Box 24"/>
          <p:cNvSpPr txBox="1">
            <a:spLocks noChangeArrowheads="1"/>
          </p:cNvSpPr>
          <p:nvPr/>
        </p:nvSpPr>
        <p:spPr bwMode="auto">
          <a:xfrm>
            <a:off x="3300413" y="5148263"/>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81</a:t>
            </a:r>
          </a:p>
        </p:txBody>
      </p:sp>
      <p:sp>
        <p:nvSpPr>
          <p:cNvPr id="146457" name="Text Box 25"/>
          <p:cNvSpPr txBox="1">
            <a:spLocks noChangeArrowheads="1"/>
          </p:cNvSpPr>
          <p:nvPr/>
        </p:nvSpPr>
        <p:spPr bwMode="auto">
          <a:xfrm>
            <a:off x="7415213" y="4157663"/>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0</a:t>
            </a:r>
          </a:p>
        </p:txBody>
      </p:sp>
      <p:sp>
        <p:nvSpPr>
          <p:cNvPr id="146458" name="Text Box 26"/>
          <p:cNvSpPr txBox="1">
            <a:spLocks noChangeArrowheads="1"/>
          </p:cNvSpPr>
          <p:nvPr/>
        </p:nvSpPr>
        <p:spPr bwMode="auto">
          <a:xfrm>
            <a:off x="7567613" y="4691063"/>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a:t>
            </a:r>
          </a:p>
        </p:txBody>
      </p:sp>
      <p:sp>
        <p:nvSpPr>
          <p:cNvPr id="146459" name="Text Box 27"/>
          <p:cNvSpPr txBox="1">
            <a:spLocks noChangeArrowheads="1"/>
          </p:cNvSpPr>
          <p:nvPr/>
        </p:nvSpPr>
        <p:spPr bwMode="auto">
          <a:xfrm>
            <a:off x="7567613" y="5224463"/>
            <a:ext cx="533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30</a:t>
            </a:r>
          </a:p>
        </p:txBody>
      </p:sp>
      <p:sp>
        <p:nvSpPr>
          <p:cNvPr id="146460" name="Rectangle 28"/>
          <p:cNvSpPr>
            <a:spLocks noChangeArrowheads="1"/>
          </p:cNvSpPr>
          <p:nvPr/>
        </p:nvSpPr>
        <p:spPr bwMode="auto">
          <a:xfrm>
            <a:off x="6310313" y="4032250"/>
            <a:ext cx="58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P</a:t>
            </a:r>
            <a:r>
              <a:rPr kumimoji="1" lang="en-US" altLang="zh-CN" sz="2400" b="1" baseline="-25000">
                <a:latin typeface="Times New Roman" panose="02020603050405020304" pitchFamily="18" charset="0"/>
              </a:rPr>
              <a:t>u1</a:t>
            </a:r>
          </a:p>
        </p:txBody>
      </p:sp>
      <p:sp>
        <p:nvSpPr>
          <p:cNvPr id="146461" name="Rectangle 29"/>
          <p:cNvSpPr>
            <a:spLocks noChangeArrowheads="1"/>
          </p:cNvSpPr>
          <p:nvPr/>
        </p:nvSpPr>
        <p:spPr bwMode="auto">
          <a:xfrm>
            <a:off x="6365875" y="5300663"/>
            <a:ext cx="58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P</a:t>
            </a:r>
            <a:r>
              <a:rPr kumimoji="1" lang="en-US" altLang="zh-CN" sz="2400" b="1" baseline="-25000">
                <a:latin typeface="Times New Roman" panose="02020603050405020304" pitchFamily="18" charset="0"/>
              </a:rPr>
              <a:t>d1</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defRPr/>
            </a:pPr>
            <a:endParaRPr lang="zh-CN" altLang="zh-CN" sz="3200" smtClean="0"/>
          </a:p>
        </p:txBody>
      </p:sp>
      <p:sp>
        <p:nvSpPr>
          <p:cNvPr id="122883" name="Rectangle 3"/>
          <p:cNvSpPr>
            <a:spLocks noGrp="1" noChangeArrowheads="1"/>
          </p:cNvSpPr>
          <p:nvPr>
            <p:ph type="body" idx="1"/>
          </p:nvPr>
        </p:nvSpPr>
        <p:spPr/>
        <p:txBody>
          <a:bodyPr/>
          <a:lstStyle/>
          <a:p>
            <a:pPr eaLnBrk="1" hangingPunct="1">
              <a:defRPr/>
            </a:pPr>
            <a:endParaRPr lang="en-US" altLang="zh-CN" b="1" dirty="0" smtClean="0"/>
          </a:p>
          <a:p>
            <a:pPr eaLnBrk="1" hangingPunct="1">
              <a:defRPr/>
            </a:pPr>
            <a:endParaRPr lang="en-US" altLang="zh-CN" b="1" dirty="0" smtClean="0"/>
          </a:p>
          <a:p>
            <a:pPr eaLnBrk="1" hangingPunct="1">
              <a:defRPr/>
            </a:pPr>
            <a:endParaRPr lang="en-US" altLang="zh-CN" b="1" dirty="0" smtClean="0"/>
          </a:p>
          <a:p>
            <a:pPr eaLnBrk="1" hangingPunct="1">
              <a:defRPr/>
            </a:pPr>
            <a:endParaRPr lang="en-US" altLang="zh-CN" b="1" dirty="0" smtClean="0"/>
          </a:p>
          <a:p>
            <a:pPr eaLnBrk="1" hangingPunct="1">
              <a:defRPr/>
            </a:pPr>
            <a:endParaRPr lang="en-US" altLang="zh-CN" b="1" dirty="0" smtClean="0"/>
          </a:p>
          <a:p>
            <a:pPr eaLnBrk="1" hangingPunct="1">
              <a:defRPr/>
            </a:pPr>
            <a:r>
              <a:rPr lang="en-US" altLang="zh-CN" b="1" dirty="0" smtClean="0"/>
              <a:t>P = ( 0.91*2/3 + </a:t>
            </a:r>
            <a:r>
              <a:rPr lang="en-US" altLang="zh-CN" b="1" dirty="0" smtClean="0">
                <a:solidFill>
                  <a:srgbClr val="FFFF00"/>
                </a:solidFill>
              </a:rPr>
              <a:t>21</a:t>
            </a:r>
            <a:r>
              <a:rPr lang="en-US" altLang="zh-CN" b="1" dirty="0" smtClean="0"/>
              <a:t>*1/3)/(1+0.1) = 6.92</a:t>
            </a:r>
          </a:p>
          <a:p>
            <a:pPr eaLnBrk="1" hangingPunct="1">
              <a:defRPr/>
            </a:pPr>
            <a:endParaRPr lang="en-US" altLang="zh-CN" dirty="0" smtClean="0"/>
          </a:p>
        </p:txBody>
      </p:sp>
      <p:sp>
        <p:nvSpPr>
          <p:cNvPr id="147460" name="Line 4"/>
          <p:cNvSpPr>
            <a:spLocks noChangeShapeType="1"/>
          </p:cNvSpPr>
          <p:nvPr/>
        </p:nvSpPr>
        <p:spPr bwMode="auto">
          <a:xfrm>
            <a:off x="1470025" y="32353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1" name="Line 5"/>
          <p:cNvSpPr>
            <a:spLocks noChangeShapeType="1"/>
          </p:cNvSpPr>
          <p:nvPr/>
        </p:nvSpPr>
        <p:spPr bwMode="auto">
          <a:xfrm>
            <a:off x="2203450" y="303688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2" name="Line 6"/>
          <p:cNvSpPr>
            <a:spLocks noChangeShapeType="1"/>
          </p:cNvSpPr>
          <p:nvPr/>
        </p:nvSpPr>
        <p:spPr bwMode="auto">
          <a:xfrm flipV="1">
            <a:off x="1470025" y="303688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3" name="Line 7"/>
          <p:cNvSpPr>
            <a:spLocks noChangeShapeType="1"/>
          </p:cNvSpPr>
          <p:nvPr/>
        </p:nvSpPr>
        <p:spPr bwMode="auto">
          <a:xfrm flipV="1">
            <a:off x="2203450" y="32353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4" name="Line 8"/>
          <p:cNvSpPr>
            <a:spLocks noChangeShapeType="1"/>
          </p:cNvSpPr>
          <p:nvPr/>
        </p:nvSpPr>
        <p:spPr bwMode="auto">
          <a:xfrm flipV="1">
            <a:off x="2203450" y="283845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5" name="Line 9"/>
          <p:cNvSpPr>
            <a:spLocks noChangeShapeType="1"/>
          </p:cNvSpPr>
          <p:nvPr/>
        </p:nvSpPr>
        <p:spPr bwMode="auto">
          <a:xfrm>
            <a:off x="2203450" y="34337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6" name="Line 10"/>
          <p:cNvSpPr>
            <a:spLocks noChangeShapeType="1"/>
          </p:cNvSpPr>
          <p:nvPr/>
        </p:nvSpPr>
        <p:spPr bwMode="auto">
          <a:xfrm>
            <a:off x="5737225" y="32813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7" name="Line 11"/>
          <p:cNvSpPr>
            <a:spLocks noChangeShapeType="1"/>
          </p:cNvSpPr>
          <p:nvPr/>
        </p:nvSpPr>
        <p:spPr bwMode="auto">
          <a:xfrm>
            <a:off x="6470650" y="30829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8" name="Line 12"/>
          <p:cNvSpPr>
            <a:spLocks noChangeShapeType="1"/>
          </p:cNvSpPr>
          <p:nvPr/>
        </p:nvSpPr>
        <p:spPr bwMode="auto">
          <a:xfrm flipV="1">
            <a:off x="5737225" y="3082925"/>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69" name="Line 13"/>
          <p:cNvSpPr>
            <a:spLocks noChangeShapeType="1"/>
          </p:cNvSpPr>
          <p:nvPr/>
        </p:nvSpPr>
        <p:spPr bwMode="auto">
          <a:xfrm flipV="1">
            <a:off x="6470650" y="3281363"/>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0" name="Line 14"/>
          <p:cNvSpPr>
            <a:spLocks noChangeShapeType="1"/>
          </p:cNvSpPr>
          <p:nvPr/>
        </p:nvSpPr>
        <p:spPr bwMode="auto">
          <a:xfrm flipV="1">
            <a:off x="6470650" y="2884488"/>
            <a:ext cx="733425" cy="198437"/>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1" name="Line 15"/>
          <p:cNvSpPr>
            <a:spLocks noChangeShapeType="1"/>
          </p:cNvSpPr>
          <p:nvPr/>
        </p:nvSpPr>
        <p:spPr bwMode="auto">
          <a:xfrm>
            <a:off x="6470650" y="3479800"/>
            <a:ext cx="733425" cy="198438"/>
          </a:xfrm>
          <a:prstGeom prst="line">
            <a:avLst/>
          </a:prstGeom>
          <a:noFill/>
          <a:ln w="15875">
            <a:solidFill>
              <a:schemeClr val="tx1"/>
            </a:solidFill>
            <a:round/>
            <a:headEnd type="oval" w="lg" len="lg"/>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2" name="Text Box 16"/>
          <p:cNvSpPr txBox="1">
            <a:spLocks noChangeArrowheads="1"/>
          </p:cNvSpPr>
          <p:nvPr/>
        </p:nvSpPr>
        <p:spPr bwMode="auto">
          <a:xfrm>
            <a:off x="755650" y="3006725"/>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100</a:t>
            </a:r>
          </a:p>
        </p:txBody>
      </p:sp>
      <p:sp>
        <p:nvSpPr>
          <p:cNvPr id="147473" name="Text Box 17"/>
          <p:cNvSpPr txBox="1">
            <a:spLocks noChangeArrowheads="1"/>
          </p:cNvSpPr>
          <p:nvPr/>
        </p:nvSpPr>
        <p:spPr bwMode="auto">
          <a:xfrm>
            <a:off x="1822450" y="2549525"/>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120</a:t>
            </a:r>
          </a:p>
        </p:txBody>
      </p:sp>
      <p:sp>
        <p:nvSpPr>
          <p:cNvPr id="147474" name="Text Box 18"/>
          <p:cNvSpPr txBox="1">
            <a:spLocks noChangeArrowheads="1"/>
          </p:cNvSpPr>
          <p:nvPr/>
        </p:nvSpPr>
        <p:spPr bwMode="auto">
          <a:xfrm>
            <a:off x="1898650" y="354012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90</a:t>
            </a:r>
          </a:p>
        </p:txBody>
      </p:sp>
      <p:sp>
        <p:nvSpPr>
          <p:cNvPr id="147475" name="Text Box 19"/>
          <p:cNvSpPr txBox="1">
            <a:spLocks noChangeArrowheads="1"/>
          </p:cNvSpPr>
          <p:nvPr/>
        </p:nvSpPr>
        <p:spPr bwMode="auto">
          <a:xfrm>
            <a:off x="1284288" y="1939925"/>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风险资产</a:t>
            </a:r>
          </a:p>
        </p:txBody>
      </p:sp>
      <p:sp>
        <p:nvSpPr>
          <p:cNvPr id="147476" name="Text Box 20"/>
          <p:cNvSpPr txBox="1">
            <a:spLocks noChangeArrowheads="1"/>
          </p:cNvSpPr>
          <p:nvPr/>
        </p:nvSpPr>
        <p:spPr bwMode="auto">
          <a:xfrm>
            <a:off x="5992813" y="1939925"/>
            <a:ext cx="105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期权</a:t>
            </a:r>
          </a:p>
        </p:txBody>
      </p:sp>
      <p:sp>
        <p:nvSpPr>
          <p:cNvPr id="147477" name="Text Box 21"/>
          <p:cNvSpPr txBox="1">
            <a:spLocks noChangeArrowheads="1"/>
          </p:cNvSpPr>
          <p:nvPr/>
        </p:nvSpPr>
        <p:spPr bwMode="auto">
          <a:xfrm>
            <a:off x="5175250" y="3128963"/>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P</a:t>
            </a:r>
          </a:p>
        </p:txBody>
      </p:sp>
      <p:sp>
        <p:nvSpPr>
          <p:cNvPr id="147478" name="Text Box 22"/>
          <p:cNvSpPr txBox="1">
            <a:spLocks noChangeArrowheads="1"/>
          </p:cNvSpPr>
          <p:nvPr/>
        </p:nvSpPr>
        <p:spPr bwMode="auto">
          <a:xfrm>
            <a:off x="2965450" y="2473325"/>
            <a:ext cx="762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144</a:t>
            </a:r>
          </a:p>
        </p:txBody>
      </p:sp>
      <p:sp>
        <p:nvSpPr>
          <p:cNvPr id="147479" name="Text Box 23"/>
          <p:cNvSpPr txBox="1">
            <a:spLocks noChangeArrowheads="1"/>
          </p:cNvSpPr>
          <p:nvPr/>
        </p:nvSpPr>
        <p:spPr bwMode="auto">
          <a:xfrm>
            <a:off x="2889250" y="3006725"/>
            <a:ext cx="838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108</a:t>
            </a:r>
          </a:p>
        </p:txBody>
      </p:sp>
      <p:sp>
        <p:nvSpPr>
          <p:cNvPr id="147480" name="Text Box 24"/>
          <p:cNvSpPr txBox="1">
            <a:spLocks noChangeArrowheads="1"/>
          </p:cNvSpPr>
          <p:nvPr/>
        </p:nvSpPr>
        <p:spPr bwMode="auto">
          <a:xfrm>
            <a:off x="3041650" y="3540125"/>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81</a:t>
            </a:r>
          </a:p>
        </p:txBody>
      </p:sp>
      <p:sp>
        <p:nvSpPr>
          <p:cNvPr id="147481" name="Text Box 25"/>
          <p:cNvSpPr txBox="1">
            <a:spLocks noChangeArrowheads="1"/>
          </p:cNvSpPr>
          <p:nvPr/>
        </p:nvSpPr>
        <p:spPr bwMode="auto">
          <a:xfrm>
            <a:off x="7156450" y="2549525"/>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0</a:t>
            </a:r>
          </a:p>
        </p:txBody>
      </p:sp>
      <p:sp>
        <p:nvSpPr>
          <p:cNvPr id="147482" name="Text Box 26"/>
          <p:cNvSpPr txBox="1">
            <a:spLocks noChangeArrowheads="1"/>
          </p:cNvSpPr>
          <p:nvPr/>
        </p:nvSpPr>
        <p:spPr bwMode="auto">
          <a:xfrm>
            <a:off x="7308850" y="3082925"/>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a:t>
            </a:r>
          </a:p>
        </p:txBody>
      </p:sp>
      <p:sp>
        <p:nvSpPr>
          <p:cNvPr id="147483" name="Text Box 27"/>
          <p:cNvSpPr txBox="1">
            <a:spLocks noChangeArrowheads="1"/>
          </p:cNvSpPr>
          <p:nvPr/>
        </p:nvSpPr>
        <p:spPr bwMode="auto">
          <a:xfrm>
            <a:off x="7308850" y="3616325"/>
            <a:ext cx="533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30</a:t>
            </a:r>
          </a:p>
        </p:txBody>
      </p:sp>
      <p:sp>
        <p:nvSpPr>
          <p:cNvPr id="147484" name="Rectangle 28"/>
          <p:cNvSpPr>
            <a:spLocks noChangeArrowheads="1"/>
          </p:cNvSpPr>
          <p:nvPr/>
        </p:nvSpPr>
        <p:spPr bwMode="auto">
          <a:xfrm>
            <a:off x="5984875" y="2424113"/>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0.91</a:t>
            </a:r>
            <a:endParaRPr kumimoji="1" lang="en-US" altLang="zh-CN" sz="2400" b="1" baseline="-25000">
              <a:latin typeface="Times New Roman" panose="02020603050405020304" pitchFamily="18" charset="0"/>
            </a:endParaRPr>
          </a:p>
        </p:txBody>
      </p:sp>
      <p:sp>
        <p:nvSpPr>
          <p:cNvPr id="147485" name="Rectangle 29"/>
          <p:cNvSpPr>
            <a:spLocks noChangeArrowheads="1"/>
          </p:cNvSpPr>
          <p:nvPr/>
        </p:nvSpPr>
        <p:spPr bwMode="auto">
          <a:xfrm>
            <a:off x="5964238" y="3692525"/>
            <a:ext cx="86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Times New Roman" panose="02020603050405020304" pitchFamily="18" charset="0"/>
              </a:rPr>
              <a:t>10.91</a:t>
            </a:r>
            <a:endParaRPr kumimoji="1" lang="en-US" altLang="zh-CN" sz="2400" b="1" baseline="-250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defRPr/>
            </a:pPr>
            <a:r>
              <a:rPr lang="zh-CN" altLang="en-US" sz="3200" smtClean="0"/>
              <a:t>思考：美式看涨期权呢？</a:t>
            </a:r>
          </a:p>
        </p:txBody>
      </p:sp>
      <p:sp>
        <p:nvSpPr>
          <p:cNvPr id="123907" name="Rectangle 3"/>
          <p:cNvSpPr>
            <a:spLocks noGrp="1" noChangeArrowheads="1"/>
          </p:cNvSpPr>
          <p:nvPr>
            <p:ph type="body" idx="1"/>
          </p:nvPr>
        </p:nvSpPr>
        <p:spPr/>
        <p:txBody>
          <a:bodyPr/>
          <a:lstStyle/>
          <a:p>
            <a:pPr eaLnBrk="1" hangingPunct="1">
              <a:defRPr/>
            </a:pPr>
            <a:r>
              <a:rPr lang="en-US" altLang="zh-CN" smtClean="0"/>
              <a:t>X=125</a:t>
            </a:r>
          </a:p>
        </p:txBody>
      </p:sp>
      <p:sp>
        <p:nvSpPr>
          <p:cNvPr id="148484" name="Text Box 4"/>
          <p:cNvSpPr txBox="1">
            <a:spLocks noChangeAspect="1" noChangeArrowheads="1"/>
          </p:cNvSpPr>
          <p:nvPr/>
        </p:nvSpPr>
        <p:spPr bwMode="auto">
          <a:xfrm>
            <a:off x="981075" y="2984500"/>
            <a:ext cx="40005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100</a:t>
            </a:r>
          </a:p>
        </p:txBody>
      </p:sp>
      <p:sp>
        <p:nvSpPr>
          <p:cNvPr id="148485" name="Text Box 5"/>
          <p:cNvSpPr txBox="1">
            <a:spLocks noChangeAspect="1" noChangeArrowheads="1"/>
          </p:cNvSpPr>
          <p:nvPr/>
        </p:nvSpPr>
        <p:spPr bwMode="auto">
          <a:xfrm>
            <a:off x="2208213" y="2646363"/>
            <a:ext cx="40005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150</a:t>
            </a:r>
          </a:p>
        </p:txBody>
      </p:sp>
      <p:sp>
        <p:nvSpPr>
          <p:cNvPr id="148486" name="Text Box 6"/>
          <p:cNvSpPr txBox="1">
            <a:spLocks noChangeAspect="1" noChangeArrowheads="1"/>
          </p:cNvSpPr>
          <p:nvPr/>
        </p:nvSpPr>
        <p:spPr bwMode="auto">
          <a:xfrm>
            <a:off x="2208213" y="3240088"/>
            <a:ext cx="400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75</a:t>
            </a:r>
          </a:p>
        </p:txBody>
      </p:sp>
      <p:sp>
        <p:nvSpPr>
          <p:cNvPr id="148487" name="Text Box 7"/>
          <p:cNvSpPr txBox="1">
            <a:spLocks noChangeAspect="1" noChangeArrowheads="1"/>
          </p:cNvSpPr>
          <p:nvPr/>
        </p:nvSpPr>
        <p:spPr bwMode="auto">
          <a:xfrm>
            <a:off x="2120900" y="4191000"/>
            <a:ext cx="801688"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latin typeface="Times New Roman" panose="02020603050405020304" pitchFamily="18" charset="0"/>
              </a:rPr>
              <a:t>股票</a:t>
            </a:r>
          </a:p>
        </p:txBody>
      </p:sp>
      <p:sp>
        <p:nvSpPr>
          <p:cNvPr id="148488" name="Line 8"/>
          <p:cNvSpPr>
            <a:spLocks noChangeAspect="1" noChangeShapeType="1"/>
          </p:cNvSpPr>
          <p:nvPr/>
        </p:nvSpPr>
        <p:spPr bwMode="auto">
          <a:xfrm flipV="1">
            <a:off x="1406525" y="2822575"/>
            <a:ext cx="801688"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89" name="Line 9"/>
          <p:cNvSpPr>
            <a:spLocks noChangeAspect="1" noChangeShapeType="1"/>
          </p:cNvSpPr>
          <p:nvPr/>
        </p:nvSpPr>
        <p:spPr bwMode="auto">
          <a:xfrm>
            <a:off x="1406525" y="3121025"/>
            <a:ext cx="801688"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0" name="Text Box 10"/>
          <p:cNvSpPr txBox="1">
            <a:spLocks noChangeAspect="1" noChangeArrowheads="1"/>
          </p:cNvSpPr>
          <p:nvPr/>
        </p:nvSpPr>
        <p:spPr bwMode="auto">
          <a:xfrm>
            <a:off x="5789613" y="4248150"/>
            <a:ext cx="12874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800" b="1">
                <a:latin typeface="Times New Roman" panose="02020603050405020304" pitchFamily="18" charset="0"/>
              </a:rPr>
              <a:t>看涨期权</a:t>
            </a:r>
          </a:p>
        </p:txBody>
      </p:sp>
      <p:sp>
        <p:nvSpPr>
          <p:cNvPr id="148491" name="Text Box 11"/>
          <p:cNvSpPr txBox="1">
            <a:spLocks noChangeAspect="1" noChangeArrowheads="1"/>
          </p:cNvSpPr>
          <p:nvPr/>
        </p:nvSpPr>
        <p:spPr bwMode="auto">
          <a:xfrm>
            <a:off x="3384550" y="2286000"/>
            <a:ext cx="401638"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225</a:t>
            </a:r>
          </a:p>
        </p:txBody>
      </p:sp>
      <p:sp>
        <p:nvSpPr>
          <p:cNvPr id="148492" name="Text Box 12"/>
          <p:cNvSpPr txBox="1">
            <a:spLocks noChangeAspect="1" noChangeArrowheads="1"/>
          </p:cNvSpPr>
          <p:nvPr/>
        </p:nvSpPr>
        <p:spPr bwMode="auto">
          <a:xfrm>
            <a:off x="3384550" y="2881313"/>
            <a:ext cx="601663"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112.5</a:t>
            </a:r>
          </a:p>
        </p:txBody>
      </p:sp>
      <p:sp>
        <p:nvSpPr>
          <p:cNvPr id="148493" name="Line 13"/>
          <p:cNvSpPr>
            <a:spLocks noChangeAspect="1" noChangeShapeType="1"/>
          </p:cNvSpPr>
          <p:nvPr/>
        </p:nvSpPr>
        <p:spPr bwMode="auto">
          <a:xfrm flipV="1">
            <a:off x="2584450" y="2435225"/>
            <a:ext cx="800100"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4" name="Line 14"/>
          <p:cNvSpPr>
            <a:spLocks noChangeAspect="1" noChangeShapeType="1"/>
          </p:cNvSpPr>
          <p:nvPr/>
        </p:nvSpPr>
        <p:spPr bwMode="auto">
          <a:xfrm>
            <a:off x="2584450" y="2732088"/>
            <a:ext cx="80010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5" name="Text Box 15"/>
          <p:cNvSpPr txBox="1">
            <a:spLocks noChangeAspect="1" noChangeArrowheads="1"/>
          </p:cNvSpPr>
          <p:nvPr/>
        </p:nvSpPr>
        <p:spPr bwMode="auto">
          <a:xfrm>
            <a:off x="3348038" y="3538538"/>
            <a:ext cx="63817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56.25</a:t>
            </a:r>
          </a:p>
        </p:txBody>
      </p:sp>
      <p:sp>
        <p:nvSpPr>
          <p:cNvPr id="148496" name="Line 16"/>
          <p:cNvSpPr>
            <a:spLocks noChangeAspect="1" noChangeShapeType="1"/>
          </p:cNvSpPr>
          <p:nvPr/>
        </p:nvSpPr>
        <p:spPr bwMode="auto">
          <a:xfrm flipV="1">
            <a:off x="2546350" y="3092450"/>
            <a:ext cx="801688"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7" name="Line 17"/>
          <p:cNvSpPr>
            <a:spLocks noChangeAspect="1" noChangeShapeType="1"/>
          </p:cNvSpPr>
          <p:nvPr/>
        </p:nvSpPr>
        <p:spPr bwMode="auto">
          <a:xfrm>
            <a:off x="2546350" y="3389313"/>
            <a:ext cx="801688"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8" name="Text Box 18"/>
          <p:cNvSpPr txBox="1">
            <a:spLocks noChangeAspect="1" noChangeArrowheads="1"/>
          </p:cNvSpPr>
          <p:nvPr/>
        </p:nvSpPr>
        <p:spPr bwMode="auto">
          <a:xfrm>
            <a:off x="4386263" y="2984500"/>
            <a:ext cx="401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C</a:t>
            </a:r>
          </a:p>
        </p:txBody>
      </p:sp>
      <p:sp>
        <p:nvSpPr>
          <p:cNvPr id="148499" name="Text Box 19"/>
          <p:cNvSpPr txBox="1">
            <a:spLocks noChangeAspect="1" noChangeArrowheads="1"/>
          </p:cNvSpPr>
          <p:nvPr/>
        </p:nvSpPr>
        <p:spPr bwMode="auto">
          <a:xfrm>
            <a:off x="5613400" y="2646363"/>
            <a:ext cx="614363"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38.10</a:t>
            </a:r>
          </a:p>
        </p:txBody>
      </p:sp>
      <p:sp>
        <p:nvSpPr>
          <p:cNvPr id="148500" name="Text Box 20"/>
          <p:cNvSpPr txBox="1">
            <a:spLocks noChangeAspect="1" noChangeArrowheads="1"/>
          </p:cNvSpPr>
          <p:nvPr/>
        </p:nvSpPr>
        <p:spPr bwMode="auto">
          <a:xfrm>
            <a:off x="5613400" y="3240088"/>
            <a:ext cx="400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 0</a:t>
            </a:r>
          </a:p>
        </p:txBody>
      </p:sp>
      <p:sp>
        <p:nvSpPr>
          <p:cNvPr id="148501" name="Line 21"/>
          <p:cNvSpPr>
            <a:spLocks noChangeAspect="1" noChangeShapeType="1"/>
          </p:cNvSpPr>
          <p:nvPr/>
        </p:nvSpPr>
        <p:spPr bwMode="auto">
          <a:xfrm flipV="1">
            <a:off x="4811713" y="2822575"/>
            <a:ext cx="801687"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2" name="Line 22"/>
          <p:cNvSpPr>
            <a:spLocks noChangeAspect="1" noChangeShapeType="1"/>
          </p:cNvSpPr>
          <p:nvPr/>
        </p:nvSpPr>
        <p:spPr bwMode="auto">
          <a:xfrm>
            <a:off x="4811713" y="3121025"/>
            <a:ext cx="801687"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3" name="Text Box 23"/>
          <p:cNvSpPr txBox="1">
            <a:spLocks noChangeAspect="1" noChangeArrowheads="1"/>
          </p:cNvSpPr>
          <p:nvPr/>
        </p:nvSpPr>
        <p:spPr bwMode="auto">
          <a:xfrm>
            <a:off x="6789738" y="2286000"/>
            <a:ext cx="401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100</a:t>
            </a:r>
          </a:p>
        </p:txBody>
      </p:sp>
      <p:sp>
        <p:nvSpPr>
          <p:cNvPr id="148504" name="Text Box 24"/>
          <p:cNvSpPr txBox="1">
            <a:spLocks noChangeAspect="1" noChangeArrowheads="1"/>
          </p:cNvSpPr>
          <p:nvPr/>
        </p:nvSpPr>
        <p:spPr bwMode="auto">
          <a:xfrm>
            <a:off x="6789738" y="2881313"/>
            <a:ext cx="6016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0</a:t>
            </a:r>
          </a:p>
        </p:txBody>
      </p:sp>
      <p:sp>
        <p:nvSpPr>
          <p:cNvPr id="148505" name="Line 25"/>
          <p:cNvSpPr>
            <a:spLocks noChangeAspect="1" noChangeShapeType="1"/>
          </p:cNvSpPr>
          <p:nvPr/>
        </p:nvSpPr>
        <p:spPr bwMode="auto">
          <a:xfrm flipV="1">
            <a:off x="5989638" y="2435225"/>
            <a:ext cx="800100"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6" name="Line 26"/>
          <p:cNvSpPr>
            <a:spLocks noChangeAspect="1" noChangeShapeType="1"/>
          </p:cNvSpPr>
          <p:nvPr/>
        </p:nvSpPr>
        <p:spPr bwMode="auto">
          <a:xfrm>
            <a:off x="5989638" y="2732088"/>
            <a:ext cx="80010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7" name="Text Box 27"/>
          <p:cNvSpPr txBox="1">
            <a:spLocks noChangeAspect="1" noChangeArrowheads="1"/>
          </p:cNvSpPr>
          <p:nvPr/>
        </p:nvSpPr>
        <p:spPr bwMode="auto">
          <a:xfrm>
            <a:off x="6753225" y="3538538"/>
            <a:ext cx="63817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000" tIns="10800" rIns="18000" bIns="1080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Times New Roman" panose="02020603050405020304" pitchFamily="18" charset="0"/>
              </a:rPr>
              <a:t>0</a:t>
            </a:r>
          </a:p>
        </p:txBody>
      </p:sp>
      <p:sp>
        <p:nvSpPr>
          <p:cNvPr id="148508" name="Line 28"/>
          <p:cNvSpPr>
            <a:spLocks noChangeAspect="1" noChangeShapeType="1"/>
          </p:cNvSpPr>
          <p:nvPr/>
        </p:nvSpPr>
        <p:spPr bwMode="auto">
          <a:xfrm flipV="1">
            <a:off x="5951538" y="3092450"/>
            <a:ext cx="801687" cy="296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9" name="Line 29"/>
          <p:cNvSpPr>
            <a:spLocks noChangeAspect="1" noChangeShapeType="1"/>
          </p:cNvSpPr>
          <p:nvPr/>
        </p:nvSpPr>
        <p:spPr bwMode="auto">
          <a:xfrm>
            <a:off x="5951538" y="3389313"/>
            <a:ext cx="801687"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10" name="Text Box 30"/>
          <p:cNvSpPr txBox="1">
            <a:spLocks noChangeAspect="1" noChangeArrowheads="1"/>
          </p:cNvSpPr>
          <p:nvPr/>
        </p:nvSpPr>
        <p:spPr bwMode="auto">
          <a:xfrm>
            <a:off x="4900613" y="3343275"/>
            <a:ext cx="50323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0.6</a:t>
            </a:r>
          </a:p>
        </p:txBody>
      </p:sp>
      <p:sp>
        <p:nvSpPr>
          <p:cNvPr id="148511" name="Text Box 31"/>
          <p:cNvSpPr txBox="1">
            <a:spLocks noChangeAspect="1" noChangeArrowheads="1"/>
          </p:cNvSpPr>
          <p:nvPr/>
        </p:nvSpPr>
        <p:spPr bwMode="auto">
          <a:xfrm>
            <a:off x="4943475" y="2570163"/>
            <a:ext cx="5127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0.4</a:t>
            </a:r>
          </a:p>
        </p:txBody>
      </p:sp>
      <p:sp>
        <p:nvSpPr>
          <p:cNvPr id="148512" name="Text Box 32"/>
          <p:cNvSpPr txBox="1">
            <a:spLocks noChangeAspect="1" noChangeArrowheads="1"/>
          </p:cNvSpPr>
          <p:nvPr/>
        </p:nvSpPr>
        <p:spPr bwMode="auto">
          <a:xfrm>
            <a:off x="5934075" y="2260600"/>
            <a:ext cx="5238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0.4</a:t>
            </a:r>
          </a:p>
        </p:txBody>
      </p:sp>
      <p:sp>
        <p:nvSpPr>
          <p:cNvPr id="148513" name="Text Box 33"/>
          <p:cNvSpPr txBox="1">
            <a:spLocks noChangeAspect="1" noChangeArrowheads="1"/>
          </p:cNvSpPr>
          <p:nvPr/>
        </p:nvSpPr>
        <p:spPr bwMode="auto">
          <a:xfrm>
            <a:off x="6010275" y="3613150"/>
            <a:ext cx="4794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0.6</a:t>
            </a:r>
          </a:p>
        </p:txBody>
      </p:sp>
      <p:sp>
        <p:nvSpPr>
          <p:cNvPr id="148514" name="Text Box 34"/>
          <p:cNvSpPr txBox="1">
            <a:spLocks noChangeAspect="1" noChangeArrowheads="1"/>
          </p:cNvSpPr>
          <p:nvPr/>
        </p:nvSpPr>
        <p:spPr bwMode="auto">
          <a:xfrm>
            <a:off x="6418263" y="3200400"/>
            <a:ext cx="43021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800" b="1">
                <a:latin typeface="宋体" panose="02010600030101010101" pitchFamily="2" charset="-122"/>
              </a:rPr>
              <a:t>0.4</a:t>
            </a:r>
          </a:p>
        </p:txBody>
      </p:sp>
      <p:sp>
        <p:nvSpPr>
          <p:cNvPr id="148515" name="Text Box 35"/>
          <p:cNvSpPr txBox="1">
            <a:spLocks noChangeAspect="1" noChangeArrowheads="1"/>
          </p:cNvSpPr>
          <p:nvPr/>
        </p:nvSpPr>
        <p:spPr bwMode="auto">
          <a:xfrm>
            <a:off x="5972175" y="2884488"/>
            <a:ext cx="4953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Tx/>
              <a:buNone/>
            </a:pPr>
            <a:r>
              <a:rPr lang="en-US" altLang="zh-CN" sz="1800" b="1">
                <a:latin typeface="宋体" panose="02010600030101010101" pitchFamily="2" charset="-122"/>
              </a:rPr>
              <a:t>0.6</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zh-CN" altLang="en-US" sz="3200" smtClean="0"/>
              <a:t>扩展到</a:t>
            </a:r>
            <a:r>
              <a:rPr lang="en-US" altLang="zh-CN" sz="3200" smtClean="0"/>
              <a:t>N</a:t>
            </a:r>
            <a:r>
              <a:rPr lang="zh-CN" altLang="en-US" sz="3200" smtClean="0"/>
              <a:t>步的情况</a:t>
            </a:r>
          </a:p>
        </p:txBody>
      </p:sp>
      <p:sp>
        <p:nvSpPr>
          <p:cNvPr id="124931" name="Rectangle 3"/>
          <p:cNvSpPr>
            <a:spLocks noGrp="1" noChangeArrowheads="1"/>
          </p:cNvSpPr>
          <p:nvPr>
            <p:ph type="body" sz="half" idx="1"/>
          </p:nvPr>
        </p:nvSpPr>
        <p:spPr>
          <a:xfrm>
            <a:off x="762000" y="1828800"/>
            <a:ext cx="7626350" cy="4552950"/>
          </a:xfrm>
        </p:spPr>
        <p:txBody>
          <a:bodyPr/>
          <a:lstStyle/>
          <a:p>
            <a:pPr eaLnBrk="1" hangingPunct="1">
              <a:defRPr/>
            </a:pPr>
            <a:r>
              <a:rPr lang="zh-CN" altLang="en-US" sz="2800" b="1" smtClean="0">
                <a:latin typeface="宋体" panose="02010600030101010101" pitchFamily="2" charset="-122"/>
              </a:rPr>
              <a:t>一般采用的</a:t>
            </a:r>
            <a:r>
              <a:rPr lang="en-US" altLang="zh-CN" sz="2800" b="1" i="1" smtClean="0"/>
              <a:t>u</a:t>
            </a:r>
            <a:r>
              <a:rPr lang="zh-CN" altLang="en-US" sz="2800" b="1" smtClean="0">
                <a:latin typeface="宋体" panose="02010600030101010101" pitchFamily="2" charset="-122"/>
              </a:rPr>
              <a:t>值和</a:t>
            </a:r>
            <a:r>
              <a:rPr lang="en-US" altLang="zh-CN" sz="2800" b="1" i="1" smtClean="0"/>
              <a:t>d</a:t>
            </a:r>
            <a:r>
              <a:rPr lang="zh-CN" altLang="en-US" sz="2800" b="1" smtClean="0">
                <a:latin typeface="宋体" panose="02010600030101010101" pitchFamily="2" charset="-122"/>
              </a:rPr>
              <a:t>值使二项模型近似于实际中价格的对数正态分布</a:t>
            </a:r>
            <a:r>
              <a:rPr lang="zh-CN" altLang="en-US" sz="2800" smtClean="0"/>
              <a:t> </a:t>
            </a:r>
            <a:r>
              <a:rPr lang="en-US" altLang="zh-CN" sz="2800" smtClean="0"/>
              <a:t>(Moment matching)</a:t>
            </a:r>
          </a:p>
          <a:p>
            <a:pPr eaLnBrk="1" hangingPunct="1">
              <a:defRPr/>
            </a:pPr>
            <a:r>
              <a:rPr lang="zh-CN" altLang="en-US" sz="2800" smtClean="0"/>
              <a:t>一阶矩匹配：</a:t>
            </a:r>
          </a:p>
          <a:p>
            <a:pPr eaLnBrk="1" hangingPunct="1">
              <a:defRPr/>
            </a:pPr>
            <a:r>
              <a:rPr lang="zh-CN" altLang="en-US" sz="2800" smtClean="0"/>
              <a:t>二阶矩匹配：</a:t>
            </a:r>
          </a:p>
          <a:p>
            <a:pPr eaLnBrk="1" hangingPunct="1">
              <a:defRPr/>
            </a:pPr>
            <a:r>
              <a:rPr lang="zh-CN" altLang="en-US" sz="2800" smtClean="0"/>
              <a:t>额外约束：</a:t>
            </a:r>
          </a:p>
          <a:p>
            <a:pPr eaLnBrk="1" hangingPunct="1">
              <a:defRPr/>
            </a:pPr>
            <a:endParaRPr lang="en-US" altLang="zh-CN" sz="2800" smtClean="0"/>
          </a:p>
        </p:txBody>
      </p:sp>
      <p:graphicFrame>
        <p:nvGraphicFramePr>
          <p:cNvPr id="149508" name="Object 6"/>
          <p:cNvGraphicFramePr>
            <a:graphicFrameLocks noGrp="1" noChangeAspect="1"/>
          </p:cNvGraphicFramePr>
          <p:nvPr>
            <p:ph sz="quarter" idx="2"/>
          </p:nvPr>
        </p:nvGraphicFramePr>
        <p:xfrm>
          <a:off x="3276600" y="2852738"/>
          <a:ext cx="1855788" cy="390525"/>
        </p:xfrm>
        <a:graphic>
          <a:graphicData uri="http://schemas.openxmlformats.org/presentationml/2006/ole">
            <mc:AlternateContent xmlns:mc="http://schemas.openxmlformats.org/markup-compatibility/2006">
              <mc:Choice xmlns:v="urn:schemas-microsoft-com:vml" Requires="v">
                <p:oleObj spid="_x0000_s149783" name="Equation" r:id="rId3" imgW="1205977" imgH="253890" progId="Equation.DSMT4">
                  <p:embed/>
                </p:oleObj>
              </mc:Choice>
              <mc:Fallback>
                <p:oleObj name="Equation" r:id="rId3" imgW="1205977" imgH="25389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852738"/>
                        <a:ext cx="1855788" cy="390525"/>
                      </a:xfrm>
                      <a:prstGeom prst="rect">
                        <a:avLst/>
                      </a:prstGeom>
                      <a:solidFill>
                        <a:schemeClr val="tx1"/>
                      </a:solidFill>
                      <a:ln>
                        <a:noFill/>
                      </a:ln>
                      <a:effectLst/>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09" name="Object 8"/>
          <p:cNvGraphicFramePr>
            <a:graphicFrameLocks noGrp="1" noChangeAspect="1"/>
          </p:cNvGraphicFramePr>
          <p:nvPr>
            <p:ph sz="quarter" idx="3"/>
          </p:nvPr>
        </p:nvGraphicFramePr>
        <p:xfrm>
          <a:off x="3419475" y="3284538"/>
          <a:ext cx="3246438" cy="450850"/>
        </p:xfrm>
        <a:graphic>
          <a:graphicData uri="http://schemas.openxmlformats.org/presentationml/2006/ole">
            <mc:AlternateContent xmlns:mc="http://schemas.openxmlformats.org/markup-compatibility/2006">
              <mc:Choice xmlns:v="urn:schemas-microsoft-com:vml" Requires="v">
                <p:oleObj spid="_x0000_s149784" name="Equation" r:id="rId5" imgW="1828800" imgH="254000" progId="Equation.DSMT4">
                  <p:embed/>
                </p:oleObj>
              </mc:Choice>
              <mc:Fallback>
                <p:oleObj name="Equation" r:id="rId5" imgW="1828800" imgH="2540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3284538"/>
                        <a:ext cx="3246438" cy="450850"/>
                      </a:xfrm>
                      <a:prstGeom prst="rect">
                        <a:avLst/>
                      </a:prstGeom>
                      <a:solidFill>
                        <a:schemeClr val="tx1"/>
                      </a:solidFill>
                      <a:ln>
                        <a:noFill/>
                      </a:ln>
                      <a:effectLst/>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0" name="Object 10"/>
          <p:cNvGraphicFramePr>
            <a:graphicFrameLocks noChangeAspect="1"/>
          </p:cNvGraphicFramePr>
          <p:nvPr/>
        </p:nvGraphicFramePr>
        <p:xfrm>
          <a:off x="2987675" y="3716338"/>
          <a:ext cx="792163" cy="790575"/>
        </p:xfrm>
        <a:graphic>
          <a:graphicData uri="http://schemas.openxmlformats.org/presentationml/2006/ole">
            <mc:AlternateContent xmlns:mc="http://schemas.openxmlformats.org/markup-compatibility/2006">
              <mc:Choice xmlns:v="urn:schemas-microsoft-com:vml" Requires="v">
                <p:oleObj spid="_x0000_s149785" name="Equation" r:id="rId7" imgW="393529" imgH="393529" progId="Equation.DSMT4">
                  <p:embed/>
                </p:oleObj>
              </mc:Choice>
              <mc:Fallback>
                <p:oleObj name="Equation" r:id="rId7" imgW="393529" imgH="393529"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675" y="3716338"/>
                        <a:ext cx="792163" cy="79057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defRPr/>
            </a:pPr>
            <a:endParaRPr lang="zh-CN" altLang="en-US" dirty="0" smtClean="0"/>
          </a:p>
        </p:txBody>
      </p:sp>
      <p:sp>
        <p:nvSpPr>
          <p:cNvPr id="125955" name="Rectangle 3"/>
          <p:cNvSpPr>
            <a:spLocks noGrp="1" noChangeArrowheads="1"/>
          </p:cNvSpPr>
          <p:nvPr>
            <p:ph type="body" idx="1"/>
          </p:nvPr>
        </p:nvSpPr>
        <p:spPr/>
        <p:txBody>
          <a:bodyPr/>
          <a:lstStyle/>
          <a:p>
            <a:pPr eaLnBrk="1" hangingPunct="1">
              <a:lnSpc>
                <a:spcPct val="90000"/>
              </a:lnSpc>
              <a:defRPr/>
            </a:pPr>
            <a:r>
              <a:rPr lang="zh-CN" altLang="en-US" sz="2800" b="1" dirty="0" smtClean="0"/>
              <a:t>可求得</a:t>
            </a:r>
          </a:p>
          <a:p>
            <a:pPr eaLnBrk="1" hangingPunct="1">
              <a:lnSpc>
                <a:spcPct val="90000"/>
              </a:lnSpc>
              <a:defRPr/>
            </a:pPr>
            <a:endParaRPr lang="zh-CN" altLang="en-US" sz="2800" b="1" dirty="0" smtClean="0"/>
          </a:p>
          <a:p>
            <a:pPr eaLnBrk="1" hangingPunct="1">
              <a:lnSpc>
                <a:spcPct val="90000"/>
              </a:lnSpc>
              <a:defRPr/>
            </a:pPr>
            <a:endParaRPr lang="zh-CN" altLang="en-US" sz="2800" b="1" dirty="0" smtClean="0"/>
          </a:p>
          <a:p>
            <a:pPr eaLnBrk="1" hangingPunct="1">
              <a:lnSpc>
                <a:spcPct val="90000"/>
              </a:lnSpc>
              <a:defRPr/>
            </a:pPr>
            <a:endParaRPr lang="zh-CN" altLang="en-US" sz="2800" b="1" dirty="0" smtClean="0"/>
          </a:p>
          <a:p>
            <a:pPr eaLnBrk="1" hangingPunct="1">
              <a:lnSpc>
                <a:spcPct val="90000"/>
              </a:lnSpc>
              <a:defRPr/>
            </a:pPr>
            <a:r>
              <a:rPr lang="zh-CN" altLang="en-US" sz="2800" b="1" dirty="0" smtClean="0"/>
              <a:t>其中：</a:t>
            </a:r>
          </a:p>
          <a:p>
            <a:pPr eaLnBrk="1" hangingPunct="1">
              <a:lnSpc>
                <a:spcPct val="90000"/>
              </a:lnSpc>
              <a:buFontTx/>
              <a:buNone/>
              <a:defRPr/>
            </a:pPr>
            <a:r>
              <a:rPr lang="zh-CN" altLang="en-US" sz="2800" b="1" dirty="0" smtClean="0"/>
              <a:t>          ：收益率的年标准差</a:t>
            </a:r>
          </a:p>
          <a:p>
            <a:pPr algn="just" eaLnBrk="1" hangingPunct="1">
              <a:lnSpc>
                <a:spcPct val="90000"/>
              </a:lnSpc>
              <a:buFontTx/>
              <a:buNone/>
              <a:defRPr/>
            </a:pPr>
            <a:r>
              <a:rPr lang="zh-CN" altLang="en-US" sz="2800" b="1" i="1" dirty="0" smtClean="0"/>
              <a:t>       </a:t>
            </a:r>
            <a:r>
              <a:rPr lang="en-US" altLang="zh-CN" sz="2800" b="1" i="1" dirty="0" smtClean="0"/>
              <a:t>N</a:t>
            </a:r>
            <a:r>
              <a:rPr lang="zh-CN" altLang="en-US" sz="2800" b="1" dirty="0" smtClean="0"/>
              <a:t>：二项式展开阶次</a:t>
            </a:r>
          </a:p>
          <a:p>
            <a:pPr algn="just" eaLnBrk="1" hangingPunct="1">
              <a:lnSpc>
                <a:spcPct val="90000"/>
              </a:lnSpc>
              <a:buFontTx/>
              <a:buNone/>
              <a:defRPr/>
            </a:pPr>
            <a:r>
              <a:rPr lang="zh-CN" altLang="en-US" sz="2800" b="1" i="1" dirty="0" smtClean="0"/>
              <a:t>       </a:t>
            </a:r>
            <a:r>
              <a:rPr lang="en-US" altLang="zh-CN" sz="2800" b="1" i="1" dirty="0" smtClean="0"/>
              <a:t>t</a:t>
            </a:r>
            <a:r>
              <a:rPr lang="zh-CN" altLang="en-US" sz="2800" b="1" dirty="0" smtClean="0"/>
              <a:t>：期权持有时间</a:t>
            </a:r>
          </a:p>
          <a:p>
            <a:pPr eaLnBrk="1" hangingPunct="1">
              <a:lnSpc>
                <a:spcPct val="90000"/>
              </a:lnSpc>
              <a:buFontTx/>
              <a:buNone/>
              <a:defRPr/>
            </a:pPr>
            <a:r>
              <a:rPr lang="zh-CN" altLang="en-US" sz="2800" b="1" i="1" dirty="0" smtClean="0"/>
              <a:t>       </a:t>
            </a:r>
            <a:r>
              <a:rPr lang="en-US" altLang="zh-CN" sz="2800" b="1" i="1" dirty="0" smtClean="0"/>
              <a:t>r</a:t>
            </a:r>
            <a:r>
              <a:rPr lang="zh-CN" altLang="en-US" sz="2800" b="1" dirty="0" smtClean="0">
                <a:latin typeface="宋体" panose="02010600030101010101" pitchFamily="2" charset="-122"/>
              </a:rPr>
              <a:t>：年利率</a:t>
            </a:r>
            <a:r>
              <a:rPr lang="zh-CN" altLang="en-US" sz="2800" b="1" dirty="0" smtClean="0"/>
              <a:t> </a:t>
            </a:r>
          </a:p>
        </p:txBody>
      </p:sp>
      <p:sp>
        <p:nvSpPr>
          <p:cNvPr id="150532" name="Rectangle 5"/>
          <p:cNvSpPr>
            <a:spLocks noChangeArrowheads="1"/>
          </p:cNvSpPr>
          <p:nvPr/>
        </p:nvSpPr>
        <p:spPr bwMode="auto">
          <a:xfrm>
            <a:off x="2257425" y="3176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sp>
        <p:nvSpPr>
          <p:cNvPr id="150534" name="Rectangle 7"/>
          <p:cNvSpPr>
            <a:spLocks noChangeArrowheads="1"/>
          </p:cNvSpPr>
          <p:nvPr/>
        </p:nvSpPr>
        <p:spPr bwMode="auto">
          <a:xfrm>
            <a:off x="4376738"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000" b="1">
              <a:latin typeface="Times New Roman" panose="02020603050405020304" pitchFamily="18" charset="0"/>
            </a:endParaRPr>
          </a:p>
        </p:txBody>
      </p:sp>
      <p:graphicFrame>
        <p:nvGraphicFramePr>
          <p:cNvPr id="150535" name="Object 6"/>
          <p:cNvGraphicFramePr>
            <a:graphicFrameLocks noChangeAspect="1"/>
          </p:cNvGraphicFramePr>
          <p:nvPr/>
        </p:nvGraphicFramePr>
        <p:xfrm>
          <a:off x="1187450" y="4084638"/>
          <a:ext cx="390525" cy="352425"/>
        </p:xfrm>
        <a:graphic>
          <a:graphicData uri="http://schemas.openxmlformats.org/presentationml/2006/ole">
            <mc:AlternateContent xmlns:mc="http://schemas.openxmlformats.org/markup-compatibility/2006">
              <mc:Choice xmlns:v="urn:schemas-microsoft-com:vml" Requires="v">
                <p:oleObj spid="_x0000_s150800" r:id="rId4" imgW="152334" imgH="139639" progId="Equation.DSMT4">
                  <p:embed/>
                </p:oleObj>
              </mc:Choice>
              <mc:Fallback>
                <p:oleObj r:id="rId4" imgW="152334" imgH="139639"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4084638"/>
                        <a:ext cx="390525"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36" name="Object 2052"/>
          <p:cNvGraphicFramePr>
            <a:graphicFrameLocks noChangeAspect="1"/>
          </p:cNvGraphicFramePr>
          <p:nvPr>
            <p:extLst>
              <p:ext uri="{D42A27DB-BD31-4B8C-83A1-F6EECF244321}">
                <p14:modId xmlns:p14="http://schemas.microsoft.com/office/powerpoint/2010/main" val="2076936836"/>
              </p:ext>
            </p:extLst>
          </p:nvPr>
        </p:nvGraphicFramePr>
        <p:xfrm>
          <a:off x="1835696" y="2132856"/>
          <a:ext cx="5986463" cy="1262062"/>
        </p:xfrm>
        <a:graphic>
          <a:graphicData uri="http://schemas.openxmlformats.org/presentationml/2006/ole">
            <mc:AlternateContent xmlns:mc="http://schemas.openxmlformats.org/markup-compatibility/2006">
              <mc:Choice xmlns:v="urn:schemas-microsoft-com:vml" Requires="v">
                <p:oleObj spid="_x0000_s150801" name="Equation" r:id="rId6" imgW="3302000" imgH="635000" progId="Equation.DSMT4">
                  <p:embed/>
                </p:oleObj>
              </mc:Choice>
              <mc:Fallback>
                <p:oleObj name="Equation" r:id="rId6" imgW="3302000" imgH="635000" progId="Equation.DSMT4">
                  <p:embed/>
                  <p:pic>
                    <p:nvPicPr>
                      <p:cNvPr id="0" name="Object 20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2132856"/>
                        <a:ext cx="5986463" cy="12620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defRPr/>
            </a:pPr>
            <a:r>
              <a:rPr lang="zh-CN" altLang="en-US" smtClean="0"/>
              <a:t>例子：</a:t>
            </a:r>
          </a:p>
        </p:txBody>
      </p:sp>
      <p:graphicFrame>
        <p:nvGraphicFramePr>
          <p:cNvPr id="152579" name="Object 4"/>
          <p:cNvGraphicFramePr>
            <a:graphicFrameLocks noChangeAspect="1"/>
          </p:cNvGraphicFramePr>
          <p:nvPr/>
        </p:nvGraphicFramePr>
        <p:xfrm>
          <a:off x="1524000" y="2279650"/>
          <a:ext cx="5843588" cy="2795588"/>
        </p:xfrm>
        <a:graphic>
          <a:graphicData uri="http://schemas.openxmlformats.org/presentationml/2006/ole">
            <mc:AlternateContent xmlns:mc="http://schemas.openxmlformats.org/markup-compatibility/2006">
              <mc:Choice xmlns:v="urn:schemas-microsoft-com:vml" Requires="v">
                <p:oleObj spid="_x0000_s152672" name="文档" r:id="rId4" imgW="6088465" imgH="2916071" progId="Word.Document.8">
                  <p:embed/>
                </p:oleObj>
              </mc:Choice>
              <mc:Fallback>
                <p:oleObj name="文档" r:id="rId4" imgW="6088465" imgH="2916071"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279650"/>
                        <a:ext cx="5843588" cy="27955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762000" y="3352800"/>
            <a:ext cx="76073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100.00                    100.00                 100.00                     100.00                    100.00                       100.00</a:t>
            </a:r>
          </a:p>
        </p:txBody>
      </p:sp>
      <p:sp>
        <p:nvSpPr>
          <p:cNvPr id="154627" name="Text Box 3"/>
          <p:cNvSpPr txBox="1">
            <a:spLocks noChangeArrowheads="1"/>
          </p:cNvSpPr>
          <p:nvPr/>
        </p:nvSpPr>
        <p:spPr bwMode="auto">
          <a:xfrm>
            <a:off x="144780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106.53</a:t>
            </a:r>
          </a:p>
        </p:txBody>
      </p:sp>
      <p:sp>
        <p:nvSpPr>
          <p:cNvPr id="154628" name="Text Box 4"/>
          <p:cNvSpPr txBox="1">
            <a:spLocks noChangeArrowheads="1"/>
          </p:cNvSpPr>
          <p:nvPr/>
        </p:nvSpPr>
        <p:spPr bwMode="auto">
          <a:xfrm>
            <a:off x="274320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106.53</a:t>
            </a:r>
          </a:p>
        </p:txBody>
      </p:sp>
      <p:sp>
        <p:nvSpPr>
          <p:cNvPr id="154629" name="Text Box 5"/>
          <p:cNvSpPr txBox="1">
            <a:spLocks noChangeArrowheads="1"/>
          </p:cNvSpPr>
          <p:nvPr/>
        </p:nvSpPr>
        <p:spPr bwMode="auto">
          <a:xfrm>
            <a:off x="411480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106.53</a:t>
            </a:r>
          </a:p>
        </p:txBody>
      </p:sp>
      <p:sp>
        <p:nvSpPr>
          <p:cNvPr id="154630" name="Text Box 6"/>
          <p:cNvSpPr txBox="1">
            <a:spLocks noChangeArrowheads="1"/>
          </p:cNvSpPr>
          <p:nvPr/>
        </p:nvSpPr>
        <p:spPr bwMode="auto">
          <a:xfrm>
            <a:off x="548640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106.53</a:t>
            </a:r>
          </a:p>
        </p:txBody>
      </p:sp>
      <p:sp>
        <p:nvSpPr>
          <p:cNvPr id="154631" name="Text Box 7"/>
          <p:cNvSpPr txBox="1">
            <a:spLocks noChangeArrowheads="1"/>
          </p:cNvSpPr>
          <p:nvPr/>
        </p:nvSpPr>
        <p:spPr bwMode="auto">
          <a:xfrm>
            <a:off x="6934200" y="3124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106.53</a:t>
            </a:r>
          </a:p>
        </p:txBody>
      </p:sp>
      <p:sp>
        <p:nvSpPr>
          <p:cNvPr id="154632" name="Text Box 8"/>
          <p:cNvSpPr txBox="1">
            <a:spLocks noChangeArrowheads="1"/>
          </p:cNvSpPr>
          <p:nvPr/>
        </p:nvSpPr>
        <p:spPr bwMode="auto">
          <a:xfrm>
            <a:off x="1524000" y="36576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93.87</a:t>
            </a:r>
          </a:p>
        </p:txBody>
      </p:sp>
      <p:sp>
        <p:nvSpPr>
          <p:cNvPr id="154633" name="Text Box 9"/>
          <p:cNvSpPr txBox="1">
            <a:spLocks noChangeArrowheads="1"/>
          </p:cNvSpPr>
          <p:nvPr/>
        </p:nvSpPr>
        <p:spPr bwMode="auto">
          <a:xfrm>
            <a:off x="2743200" y="3581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93.87</a:t>
            </a:r>
          </a:p>
        </p:txBody>
      </p:sp>
      <p:sp>
        <p:nvSpPr>
          <p:cNvPr id="154634" name="Text Box 10"/>
          <p:cNvSpPr txBox="1">
            <a:spLocks noChangeArrowheads="1"/>
          </p:cNvSpPr>
          <p:nvPr/>
        </p:nvSpPr>
        <p:spPr bwMode="auto">
          <a:xfrm>
            <a:off x="4114800" y="35814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93.87</a:t>
            </a:r>
          </a:p>
        </p:txBody>
      </p:sp>
      <p:sp>
        <p:nvSpPr>
          <p:cNvPr id="154635" name="Text Box 11"/>
          <p:cNvSpPr txBox="1">
            <a:spLocks noChangeArrowheads="1"/>
          </p:cNvSpPr>
          <p:nvPr/>
        </p:nvSpPr>
        <p:spPr bwMode="auto">
          <a:xfrm>
            <a:off x="5562600" y="35814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93.87</a:t>
            </a:r>
          </a:p>
        </p:txBody>
      </p:sp>
      <p:sp>
        <p:nvSpPr>
          <p:cNvPr id="154636" name="Text Box 12"/>
          <p:cNvSpPr txBox="1">
            <a:spLocks noChangeArrowheads="1"/>
          </p:cNvSpPr>
          <p:nvPr/>
        </p:nvSpPr>
        <p:spPr bwMode="auto">
          <a:xfrm>
            <a:off x="6934200" y="35814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93.87</a:t>
            </a:r>
          </a:p>
        </p:txBody>
      </p:sp>
      <p:sp>
        <p:nvSpPr>
          <p:cNvPr id="154637" name="Text Box 13"/>
          <p:cNvSpPr txBox="1">
            <a:spLocks noChangeArrowheads="1"/>
          </p:cNvSpPr>
          <p:nvPr/>
        </p:nvSpPr>
        <p:spPr bwMode="auto">
          <a:xfrm>
            <a:off x="6172200" y="2819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113.48</a:t>
            </a:r>
          </a:p>
        </p:txBody>
      </p:sp>
      <p:sp>
        <p:nvSpPr>
          <p:cNvPr id="154638" name="Text Box 14"/>
          <p:cNvSpPr txBox="1">
            <a:spLocks noChangeArrowheads="1"/>
          </p:cNvSpPr>
          <p:nvPr/>
        </p:nvSpPr>
        <p:spPr bwMode="auto">
          <a:xfrm>
            <a:off x="4648200" y="2819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113.48</a:t>
            </a:r>
          </a:p>
        </p:txBody>
      </p:sp>
      <p:sp>
        <p:nvSpPr>
          <p:cNvPr id="154639" name="Text Box 15"/>
          <p:cNvSpPr txBox="1">
            <a:spLocks noChangeArrowheads="1"/>
          </p:cNvSpPr>
          <p:nvPr/>
        </p:nvSpPr>
        <p:spPr bwMode="auto">
          <a:xfrm>
            <a:off x="3429000" y="2819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113.48</a:t>
            </a:r>
          </a:p>
        </p:txBody>
      </p:sp>
      <p:sp>
        <p:nvSpPr>
          <p:cNvPr id="154640" name="Text Box 16"/>
          <p:cNvSpPr txBox="1">
            <a:spLocks noChangeArrowheads="1"/>
          </p:cNvSpPr>
          <p:nvPr/>
        </p:nvSpPr>
        <p:spPr bwMode="auto">
          <a:xfrm>
            <a:off x="2057400" y="2819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113.48</a:t>
            </a:r>
          </a:p>
        </p:txBody>
      </p:sp>
      <p:sp>
        <p:nvSpPr>
          <p:cNvPr id="154641" name="Text Box 17"/>
          <p:cNvSpPr txBox="1">
            <a:spLocks noChangeArrowheads="1"/>
          </p:cNvSpPr>
          <p:nvPr/>
        </p:nvSpPr>
        <p:spPr bwMode="auto">
          <a:xfrm>
            <a:off x="6858000" y="2514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120.89</a:t>
            </a:r>
          </a:p>
        </p:txBody>
      </p:sp>
      <p:sp>
        <p:nvSpPr>
          <p:cNvPr id="154642" name="Text Box 18"/>
          <p:cNvSpPr txBox="1">
            <a:spLocks noChangeArrowheads="1"/>
          </p:cNvSpPr>
          <p:nvPr/>
        </p:nvSpPr>
        <p:spPr bwMode="auto">
          <a:xfrm>
            <a:off x="5410200" y="2514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120.89</a:t>
            </a:r>
          </a:p>
        </p:txBody>
      </p:sp>
      <p:sp>
        <p:nvSpPr>
          <p:cNvPr id="154643" name="Text Box 19"/>
          <p:cNvSpPr txBox="1">
            <a:spLocks noChangeArrowheads="1"/>
          </p:cNvSpPr>
          <p:nvPr/>
        </p:nvSpPr>
        <p:spPr bwMode="auto">
          <a:xfrm>
            <a:off x="4038600" y="2514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120.89</a:t>
            </a:r>
          </a:p>
        </p:txBody>
      </p:sp>
      <p:sp>
        <p:nvSpPr>
          <p:cNvPr id="154644" name="Text Box 20"/>
          <p:cNvSpPr txBox="1">
            <a:spLocks noChangeArrowheads="1"/>
          </p:cNvSpPr>
          <p:nvPr/>
        </p:nvSpPr>
        <p:spPr bwMode="auto">
          <a:xfrm>
            <a:off x="2743200" y="2514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120.89</a:t>
            </a:r>
          </a:p>
        </p:txBody>
      </p:sp>
      <p:sp>
        <p:nvSpPr>
          <p:cNvPr id="154645" name="Text Box 21"/>
          <p:cNvSpPr txBox="1">
            <a:spLocks noChangeArrowheads="1"/>
          </p:cNvSpPr>
          <p:nvPr/>
        </p:nvSpPr>
        <p:spPr bwMode="auto">
          <a:xfrm>
            <a:off x="6096000" y="2286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128.79</a:t>
            </a:r>
          </a:p>
        </p:txBody>
      </p:sp>
      <p:sp>
        <p:nvSpPr>
          <p:cNvPr id="154646" name="Text Box 22"/>
          <p:cNvSpPr txBox="1">
            <a:spLocks noChangeArrowheads="1"/>
          </p:cNvSpPr>
          <p:nvPr/>
        </p:nvSpPr>
        <p:spPr bwMode="auto">
          <a:xfrm>
            <a:off x="4724400" y="2209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128.79</a:t>
            </a:r>
          </a:p>
        </p:txBody>
      </p:sp>
      <p:sp>
        <p:nvSpPr>
          <p:cNvPr id="154647" name="Text Box 23"/>
          <p:cNvSpPr txBox="1">
            <a:spLocks noChangeArrowheads="1"/>
          </p:cNvSpPr>
          <p:nvPr/>
        </p:nvSpPr>
        <p:spPr bwMode="auto">
          <a:xfrm>
            <a:off x="3429000" y="2209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128.79</a:t>
            </a:r>
          </a:p>
        </p:txBody>
      </p:sp>
      <p:sp>
        <p:nvSpPr>
          <p:cNvPr id="154648" name="Text Box 24"/>
          <p:cNvSpPr txBox="1">
            <a:spLocks noChangeArrowheads="1"/>
          </p:cNvSpPr>
          <p:nvPr/>
        </p:nvSpPr>
        <p:spPr bwMode="auto">
          <a:xfrm>
            <a:off x="6858000" y="1981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137.19</a:t>
            </a:r>
          </a:p>
        </p:txBody>
      </p:sp>
      <p:sp>
        <p:nvSpPr>
          <p:cNvPr id="154649" name="Text Box 25"/>
          <p:cNvSpPr txBox="1">
            <a:spLocks noChangeArrowheads="1"/>
          </p:cNvSpPr>
          <p:nvPr/>
        </p:nvSpPr>
        <p:spPr bwMode="auto">
          <a:xfrm>
            <a:off x="5410200" y="19812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137.19</a:t>
            </a:r>
          </a:p>
        </p:txBody>
      </p:sp>
      <p:sp>
        <p:nvSpPr>
          <p:cNvPr id="154650" name="Text Box 26"/>
          <p:cNvSpPr txBox="1">
            <a:spLocks noChangeArrowheads="1"/>
          </p:cNvSpPr>
          <p:nvPr/>
        </p:nvSpPr>
        <p:spPr bwMode="auto">
          <a:xfrm>
            <a:off x="4038600" y="1981200"/>
            <a:ext cx="7175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137.19</a:t>
            </a:r>
          </a:p>
        </p:txBody>
      </p:sp>
      <p:sp>
        <p:nvSpPr>
          <p:cNvPr id="154651" name="Text Box 27"/>
          <p:cNvSpPr txBox="1">
            <a:spLocks noChangeArrowheads="1"/>
          </p:cNvSpPr>
          <p:nvPr/>
        </p:nvSpPr>
        <p:spPr bwMode="auto">
          <a:xfrm>
            <a:off x="6096000" y="1676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146.15</a:t>
            </a:r>
          </a:p>
        </p:txBody>
      </p:sp>
      <p:sp>
        <p:nvSpPr>
          <p:cNvPr id="154652" name="Text Box 28"/>
          <p:cNvSpPr txBox="1">
            <a:spLocks noChangeArrowheads="1"/>
          </p:cNvSpPr>
          <p:nvPr/>
        </p:nvSpPr>
        <p:spPr bwMode="auto">
          <a:xfrm>
            <a:off x="4724400" y="1676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146.15</a:t>
            </a:r>
          </a:p>
        </p:txBody>
      </p:sp>
      <p:sp>
        <p:nvSpPr>
          <p:cNvPr id="154653" name="Text Box 29"/>
          <p:cNvSpPr txBox="1">
            <a:spLocks noChangeArrowheads="1"/>
          </p:cNvSpPr>
          <p:nvPr/>
        </p:nvSpPr>
        <p:spPr bwMode="auto">
          <a:xfrm>
            <a:off x="6858000" y="14478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155.69</a:t>
            </a:r>
          </a:p>
        </p:txBody>
      </p:sp>
      <p:sp>
        <p:nvSpPr>
          <p:cNvPr id="154654" name="Text Box 30"/>
          <p:cNvSpPr txBox="1">
            <a:spLocks noChangeArrowheads="1"/>
          </p:cNvSpPr>
          <p:nvPr/>
        </p:nvSpPr>
        <p:spPr bwMode="auto">
          <a:xfrm>
            <a:off x="5410200" y="1371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155.69</a:t>
            </a:r>
          </a:p>
        </p:txBody>
      </p:sp>
      <p:sp>
        <p:nvSpPr>
          <p:cNvPr id="154655" name="Text Box 31"/>
          <p:cNvSpPr txBox="1">
            <a:spLocks noChangeArrowheads="1"/>
          </p:cNvSpPr>
          <p:nvPr/>
        </p:nvSpPr>
        <p:spPr bwMode="auto">
          <a:xfrm>
            <a:off x="6178550" y="1143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165.86</a:t>
            </a:r>
          </a:p>
        </p:txBody>
      </p:sp>
      <p:sp>
        <p:nvSpPr>
          <p:cNvPr id="154656" name="Text Box 32"/>
          <p:cNvSpPr txBox="1">
            <a:spLocks noChangeArrowheads="1"/>
          </p:cNvSpPr>
          <p:nvPr/>
        </p:nvSpPr>
        <p:spPr bwMode="auto">
          <a:xfrm>
            <a:off x="6826250" y="8763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176.69</a:t>
            </a:r>
          </a:p>
        </p:txBody>
      </p:sp>
      <p:sp>
        <p:nvSpPr>
          <p:cNvPr id="154657" name="Text Box 33"/>
          <p:cNvSpPr txBox="1">
            <a:spLocks noChangeArrowheads="1"/>
          </p:cNvSpPr>
          <p:nvPr/>
        </p:nvSpPr>
        <p:spPr bwMode="auto">
          <a:xfrm>
            <a:off x="7696200" y="2819400"/>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113.48</a:t>
            </a:r>
          </a:p>
        </p:txBody>
      </p:sp>
      <p:sp>
        <p:nvSpPr>
          <p:cNvPr id="154658" name="Text Box 34"/>
          <p:cNvSpPr txBox="1">
            <a:spLocks noChangeArrowheads="1"/>
          </p:cNvSpPr>
          <p:nvPr/>
        </p:nvSpPr>
        <p:spPr bwMode="auto">
          <a:xfrm>
            <a:off x="7696200" y="2286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128.79</a:t>
            </a:r>
          </a:p>
        </p:txBody>
      </p:sp>
      <p:sp>
        <p:nvSpPr>
          <p:cNvPr id="154659" name="Text Box 35"/>
          <p:cNvSpPr txBox="1">
            <a:spLocks noChangeArrowheads="1"/>
          </p:cNvSpPr>
          <p:nvPr/>
        </p:nvSpPr>
        <p:spPr bwMode="auto">
          <a:xfrm>
            <a:off x="7620000" y="16764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146.15</a:t>
            </a:r>
          </a:p>
        </p:txBody>
      </p:sp>
      <p:sp>
        <p:nvSpPr>
          <p:cNvPr id="154660" name="Text Box 36"/>
          <p:cNvSpPr txBox="1">
            <a:spLocks noChangeArrowheads="1"/>
          </p:cNvSpPr>
          <p:nvPr/>
        </p:nvSpPr>
        <p:spPr bwMode="auto">
          <a:xfrm>
            <a:off x="7620000" y="11430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165.86</a:t>
            </a:r>
          </a:p>
        </p:txBody>
      </p:sp>
      <p:sp>
        <p:nvSpPr>
          <p:cNvPr id="154661" name="Text Box 37"/>
          <p:cNvSpPr txBox="1">
            <a:spLocks noChangeArrowheads="1"/>
          </p:cNvSpPr>
          <p:nvPr/>
        </p:nvSpPr>
        <p:spPr bwMode="auto">
          <a:xfrm>
            <a:off x="7626350" y="609600"/>
            <a:ext cx="673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188.22</a:t>
            </a:r>
          </a:p>
        </p:txBody>
      </p:sp>
      <p:sp>
        <p:nvSpPr>
          <p:cNvPr id="154662" name="Line 38"/>
          <p:cNvSpPr>
            <a:spLocks noChangeShapeType="1"/>
          </p:cNvSpPr>
          <p:nvPr/>
        </p:nvSpPr>
        <p:spPr bwMode="auto">
          <a:xfrm flipV="1">
            <a:off x="144780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3" name="Line 39"/>
          <p:cNvSpPr>
            <a:spLocks noChangeShapeType="1"/>
          </p:cNvSpPr>
          <p:nvPr/>
        </p:nvSpPr>
        <p:spPr bwMode="auto">
          <a:xfrm flipV="1">
            <a:off x="2057400" y="3124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4" name="Line 40"/>
          <p:cNvSpPr>
            <a:spLocks noChangeShapeType="1"/>
          </p:cNvSpPr>
          <p:nvPr/>
        </p:nvSpPr>
        <p:spPr bwMode="auto">
          <a:xfrm flipV="1">
            <a:off x="2667000" y="2819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5" name="Line 41"/>
          <p:cNvSpPr>
            <a:spLocks noChangeShapeType="1"/>
          </p:cNvSpPr>
          <p:nvPr/>
        </p:nvSpPr>
        <p:spPr bwMode="auto">
          <a:xfrm flipV="1">
            <a:off x="3352800" y="2438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6" name="Line 42"/>
          <p:cNvSpPr>
            <a:spLocks noChangeShapeType="1"/>
          </p:cNvSpPr>
          <p:nvPr/>
        </p:nvSpPr>
        <p:spPr bwMode="auto">
          <a:xfrm flipV="1">
            <a:off x="4038600" y="220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7" name="Line 43"/>
          <p:cNvSpPr>
            <a:spLocks noChangeShapeType="1"/>
          </p:cNvSpPr>
          <p:nvPr/>
        </p:nvSpPr>
        <p:spPr bwMode="auto">
          <a:xfrm flipV="1">
            <a:off x="4724400" y="1981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8" name="Line 44"/>
          <p:cNvSpPr>
            <a:spLocks noChangeShapeType="1"/>
          </p:cNvSpPr>
          <p:nvPr/>
        </p:nvSpPr>
        <p:spPr bwMode="auto">
          <a:xfrm flipV="1">
            <a:off x="5334000" y="160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9" name="Line 45"/>
          <p:cNvSpPr>
            <a:spLocks noChangeShapeType="1"/>
          </p:cNvSpPr>
          <p:nvPr/>
        </p:nvSpPr>
        <p:spPr bwMode="auto">
          <a:xfrm flipV="1">
            <a:off x="6096000" y="1371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0" name="Line 46"/>
          <p:cNvSpPr>
            <a:spLocks noChangeShapeType="1"/>
          </p:cNvSpPr>
          <p:nvPr/>
        </p:nvSpPr>
        <p:spPr bwMode="auto">
          <a:xfrm flipV="1">
            <a:off x="213360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1" name="Line 47"/>
          <p:cNvSpPr>
            <a:spLocks noChangeShapeType="1"/>
          </p:cNvSpPr>
          <p:nvPr/>
        </p:nvSpPr>
        <p:spPr bwMode="auto">
          <a:xfrm flipV="1">
            <a:off x="274320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2" name="Line 48"/>
          <p:cNvSpPr>
            <a:spLocks noChangeShapeType="1"/>
          </p:cNvSpPr>
          <p:nvPr/>
        </p:nvSpPr>
        <p:spPr bwMode="auto">
          <a:xfrm flipV="1">
            <a:off x="342900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3" name="Line 49"/>
          <p:cNvSpPr>
            <a:spLocks noChangeShapeType="1"/>
          </p:cNvSpPr>
          <p:nvPr/>
        </p:nvSpPr>
        <p:spPr bwMode="auto">
          <a:xfrm flipV="1">
            <a:off x="4038600" y="2743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4" name="Line 50"/>
          <p:cNvSpPr>
            <a:spLocks noChangeShapeType="1"/>
          </p:cNvSpPr>
          <p:nvPr/>
        </p:nvSpPr>
        <p:spPr bwMode="auto">
          <a:xfrm flipV="1">
            <a:off x="7467600" y="838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5" name="Line 51"/>
          <p:cNvSpPr>
            <a:spLocks noChangeShapeType="1"/>
          </p:cNvSpPr>
          <p:nvPr/>
        </p:nvSpPr>
        <p:spPr bwMode="auto">
          <a:xfrm flipV="1">
            <a:off x="6781800" y="1143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6" name="Line 52"/>
          <p:cNvSpPr>
            <a:spLocks noChangeShapeType="1"/>
          </p:cNvSpPr>
          <p:nvPr/>
        </p:nvSpPr>
        <p:spPr bwMode="auto">
          <a:xfrm flipV="1">
            <a:off x="472440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7" name="Line 53"/>
          <p:cNvSpPr>
            <a:spLocks noChangeShapeType="1"/>
          </p:cNvSpPr>
          <p:nvPr/>
        </p:nvSpPr>
        <p:spPr bwMode="auto">
          <a:xfrm flipV="1">
            <a:off x="403860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8" name="Line 54"/>
          <p:cNvSpPr>
            <a:spLocks noChangeShapeType="1"/>
          </p:cNvSpPr>
          <p:nvPr/>
        </p:nvSpPr>
        <p:spPr bwMode="auto">
          <a:xfrm flipV="1">
            <a:off x="335280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79" name="Line 55"/>
          <p:cNvSpPr>
            <a:spLocks noChangeShapeType="1"/>
          </p:cNvSpPr>
          <p:nvPr/>
        </p:nvSpPr>
        <p:spPr bwMode="auto">
          <a:xfrm flipV="1">
            <a:off x="7543800" y="1371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0" name="Line 56"/>
          <p:cNvSpPr>
            <a:spLocks noChangeShapeType="1"/>
          </p:cNvSpPr>
          <p:nvPr/>
        </p:nvSpPr>
        <p:spPr bwMode="auto">
          <a:xfrm flipV="1">
            <a:off x="6781800" y="1676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1" name="Line 57"/>
          <p:cNvSpPr>
            <a:spLocks noChangeShapeType="1"/>
          </p:cNvSpPr>
          <p:nvPr/>
        </p:nvSpPr>
        <p:spPr bwMode="auto">
          <a:xfrm flipV="1">
            <a:off x="6019800" y="1905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2" name="Line 58"/>
          <p:cNvSpPr>
            <a:spLocks noChangeShapeType="1"/>
          </p:cNvSpPr>
          <p:nvPr/>
        </p:nvSpPr>
        <p:spPr bwMode="auto">
          <a:xfrm flipV="1">
            <a:off x="5334000" y="220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3" name="Line 59"/>
          <p:cNvSpPr>
            <a:spLocks noChangeShapeType="1"/>
          </p:cNvSpPr>
          <p:nvPr/>
        </p:nvSpPr>
        <p:spPr bwMode="auto">
          <a:xfrm flipV="1">
            <a:off x="4724400" y="2438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4" name="Line 60"/>
          <p:cNvSpPr>
            <a:spLocks noChangeShapeType="1"/>
          </p:cNvSpPr>
          <p:nvPr/>
        </p:nvSpPr>
        <p:spPr bwMode="auto">
          <a:xfrm flipV="1">
            <a:off x="609600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5" name="Line 61"/>
          <p:cNvSpPr>
            <a:spLocks noChangeShapeType="1"/>
          </p:cNvSpPr>
          <p:nvPr/>
        </p:nvSpPr>
        <p:spPr bwMode="auto">
          <a:xfrm flipV="1">
            <a:off x="7543800" y="2438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6" name="Line 62"/>
          <p:cNvSpPr>
            <a:spLocks noChangeShapeType="1"/>
          </p:cNvSpPr>
          <p:nvPr/>
        </p:nvSpPr>
        <p:spPr bwMode="auto">
          <a:xfrm flipV="1">
            <a:off x="6858000" y="2819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7" name="Line 63"/>
          <p:cNvSpPr>
            <a:spLocks noChangeShapeType="1"/>
          </p:cNvSpPr>
          <p:nvPr/>
        </p:nvSpPr>
        <p:spPr bwMode="auto">
          <a:xfrm flipV="1">
            <a:off x="6172200" y="3124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8" name="Line 64"/>
          <p:cNvSpPr>
            <a:spLocks noChangeShapeType="1"/>
          </p:cNvSpPr>
          <p:nvPr/>
        </p:nvSpPr>
        <p:spPr bwMode="auto">
          <a:xfrm flipV="1">
            <a:off x="480060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89" name="Line 65"/>
          <p:cNvSpPr>
            <a:spLocks noChangeShapeType="1"/>
          </p:cNvSpPr>
          <p:nvPr/>
        </p:nvSpPr>
        <p:spPr bwMode="auto">
          <a:xfrm flipV="1">
            <a:off x="7543800" y="1981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0" name="Line 66"/>
          <p:cNvSpPr>
            <a:spLocks noChangeShapeType="1"/>
          </p:cNvSpPr>
          <p:nvPr/>
        </p:nvSpPr>
        <p:spPr bwMode="auto">
          <a:xfrm flipV="1">
            <a:off x="6705600" y="220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1" name="Line 67"/>
          <p:cNvSpPr>
            <a:spLocks noChangeShapeType="1"/>
          </p:cNvSpPr>
          <p:nvPr/>
        </p:nvSpPr>
        <p:spPr bwMode="auto">
          <a:xfrm flipV="1">
            <a:off x="6019800" y="2514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2" name="Line 68"/>
          <p:cNvSpPr>
            <a:spLocks noChangeShapeType="1"/>
          </p:cNvSpPr>
          <p:nvPr/>
        </p:nvSpPr>
        <p:spPr bwMode="auto">
          <a:xfrm flipV="1">
            <a:off x="5257800" y="2743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3" name="Line 69"/>
          <p:cNvSpPr>
            <a:spLocks noChangeShapeType="1"/>
          </p:cNvSpPr>
          <p:nvPr/>
        </p:nvSpPr>
        <p:spPr bwMode="auto">
          <a:xfrm flipV="1">
            <a:off x="754380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4" name="Line 70"/>
          <p:cNvSpPr>
            <a:spLocks noChangeShapeType="1"/>
          </p:cNvSpPr>
          <p:nvPr/>
        </p:nvSpPr>
        <p:spPr bwMode="auto">
          <a:xfrm flipV="1">
            <a:off x="769620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5" name="Line 71"/>
          <p:cNvSpPr>
            <a:spLocks noChangeShapeType="1"/>
          </p:cNvSpPr>
          <p:nvPr/>
        </p:nvSpPr>
        <p:spPr bwMode="auto">
          <a:xfrm flipV="1">
            <a:off x="678180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6" name="Line 72"/>
          <p:cNvSpPr>
            <a:spLocks noChangeShapeType="1"/>
          </p:cNvSpPr>
          <p:nvPr/>
        </p:nvSpPr>
        <p:spPr bwMode="auto">
          <a:xfrm>
            <a:off x="1371600" y="3657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7" name="Line 73"/>
          <p:cNvSpPr>
            <a:spLocks noChangeShapeType="1"/>
          </p:cNvSpPr>
          <p:nvPr/>
        </p:nvSpPr>
        <p:spPr bwMode="auto">
          <a:xfrm>
            <a:off x="3276600" y="3352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8" name="Line 74"/>
          <p:cNvSpPr>
            <a:spLocks noChangeShapeType="1"/>
          </p:cNvSpPr>
          <p:nvPr/>
        </p:nvSpPr>
        <p:spPr bwMode="auto">
          <a:xfrm>
            <a:off x="2667000" y="3581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99" name="Line 75"/>
          <p:cNvSpPr>
            <a:spLocks noChangeShapeType="1"/>
          </p:cNvSpPr>
          <p:nvPr/>
        </p:nvSpPr>
        <p:spPr bwMode="auto">
          <a:xfrm>
            <a:off x="7467600" y="1066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0" name="Line 76"/>
          <p:cNvSpPr>
            <a:spLocks noChangeShapeType="1"/>
          </p:cNvSpPr>
          <p:nvPr/>
        </p:nvSpPr>
        <p:spPr bwMode="auto">
          <a:xfrm>
            <a:off x="6781800" y="1371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1" name="Line 77"/>
          <p:cNvSpPr>
            <a:spLocks noChangeShapeType="1"/>
          </p:cNvSpPr>
          <p:nvPr/>
        </p:nvSpPr>
        <p:spPr bwMode="auto">
          <a:xfrm>
            <a:off x="5943600" y="1600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2" name="Line 78"/>
          <p:cNvSpPr>
            <a:spLocks noChangeShapeType="1"/>
          </p:cNvSpPr>
          <p:nvPr/>
        </p:nvSpPr>
        <p:spPr bwMode="auto">
          <a:xfrm>
            <a:off x="5334000" y="1905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3" name="Line 79"/>
          <p:cNvSpPr>
            <a:spLocks noChangeShapeType="1"/>
          </p:cNvSpPr>
          <p:nvPr/>
        </p:nvSpPr>
        <p:spPr bwMode="auto">
          <a:xfrm>
            <a:off x="4572000" y="2209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4" name="Line 80"/>
          <p:cNvSpPr>
            <a:spLocks noChangeShapeType="1"/>
          </p:cNvSpPr>
          <p:nvPr/>
        </p:nvSpPr>
        <p:spPr bwMode="auto">
          <a:xfrm>
            <a:off x="4114800" y="2438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5" name="Line 81"/>
          <p:cNvSpPr>
            <a:spLocks noChangeShapeType="1"/>
          </p:cNvSpPr>
          <p:nvPr/>
        </p:nvSpPr>
        <p:spPr bwMode="auto">
          <a:xfrm>
            <a:off x="2057400" y="3276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6" name="Line 82"/>
          <p:cNvSpPr>
            <a:spLocks noChangeShapeType="1"/>
          </p:cNvSpPr>
          <p:nvPr/>
        </p:nvSpPr>
        <p:spPr bwMode="auto">
          <a:xfrm>
            <a:off x="2590800" y="3124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7" name="Line 83"/>
          <p:cNvSpPr>
            <a:spLocks noChangeShapeType="1"/>
          </p:cNvSpPr>
          <p:nvPr/>
        </p:nvSpPr>
        <p:spPr bwMode="auto">
          <a:xfrm>
            <a:off x="3352800" y="2743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8" name="Line 84"/>
          <p:cNvSpPr>
            <a:spLocks noChangeShapeType="1"/>
          </p:cNvSpPr>
          <p:nvPr/>
        </p:nvSpPr>
        <p:spPr bwMode="auto">
          <a:xfrm>
            <a:off x="6019800" y="2743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09" name="Line 85"/>
          <p:cNvSpPr>
            <a:spLocks noChangeShapeType="1"/>
          </p:cNvSpPr>
          <p:nvPr/>
        </p:nvSpPr>
        <p:spPr bwMode="auto">
          <a:xfrm>
            <a:off x="525780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0" name="Line 86"/>
          <p:cNvSpPr>
            <a:spLocks noChangeShapeType="1"/>
          </p:cNvSpPr>
          <p:nvPr/>
        </p:nvSpPr>
        <p:spPr bwMode="auto">
          <a:xfrm>
            <a:off x="4648200" y="3276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1" name="Line 87"/>
          <p:cNvSpPr>
            <a:spLocks noChangeShapeType="1"/>
          </p:cNvSpPr>
          <p:nvPr/>
        </p:nvSpPr>
        <p:spPr bwMode="auto">
          <a:xfrm>
            <a:off x="3962400" y="3581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2" name="Line 88"/>
          <p:cNvSpPr>
            <a:spLocks noChangeShapeType="1"/>
          </p:cNvSpPr>
          <p:nvPr/>
        </p:nvSpPr>
        <p:spPr bwMode="auto">
          <a:xfrm>
            <a:off x="7391400" y="1676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3" name="Line 89"/>
          <p:cNvSpPr>
            <a:spLocks noChangeShapeType="1"/>
          </p:cNvSpPr>
          <p:nvPr/>
        </p:nvSpPr>
        <p:spPr bwMode="auto">
          <a:xfrm>
            <a:off x="6705600" y="1905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4" name="Line 90"/>
          <p:cNvSpPr>
            <a:spLocks noChangeShapeType="1"/>
          </p:cNvSpPr>
          <p:nvPr/>
        </p:nvSpPr>
        <p:spPr bwMode="auto">
          <a:xfrm>
            <a:off x="5943600" y="2209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5" name="Line 91"/>
          <p:cNvSpPr>
            <a:spLocks noChangeShapeType="1"/>
          </p:cNvSpPr>
          <p:nvPr/>
        </p:nvSpPr>
        <p:spPr bwMode="auto">
          <a:xfrm>
            <a:off x="5257800" y="2438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6" name="Line 92"/>
          <p:cNvSpPr>
            <a:spLocks noChangeShapeType="1"/>
          </p:cNvSpPr>
          <p:nvPr/>
        </p:nvSpPr>
        <p:spPr bwMode="auto">
          <a:xfrm>
            <a:off x="4572000" y="2743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7" name="Line 93"/>
          <p:cNvSpPr>
            <a:spLocks noChangeShapeType="1"/>
          </p:cNvSpPr>
          <p:nvPr/>
        </p:nvSpPr>
        <p:spPr bwMode="auto">
          <a:xfrm>
            <a:off x="403860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8" name="Line 94"/>
          <p:cNvSpPr>
            <a:spLocks noChangeShapeType="1"/>
          </p:cNvSpPr>
          <p:nvPr/>
        </p:nvSpPr>
        <p:spPr bwMode="auto">
          <a:xfrm>
            <a:off x="7467600" y="2743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19" name="Line 95"/>
          <p:cNvSpPr>
            <a:spLocks noChangeShapeType="1"/>
          </p:cNvSpPr>
          <p:nvPr/>
        </p:nvSpPr>
        <p:spPr bwMode="auto">
          <a:xfrm>
            <a:off x="678180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0" name="Line 96"/>
          <p:cNvSpPr>
            <a:spLocks noChangeShapeType="1"/>
          </p:cNvSpPr>
          <p:nvPr/>
        </p:nvSpPr>
        <p:spPr bwMode="auto">
          <a:xfrm>
            <a:off x="6096000" y="3352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1" name="Line 97"/>
          <p:cNvSpPr>
            <a:spLocks noChangeShapeType="1"/>
          </p:cNvSpPr>
          <p:nvPr/>
        </p:nvSpPr>
        <p:spPr bwMode="auto">
          <a:xfrm>
            <a:off x="5410200" y="3505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2" name="Line 98"/>
          <p:cNvSpPr>
            <a:spLocks noChangeShapeType="1"/>
          </p:cNvSpPr>
          <p:nvPr/>
        </p:nvSpPr>
        <p:spPr bwMode="auto">
          <a:xfrm>
            <a:off x="7391400" y="2209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3" name="Line 99"/>
          <p:cNvSpPr>
            <a:spLocks noChangeShapeType="1"/>
          </p:cNvSpPr>
          <p:nvPr/>
        </p:nvSpPr>
        <p:spPr bwMode="auto">
          <a:xfrm>
            <a:off x="6705600" y="2438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4" name="Line 100"/>
          <p:cNvSpPr>
            <a:spLocks noChangeShapeType="1"/>
          </p:cNvSpPr>
          <p:nvPr/>
        </p:nvSpPr>
        <p:spPr bwMode="auto">
          <a:xfrm>
            <a:off x="7543800" y="3276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5" name="Line 101"/>
          <p:cNvSpPr>
            <a:spLocks noChangeShapeType="1"/>
          </p:cNvSpPr>
          <p:nvPr/>
        </p:nvSpPr>
        <p:spPr bwMode="auto">
          <a:xfrm>
            <a:off x="6781800" y="3581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26" name="Text Box 102"/>
          <p:cNvSpPr txBox="1">
            <a:spLocks noChangeArrowheads="1"/>
          </p:cNvSpPr>
          <p:nvPr/>
        </p:nvSpPr>
        <p:spPr bwMode="auto">
          <a:xfrm>
            <a:off x="7696200" y="38862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88.12</a:t>
            </a:r>
          </a:p>
        </p:txBody>
      </p:sp>
      <p:sp>
        <p:nvSpPr>
          <p:cNvPr id="154727" name="Text Box 103"/>
          <p:cNvSpPr txBox="1">
            <a:spLocks noChangeArrowheads="1"/>
          </p:cNvSpPr>
          <p:nvPr/>
        </p:nvSpPr>
        <p:spPr bwMode="auto">
          <a:xfrm>
            <a:off x="6019800" y="3886200"/>
            <a:ext cx="1054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88.12</a:t>
            </a:r>
          </a:p>
        </p:txBody>
      </p:sp>
      <p:sp>
        <p:nvSpPr>
          <p:cNvPr id="154728" name="Text Box 104"/>
          <p:cNvSpPr txBox="1">
            <a:spLocks noChangeArrowheads="1"/>
          </p:cNvSpPr>
          <p:nvPr/>
        </p:nvSpPr>
        <p:spPr bwMode="auto">
          <a:xfrm>
            <a:off x="4876800" y="38862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88.12</a:t>
            </a:r>
          </a:p>
        </p:txBody>
      </p:sp>
      <p:sp>
        <p:nvSpPr>
          <p:cNvPr id="154729" name="Text Box 105"/>
          <p:cNvSpPr txBox="1">
            <a:spLocks noChangeArrowheads="1"/>
          </p:cNvSpPr>
          <p:nvPr/>
        </p:nvSpPr>
        <p:spPr bwMode="auto">
          <a:xfrm flipH="1">
            <a:off x="3429000" y="3886200"/>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88.12</a:t>
            </a:r>
          </a:p>
        </p:txBody>
      </p:sp>
      <p:sp>
        <p:nvSpPr>
          <p:cNvPr id="154730" name="Text Box 106"/>
          <p:cNvSpPr txBox="1">
            <a:spLocks noChangeArrowheads="1"/>
          </p:cNvSpPr>
          <p:nvPr/>
        </p:nvSpPr>
        <p:spPr bwMode="auto">
          <a:xfrm>
            <a:off x="2133600" y="38862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88.12</a:t>
            </a:r>
          </a:p>
        </p:txBody>
      </p:sp>
      <p:sp>
        <p:nvSpPr>
          <p:cNvPr id="154731" name="Text Box 107"/>
          <p:cNvSpPr txBox="1">
            <a:spLocks noChangeArrowheads="1"/>
          </p:cNvSpPr>
          <p:nvPr/>
        </p:nvSpPr>
        <p:spPr bwMode="auto">
          <a:xfrm>
            <a:off x="2908300" y="41529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82.72</a:t>
            </a:r>
          </a:p>
        </p:txBody>
      </p:sp>
      <p:sp>
        <p:nvSpPr>
          <p:cNvPr id="154732" name="Text Box 108"/>
          <p:cNvSpPr txBox="1">
            <a:spLocks noChangeArrowheads="1"/>
          </p:cNvSpPr>
          <p:nvPr/>
        </p:nvSpPr>
        <p:spPr bwMode="auto">
          <a:xfrm>
            <a:off x="4191000" y="4114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82.72</a:t>
            </a:r>
          </a:p>
        </p:txBody>
      </p:sp>
      <p:sp>
        <p:nvSpPr>
          <p:cNvPr id="154733" name="Text Box 109"/>
          <p:cNvSpPr txBox="1">
            <a:spLocks noChangeArrowheads="1"/>
          </p:cNvSpPr>
          <p:nvPr/>
        </p:nvSpPr>
        <p:spPr bwMode="auto">
          <a:xfrm>
            <a:off x="5562600" y="41910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82.72</a:t>
            </a:r>
          </a:p>
        </p:txBody>
      </p:sp>
      <p:sp>
        <p:nvSpPr>
          <p:cNvPr id="154734" name="Text Box 110"/>
          <p:cNvSpPr txBox="1">
            <a:spLocks noChangeArrowheads="1"/>
          </p:cNvSpPr>
          <p:nvPr/>
        </p:nvSpPr>
        <p:spPr bwMode="auto">
          <a:xfrm>
            <a:off x="6934200" y="41910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82.72</a:t>
            </a:r>
          </a:p>
        </p:txBody>
      </p:sp>
      <p:sp>
        <p:nvSpPr>
          <p:cNvPr id="154735" name="Text Box 111"/>
          <p:cNvSpPr txBox="1">
            <a:spLocks noChangeArrowheads="1"/>
          </p:cNvSpPr>
          <p:nvPr/>
        </p:nvSpPr>
        <p:spPr bwMode="auto">
          <a:xfrm>
            <a:off x="3505200" y="4495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77.65</a:t>
            </a:r>
          </a:p>
        </p:txBody>
      </p:sp>
      <p:sp>
        <p:nvSpPr>
          <p:cNvPr id="154736" name="Text Box 112"/>
          <p:cNvSpPr txBox="1">
            <a:spLocks noChangeArrowheads="1"/>
          </p:cNvSpPr>
          <p:nvPr/>
        </p:nvSpPr>
        <p:spPr bwMode="auto">
          <a:xfrm>
            <a:off x="4876800" y="4495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77.65</a:t>
            </a:r>
          </a:p>
        </p:txBody>
      </p:sp>
      <p:sp>
        <p:nvSpPr>
          <p:cNvPr id="154737" name="Text Box 113"/>
          <p:cNvSpPr txBox="1">
            <a:spLocks noChangeArrowheads="1"/>
          </p:cNvSpPr>
          <p:nvPr/>
        </p:nvSpPr>
        <p:spPr bwMode="auto">
          <a:xfrm>
            <a:off x="6248400" y="4495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77.65</a:t>
            </a:r>
          </a:p>
        </p:txBody>
      </p:sp>
      <p:sp>
        <p:nvSpPr>
          <p:cNvPr id="154738" name="Text Box 114"/>
          <p:cNvSpPr txBox="1">
            <a:spLocks noChangeArrowheads="1"/>
          </p:cNvSpPr>
          <p:nvPr/>
        </p:nvSpPr>
        <p:spPr bwMode="auto">
          <a:xfrm>
            <a:off x="7696200" y="44196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77.65</a:t>
            </a:r>
          </a:p>
        </p:txBody>
      </p:sp>
      <p:sp>
        <p:nvSpPr>
          <p:cNvPr id="154739" name="Text Box 115"/>
          <p:cNvSpPr txBox="1">
            <a:spLocks noChangeArrowheads="1"/>
          </p:cNvSpPr>
          <p:nvPr/>
        </p:nvSpPr>
        <p:spPr bwMode="auto">
          <a:xfrm>
            <a:off x="4267200" y="48006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72.89</a:t>
            </a:r>
          </a:p>
        </p:txBody>
      </p:sp>
      <p:sp>
        <p:nvSpPr>
          <p:cNvPr id="154740" name="Text Box 116"/>
          <p:cNvSpPr txBox="1">
            <a:spLocks noChangeArrowheads="1"/>
          </p:cNvSpPr>
          <p:nvPr/>
        </p:nvSpPr>
        <p:spPr bwMode="auto">
          <a:xfrm>
            <a:off x="5638800" y="48006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72.89</a:t>
            </a:r>
          </a:p>
        </p:txBody>
      </p:sp>
      <p:sp>
        <p:nvSpPr>
          <p:cNvPr id="154741" name="Text Box 117"/>
          <p:cNvSpPr txBox="1">
            <a:spLocks noChangeArrowheads="1"/>
          </p:cNvSpPr>
          <p:nvPr/>
        </p:nvSpPr>
        <p:spPr bwMode="auto">
          <a:xfrm>
            <a:off x="7010400" y="48006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72.89</a:t>
            </a:r>
          </a:p>
        </p:txBody>
      </p:sp>
      <p:sp>
        <p:nvSpPr>
          <p:cNvPr id="154742" name="Text Box 118"/>
          <p:cNvSpPr txBox="1">
            <a:spLocks noChangeArrowheads="1"/>
          </p:cNvSpPr>
          <p:nvPr/>
        </p:nvSpPr>
        <p:spPr bwMode="auto">
          <a:xfrm>
            <a:off x="4889500" y="50673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68.42</a:t>
            </a:r>
          </a:p>
        </p:txBody>
      </p:sp>
      <p:sp>
        <p:nvSpPr>
          <p:cNvPr id="154743" name="Text Box 119"/>
          <p:cNvSpPr txBox="1">
            <a:spLocks noChangeArrowheads="1"/>
          </p:cNvSpPr>
          <p:nvPr/>
        </p:nvSpPr>
        <p:spPr bwMode="auto">
          <a:xfrm>
            <a:off x="6248400" y="51054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68.42</a:t>
            </a:r>
          </a:p>
        </p:txBody>
      </p:sp>
      <p:sp>
        <p:nvSpPr>
          <p:cNvPr id="154744" name="Text Box 120"/>
          <p:cNvSpPr txBox="1">
            <a:spLocks noChangeArrowheads="1"/>
          </p:cNvSpPr>
          <p:nvPr/>
        </p:nvSpPr>
        <p:spPr bwMode="auto">
          <a:xfrm>
            <a:off x="7696200" y="51054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68.42</a:t>
            </a:r>
          </a:p>
        </p:txBody>
      </p:sp>
      <p:sp>
        <p:nvSpPr>
          <p:cNvPr id="154745" name="Text Box 121"/>
          <p:cNvSpPr txBox="1">
            <a:spLocks noChangeArrowheads="1"/>
          </p:cNvSpPr>
          <p:nvPr/>
        </p:nvSpPr>
        <p:spPr bwMode="auto">
          <a:xfrm>
            <a:off x="5651500" y="53721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64.23</a:t>
            </a:r>
          </a:p>
        </p:txBody>
      </p:sp>
      <p:sp>
        <p:nvSpPr>
          <p:cNvPr id="154746" name="Text Box 122"/>
          <p:cNvSpPr txBox="1">
            <a:spLocks noChangeArrowheads="1"/>
          </p:cNvSpPr>
          <p:nvPr/>
        </p:nvSpPr>
        <p:spPr bwMode="auto">
          <a:xfrm>
            <a:off x="7010400" y="54102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64.23</a:t>
            </a:r>
          </a:p>
        </p:txBody>
      </p:sp>
      <p:sp>
        <p:nvSpPr>
          <p:cNvPr id="154747" name="Text Box 123"/>
          <p:cNvSpPr txBox="1">
            <a:spLocks noChangeArrowheads="1"/>
          </p:cNvSpPr>
          <p:nvPr/>
        </p:nvSpPr>
        <p:spPr bwMode="auto">
          <a:xfrm>
            <a:off x="6248400" y="5638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60.29</a:t>
            </a:r>
          </a:p>
        </p:txBody>
      </p:sp>
      <p:sp>
        <p:nvSpPr>
          <p:cNvPr id="154748" name="Text Box 124"/>
          <p:cNvSpPr txBox="1">
            <a:spLocks noChangeArrowheads="1"/>
          </p:cNvSpPr>
          <p:nvPr/>
        </p:nvSpPr>
        <p:spPr bwMode="auto">
          <a:xfrm>
            <a:off x="7696200" y="56388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60.29</a:t>
            </a:r>
          </a:p>
        </p:txBody>
      </p:sp>
      <p:sp>
        <p:nvSpPr>
          <p:cNvPr id="154749" name="Text Box 125"/>
          <p:cNvSpPr txBox="1">
            <a:spLocks noChangeArrowheads="1"/>
          </p:cNvSpPr>
          <p:nvPr/>
        </p:nvSpPr>
        <p:spPr bwMode="auto">
          <a:xfrm>
            <a:off x="7023100" y="59817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56.60</a:t>
            </a:r>
          </a:p>
        </p:txBody>
      </p:sp>
      <p:sp>
        <p:nvSpPr>
          <p:cNvPr id="154750" name="Text Box 126"/>
          <p:cNvSpPr txBox="1">
            <a:spLocks noChangeArrowheads="1"/>
          </p:cNvSpPr>
          <p:nvPr/>
        </p:nvSpPr>
        <p:spPr bwMode="auto">
          <a:xfrm>
            <a:off x="7848600" y="6172200"/>
            <a:ext cx="584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53.13</a:t>
            </a:r>
          </a:p>
        </p:txBody>
      </p:sp>
      <p:sp>
        <p:nvSpPr>
          <p:cNvPr id="154751" name="Line 127"/>
          <p:cNvSpPr>
            <a:spLocks noChangeShapeType="1"/>
          </p:cNvSpPr>
          <p:nvPr/>
        </p:nvSpPr>
        <p:spPr bwMode="auto">
          <a:xfrm flipH="1">
            <a:off x="838200" y="762000"/>
            <a:ext cx="7696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752" name="Text Box 128"/>
          <p:cNvSpPr txBox="1">
            <a:spLocks noChangeArrowheads="1"/>
          </p:cNvSpPr>
          <p:nvPr/>
        </p:nvSpPr>
        <p:spPr bwMode="auto">
          <a:xfrm>
            <a:off x="777875"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0</a:t>
            </a:r>
          </a:p>
        </p:txBody>
      </p:sp>
      <p:sp>
        <p:nvSpPr>
          <p:cNvPr id="154753" name="Text Box 129"/>
          <p:cNvSpPr txBox="1">
            <a:spLocks noChangeArrowheads="1"/>
          </p:cNvSpPr>
          <p:nvPr/>
        </p:nvSpPr>
        <p:spPr bwMode="auto">
          <a:xfrm>
            <a:off x="1654175" y="26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a:t>
            </a:r>
          </a:p>
        </p:txBody>
      </p:sp>
      <p:sp>
        <p:nvSpPr>
          <p:cNvPr id="154754" name="Text Box 130"/>
          <p:cNvSpPr txBox="1">
            <a:spLocks noChangeArrowheads="1"/>
          </p:cNvSpPr>
          <p:nvPr/>
        </p:nvSpPr>
        <p:spPr bwMode="auto">
          <a:xfrm>
            <a:off x="2416175" y="26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2</a:t>
            </a:r>
          </a:p>
        </p:txBody>
      </p:sp>
      <p:sp>
        <p:nvSpPr>
          <p:cNvPr id="154755" name="Text Box 131"/>
          <p:cNvSpPr txBox="1">
            <a:spLocks noChangeArrowheads="1"/>
          </p:cNvSpPr>
          <p:nvPr/>
        </p:nvSpPr>
        <p:spPr bwMode="auto">
          <a:xfrm>
            <a:off x="3124200"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3</a:t>
            </a:r>
          </a:p>
        </p:txBody>
      </p:sp>
      <p:sp>
        <p:nvSpPr>
          <p:cNvPr id="154756" name="Text Box 132"/>
          <p:cNvSpPr txBox="1">
            <a:spLocks noChangeArrowheads="1"/>
          </p:cNvSpPr>
          <p:nvPr/>
        </p:nvSpPr>
        <p:spPr bwMode="auto">
          <a:xfrm>
            <a:off x="3657600"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4</a:t>
            </a:r>
          </a:p>
        </p:txBody>
      </p:sp>
      <p:sp>
        <p:nvSpPr>
          <p:cNvPr id="154757" name="Text Box 133"/>
          <p:cNvSpPr txBox="1">
            <a:spLocks noChangeArrowheads="1"/>
          </p:cNvSpPr>
          <p:nvPr/>
        </p:nvSpPr>
        <p:spPr bwMode="auto">
          <a:xfrm>
            <a:off x="4343400"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5</a:t>
            </a:r>
          </a:p>
        </p:txBody>
      </p:sp>
      <p:sp>
        <p:nvSpPr>
          <p:cNvPr id="154758" name="Text Box 134"/>
          <p:cNvSpPr txBox="1">
            <a:spLocks noChangeArrowheads="1"/>
          </p:cNvSpPr>
          <p:nvPr/>
        </p:nvSpPr>
        <p:spPr bwMode="auto">
          <a:xfrm>
            <a:off x="5083175"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6</a:t>
            </a:r>
          </a:p>
        </p:txBody>
      </p:sp>
      <p:sp>
        <p:nvSpPr>
          <p:cNvPr id="154759" name="Text Box 135"/>
          <p:cNvSpPr txBox="1">
            <a:spLocks noChangeArrowheads="1"/>
          </p:cNvSpPr>
          <p:nvPr/>
        </p:nvSpPr>
        <p:spPr bwMode="auto">
          <a:xfrm>
            <a:off x="5638800"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7</a:t>
            </a:r>
          </a:p>
        </p:txBody>
      </p:sp>
      <p:sp>
        <p:nvSpPr>
          <p:cNvPr id="154760" name="Text Box 136"/>
          <p:cNvSpPr txBox="1">
            <a:spLocks noChangeArrowheads="1"/>
          </p:cNvSpPr>
          <p:nvPr/>
        </p:nvSpPr>
        <p:spPr bwMode="auto">
          <a:xfrm>
            <a:off x="6378575" y="2667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8</a:t>
            </a:r>
          </a:p>
        </p:txBody>
      </p:sp>
      <p:sp>
        <p:nvSpPr>
          <p:cNvPr id="154761" name="Text Box 137"/>
          <p:cNvSpPr txBox="1">
            <a:spLocks noChangeArrowheads="1"/>
          </p:cNvSpPr>
          <p:nvPr/>
        </p:nvSpPr>
        <p:spPr bwMode="auto">
          <a:xfrm>
            <a:off x="7086600" y="228600"/>
            <a:ext cx="2730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9</a:t>
            </a:r>
          </a:p>
        </p:txBody>
      </p:sp>
      <p:sp>
        <p:nvSpPr>
          <p:cNvPr id="154762" name="Text Box 138"/>
          <p:cNvSpPr txBox="1">
            <a:spLocks noChangeArrowheads="1"/>
          </p:cNvSpPr>
          <p:nvPr/>
        </p:nvSpPr>
        <p:spPr bwMode="auto">
          <a:xfrm>
            <a:off x="7772400" y="304800"/>
            <a:ext cx="3619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400">
                <a:latin typeface="Times New Roman" panose="02020603050405020304" pitchFamily="18" charset="0"/>
              </a:rPr>
              <a:t>10</a:t>
            </a:r>
          </a:p>
        </p:txBody>
      </p:sp>
      <p:sp>
        <p:nvSpPr>
          <p:cNvPr id="154763" name="Line 139"/>
          <p:cNvSpPr>
            <a:spLocks noChangeShapeType="1"/>
          </p:cNvSpPr>
          <p:nvPr/>
        </p:nvSpPr>
        <p:spPr bwMode="auto">
          <a:xfrm>
            <a:off x="6781800" y="4648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4" name="Line 140"/>
          <p:cNvSpPr>
            <a:spLocks noChangeShapeType="1"/>
          </p:cNvSpPr>
          <p:nvPr/>
        </p:nvSpPr>
        <p:spPr bwMode="auto">
          <a:xfrm>
            <a:off x="6096000" y="5029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5" name="Line 141"/>
          <p:cNvSpPr>
            <a:spLocks noChangeShapeType="1"/>
          </p:cNvSpPr>
          <p:nvPr/>
        </p:nvSpPr>
        <p:spPr bwMode="auto">
          <a:xfrm>
            <a:off x="5410200" y="5334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6" name="Line 142"/>
          <p:cNvSpPr>
            <a:spLocks noChangeShapeType="1"/>
          </p:cNvSpPr>
          <p:nvPr/>
        </p:nvSpPr>
        <p:spPr bwMode="auto">
          <a:xfrm>
            <a:off x="739140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7" name="Line 143"/>
          <p:cNvSpPr>
            <a:spLocks noChangeShapeType="1"/>
          </p:cNvSpPr>
          <p:nvPr/>
        </p:nvSpPr>
        <p:spPr bwMode="auto">
          <a:xfrm>
            <a:off x="6781800" y="4114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8" name="Line 144"/>
          <p:cNvSpPr>
            <a:spLocks noChangeShapeType="1"/>
          </p:cNvSpPr>
          <p:nvPr/>
        </p:nvSpPr>
        <p:spPr bwMode="auto">
          <a:xfrm>
            <a:off x="6019800" y="4495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69" name="Line 145"/>
          <p:cNvSpPr>
            <a:spLocks noChangeShapeType="1"/>
          </p:cNvSpPr>
          <p:nvPr/>
        </p:nvSpPr>
        <p:spPr bwMode="auto">
          <a:xfrm>
            <a:off x="5410200" y="4724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0" name="Line 146"/>
          <p:cNvSpPr>
            <a:spLocks noChangeShapeType="1"/>
          </p:cNvSpPr>
          <p:nvPr/>
        </p:nvSpPr>
        <p:spPr bwMode="auto">
          <a:xfrm>
            <a:off x="4724400" y="5029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1" name="Line 147"/>
          <p:cNvSpPr>
            <a:spLocks noChangeShapeType="1"/>
          </p:cNvSpPr>
          <p:nvPr/>
        </p:nvSpPr>
        <p:spPr bwMode="auto">
          <a:xfrm>
            <a:off x="601980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2" name="Line 148"/>
          <p:cNvSpPr>
            <a:spLocks noChangeShapeType="1"/>
          </p:cNvSpPr>
          <p:nvPr/>
        </p:nvSpPr>
        <p:spPr bwMode="auto">
          <a:xfrm>
            <a:off x="5334000" y="4114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3" name="Line 149"/>
          <p:cNvSpPr>
            <a:spLocks noChangeShapeType="1"/>
          </p:cNvSpPr>
          <p:nvPr/>
        </p:nvSpPr>
        <p:spPr bwMode="auto">
          <a:xfrm>
            <a:off x="4724400" y="4343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4" name="Line 150"/>
          <p:cNvSpPr>
            <a:spLocks noChangeShapeType="1"/>
          </p:cNvSpPr>
          <p:nvPr/>
        </p:nvSpPr>
        <p:spPr bwMode="auto">
          <a:xfrm>
            <a:off x="4038600" y="4724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5" name="Line 151"/>
          <p:cNvSpPr>
            <a:spLocks noChangeShapeType="1"/>
          </p:cNvSpPr>
          <p:nvPr/>
        </p:nvSpPr>
        <p:spPr bwMode="auto">
          <a:xfrm>
            <a:off x="464820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6" name="Line 152"/>
          <p:cNvSpPr>
            <a:spLocks noChangeShapeType="1"/>
          </p:cNvSpPr>
          <p:nvPr/>
        </p:nvSpPr>
        <p:spPr bwMode="auto">
          <a:xfrm>
            <a:off x="4038600" y="4038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7" name="Line 153"/>
          <p:cNvSpPr>
            <a:spLocks noChangeShapeType="1"/>
          </p:cNvSpPr>
          <p:nvPr/>
        </p:nvSpPr>
        <p:spPr bwMode="auto">
          <a:xfrm>
            <a:off x="3429000" y="4343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8" name="Line 154"/>
          <p:cNvSpPr>
            <a:spLocks noChangeShapeType="1"/>
          </p:cNvSpPr>
          <p:nvPr/>
        </p:nvSpPr>
        <p:spPr bwMode="auto">
          <a:xfrm>
            <a:off x="335280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79" name="Line 155"/>
          <p:cNvSpPr>
            <a:spLocks noChangeShapeType="1"/>
          </p:cNvSpPr>
          <p:nvPr/>
        </p:nvSpPr>
        <p:spPr bwMode="auto">
          <a:xfrm>
            <a:off x="2667000" y="4114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0" name="Line 156"/>
          <p:cNvSpPr>
            <a:spLocks noChangeShapeType="1"/>
          </p:cNvSpPr>
          <p:nvPr/>
        </p:nvSpPr>
        <p:spPr bwMode="auto">
          <a:xfrm>
            <a:off x="205740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1" name="Line 157"/>
          <p:cNvSpPr>
            <a:spLocks noChangeShapeType="1"/>
          </p:cNvSpPr>
          <p:nvPr/>
        </p:nvSpPr>
        <p:spPr bwMode="auto">
          <a:xfrm>
            <a:off x="6781800" y="5334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2" name="Line 158"/>
          <p:cNvSpPr>
            <a:spLocks noChangeShapeType="1"/>
          </p:cNvSpPr>
          <p:nvPr/>
        </p:nvSpPr>
        <p:spPr bwMode="auto">
          <a:xfrm>
            <a:off x="6172200" y="5638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3" name="Line 159"/>
          <p:cNvSpPr>
            <a:spLocks noChangeShapeType="1"/>
          </p:cNvSpPr>
          <p:nvPr/>
        </p:nvSpPr>
        <p:spPr bwMode="auto">
          <a:xfrm>
            <a:off x="7467600" y="4419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4" name="Line 160"/>
          <p:cNvSpPr>
            <a:spLocks noChangeShapeType="1"/>
          </p:cNvSpPr>
          <p:nvPr/>
        </p:nvSpPr>
        <p:spPr bwMode="auto">
          <a:xfrm>
            <a:off x="7543800" y="6172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5" name="Line 161"/>
          <p:cNvSpPr>
            <a:spLocks noChangeShapeType="1"/>
          </p:cNvSpPr>
          <p:nvPr/>
        </p:nvSpPr>
        <p:spPr bwMode="auto">
          <a:xfrm>
            <a:off x="7543800" y="5486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6" name="Line 162"/>
          <p:cNvSpPr>
            <a:spLocks noChangeShapeType="1"/>
          </p:cNvSpPr>
          <p:nvPr/>
        </p:nvSpPr>
        <p:spPr bwMode="auto">
          <a:xfrm>
            <a:off x="6705600" y="5791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7" name="Line 163"/>
          <p:cNvSpPr>
            <a:spLocks noChangeShapeType="1"/>
          </p:cNvSpPr>
          <p:nvPr/>
        </p:nvSpPr>
        <p:spPr bwMode="auto">
          <a:xfrm>
            <a:off x="7543800" y="5029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8" name="Line 164"/>
          <p:cNvSpPr>
            <a:spLocks noChangeShapeType="1"/>
          </p:cNvSpPr>
          <p:nvPr/>
        </p:nvSpPr>
        <p:spPr bwMode="auto">
          <a:xfrm flipV="1">
            <a:off x="7620000" y="4724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89" name="Line 165"/>
          <p:cNvSpPr>
            <a:spLocks noChangeShapeType="1"/>
          </p:cNvSpPr>
          <p:nvPr/>
        </p:nvSpPr>
        <p:spPr bwMode="auto">
          <a:xfrm flipV="1">
            <a:off x="6934200" y="4495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0" name="Line 166"/>
          <p:cNvSpPr>
            <a:spLocks noChangeShapeType="1"/>
          </p:cNvSpPr>
          <p:nvPr/>
        </p:nvSpPr>
        <p:spPr bwMode="auto">
          <a:xfrm flipV="1">
            <a:off x="6172200" y="4191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1" name="Line 167"/>
          <p:cNvSpPr>
            <a:spLocks noChangeShapeType="1"/>
          </p:cNvSpPr>
          <p:nvPr/>
        </p:nvSpPr>
        <p:spPr bwMode="auto">
          <a:xfrm flipV="1">
            <a:off x="5638800" y="3962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2" name="Line 168"/>
          <p:cNvSpPr>
            <a:spLocks noChangeShapeType="1"/>
          </p:cNvSpPr>
          <p:nvPr/>
        </p:nvSpPr>
        <p:spPr bwMode="auto">
          <a:xfrm flipV="1">
            <a:off x="7543800" y="5334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3" name="Line 169"/>
          <p:cNvSpPr>
            <a:spLocks noChangeShapeType="1"/>
          </p:cNvSpPr>
          <p:nvPr/>
        </p:nvSpPr>
        <p:spPr bwMode="auto">
          <a:xfrm flipV="1">
            <a:off x="6934200" y="5105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4" name="Line 170"/>
          <p:cNvSpPr>
            <a:spLocks noChangeShapeType="1"/>
          </p:cNvSpPr>
          <p:nvPr/>
        </p:nvSpPr>
        <p:spPr bwMode="auto">
          <a:xfrm flipV="1">
            <a:off x="6172200" y="4800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5" name="Line 171"/>
          <p:cNvSpPr>
            <a:spLocks noChangeShapeType="1"/>
          </p:cNvSpPr>
          <p:nvPr/>
        </p:nvSpPr>
        <p:spPr bwMode="auto">
          <a:xfrm flipV="1">
            <a:off x="5486400" y="4419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6" name="Line 172"/>
          <p:cNvSpPr>
            <a:spLocks noChangeShapeType="1"/>
          </p:cNvSpPr>
          <p:nvPr/>
        </p:nvSpPr>
        <p:spPr bwMode="auto">
          <a:xfrm flipV="1">
            <a:off x="4800600" y="4114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7" name="Line 173"/>
          <p:cNvSpPr>
            <a:spLocks noChangeShapeType="1"/>
          </p:cNvSpPr>
          <p:nvPr/>
        </p:nvSpPr>
        <p:spPr bwMode="auto">
          <a:xfrm flipV="1">
            <a:off x="3962400" y="3810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8" name="Line 174"/>
          <p:cNvSpPr>
            <a:spLocks noChangeShapeType="1"/>
          </p:cNvSpPr>
          <p:nvPr/>
        </p:nvSpPr>
        <p:spPr bwMode="auto">
          <a:xfrm flipV="1">
            <a:off x="7620000" y="5867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799" name="Line 175"/>
          <p:cNvSpPr>
            <a:spLocks noChangeShapeType="1"/>
          </p:cNvSpPr>
          <p:nvPr/>
        </p:nvSpPr>
        <p:spPr bwMode="auto">
          <a:xfrm flipV="1">
            <a:off x="6858000" y="5638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0" name="Line 176"/>
          <p:cNvSpPr>
            <a:spLocks noChangeShapeType="1"/>
          </p:cNvSpPr>
          <p:nvPr/>
        </p:nvSpPr>
        <p:spPr bwMode="auto">
          <a:xfrm flipV="1">
            <a:off x="6248400" y="541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1" name="Line 177"/>
          <p:cNvSpPr>
            <a:spLocks noChangeShapeType="1"/>
          </p:cNvSpPr>
          <p:nvPr/>
        </p:nvSpPr>
        <p:spPr bwMode="auto">
          <a:xfrm flipV="1">
            <a:off x="5486400" y="5029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2" name="Line 178"/>
          <p:cNvSpPr>
            <a:spLocks noChangeShapeType="1"/>
          </p:cNvSpPr>
          <p:nvPr/>
        </p:nvSpPr>
        <p:spPr bwMode="auto">
          <a:xfrm flipV="1">
            <a:off x="4876800" y="4724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3" name="Line 179"/>
          <p:cNvSpPr>
            <a:spLocks noChangeShapeType="1"/>
          </p:cNvSpPr>
          <p:nvPr/>
        </p:nvSpPr>
        <p:spPr bwMode="auto">
          <a:xfrm flipV="1">
            <a:off x="4114800" y="4419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4" name="Line 180"/>
          <p:cNvSpPr>
            <a:spLocks noChangeShapeType="1"/>
          </p:cNvSpPr>
          <p:nvPr/>
        </p:nvSpPr>
        <p:spPr bwMode="auto">
          <a:xfrm flipV="1">
            <a:off x="3429000" y="4114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5" name="Line 181"/>
          <p:cNvSpPr>
            <a:spLocks noChangeShapeType="1"/>
          </p:cNvSpPr>
          <p:nvPr/>
        </p:nvSpPr>
        <p:spPr bwMode="auto">
          <a:xfrm flipV="1">
            <a:off x="2743200" y="3962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6" name="Line 182"/>
          <p:cNvSpPr>
            <a:spLocks noChangeShapeType="1"/>
          </p:cNvSpPr>
          <p:nvPr/>
        </p:nvSpPr>
        <p:spPr bwMode="auto">
          <a:xfrm flipV="1">
            <a:off x="7543800" y="4114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7" name="Line 183"/>
          <p:cNvSpPr>
            <a:spLocks noChangeShapeType="1"/>
          </p:cNvSpPr>
          <p:nvPr/>
        </p:nvSpPr>
        <p:spPr bwMode="auto">
          <a:xfrm flipV="1">
            <a:off x="6858000" y="3886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808" name="Text Box 184"/>
          <p:cNvSpPr txBox="1">
            <a:spLocks noChangeArrowheads="1"/>
          </p:cNvSpPr>
          <p:nvPr/>
        </p:nvSpPr>
        <p:spPr bwMode="auto">
          <a:xfrm>
            <a:off x="377825" y="5507038"/>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noProof="1">
                <a:solidFill>
                  <a:schemeClr val="tx2"/>
                </a:solidFill>
                <a:latin typeface="Times New Roman" panose="02020603050405020304" pitchFamily="18" charset="0"/>
              </a:rPr>
              <a:t>十步二项模型定价</a:t>
            </a:r>
            <a:r>
              <a:rPr lang="en-US" altLang="en-US" sz="2400" b="1">
                <a:solidFill>
                  <a:schemeClr val="tx2"/>
                </a:solidFill>
                <a:latin typeface="Times New Roman" panose="02020603050405020304" pitchFamily="18" charset="0"/>
              </a:rPr>
              <a:t>—</a:t>
            </a:r>
            <a:r>
              <a:rPr lang="zh-CN" altLang="en-US" sz="2400" b="1">
                <a:solidFill>
                  <a:schemeClr val="tx2"/>
                </a:solidFill>
                <a:latin typeface="Times New Roman" panose="02020603050405020304" pitchFamily="18" charset="0"/>
              </a:rPr>
              <a:t>资产价格</a:t>
            </a:r>
            <a:endParaRPr kumimoji="1" lang="zh-CN" altLang="en-US" sz="2000" b="1">
              <a:solidFill>
                <a:srgbClr val="070709"/>
              </a:solidFill>
              <a:latin typeface="Times New Roman" panose="02020603050405020304" pitchFamily="18" charset="0"/>
            </a:endParaRPr>
          </a:p>
        </p:txBody>
      </p:sp>
      <p:sp>
        <p:nvSpPr>
          <p:cNvPr id="128185" name="Rectangle 185"/>
          <p:cNvSpPr>
            <a:spLocks noGrp="1" noChangeArrowheads="1"/>
          </p:cNvSpPr>
          <p:nvPr>
            <p:ph type="title" idx="4294967295"/>
          </p:nvPr>
        </p:nvSpPr>
        <p:spPr/>
        <p:txBody>
          <a:bodyPr/>
          <a:lstStyle/>
          <a:p>
            <a:pPr eaLnBrk="1" hangingPunct="1">
              <a:defRPr/>
            </a:pPr>
            <a:endParaRPr lang="zh-CN" altLang="zh-CN"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p:cNvSpPr txBox="1">
            <a:spLocks noChangeArrowheads="1"/>
          </p:cNvSpPr>
          <p:nvPr/>
        </p:nvSpPr>
        <p:spPr bwMode="auto">
          <a:xfrm>
            <a:off x="5721350" y="5622925"/>
            <a:ext cx="609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75" name="Text Box 3"/>
          <p:cNvSpPr txBox="1">
            <a:spLocks noChangeArrowheads="1"/>
          </p:cNvSpPr>
          <p:nvPr/>
        </p:nvSpPr>
        <p:spPr bwMode="auto">
          <a:xfrm>
            <a:off x="5699125" y="5089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76" name="Text Box 4"/>
          <p:cNvSpPr txBox="1">
            <a:spLocks noChangeArrowheads="1"/>
          </p:cNvSpPr>
          <p:nvPr/>
        </p:nvSpPr>
        <p:spPr bwMode="auto">
          <a:xfrm>
            <a:off x="5699125" y="4479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77" name="Text Box 5"/>
          <p:cNvSpPr txBox="1">
            <a:spLocks noChangeArrowheads="1"/>
          </p:cNvSpPr>
          <p:nvPr/>
        </p:nvSpPr>
        <p:spPr bwMode="auto">
          <a:xfrm>
            <a:off x="5645150" y="3870325"/>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78" name="Text Box 6"/>
          <p:cNvSpPr txBox="1">
            <a:spLocks noChangeArrowheads="1"/>
          </p:cNvSpPr>
          <p:nvPr/>
        </p:nvSpPr>
        <p:spPr bwMode="auto">
          <a:xfrm>
            <a:off x="6384925" y="6003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79" name="Text Box 7"/>
          <p:cNvSpPr txBox="1">
            <a:spLocks noChangeArrowheads="1"/>
          </p:cNvSpPr>
          <p:nvPr/>
        </p:nvSpPr>
        <p:spPr bwMode="auto">
          <a:xfrm>
            <a:off x="6384925" y="5318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0" name="Text Box 8"/>
          <p:cNvSpPr txBox="1">
            <a:spLocks noChangeArrowheads="1"/>
          </p:cNvSpPr>
          <p:nvPr/>
        </p:nvSpPr>
        <p:spPr bwMode="auto">
          <a:xfrm>
            <a:off x="6308725" y="4784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1" name="Text Box 9"/>
          <p:cNvSpPr txBox="1">
            <a:spLocks noChangeArrowheads="1"/>
          </p:cNvSpPr>
          <p:nvPr/>
        </p:nvSpPr>
        <p:spPr bwMode="auto">
          <a:xfrm>
            <a:off x="6308725" y="4251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2" name="Text Box 10"/>
          <p:cNvSpPr txBox="1">
            <a:spLocks noChangeArrowheads="1"/>
          </p:cNvSpPr>
          <p:nvPr/>
        </p:nvSpPr>
        <p:spPr bwMode="auto">
          <a:xfrm>
            <a:off x="6254750" y="3565525"/>
            <a:ext cx="6286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3" name="Text Box 11"/>
          <p:cNvSpPr txBox="1">
            <a:spLocks noChangeArrowheads="1"/>
          </p:cNvSpPr>
          <p:nvPr/>
        </p:nvSpPr>
        <p:spPr bwMode="auto">
          <a:xfrm>
            <a:off x="6994525" y="5699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4" name="Text Box 12"/>
          <p:cNvSpPr txBox="1">
            <a:spLocks noChangeArrowheads="1"/>
          </p:cNvSpPr>
          <p:nvPr/>
        </p:nvSpPr>
        <p:spPr bwMode="auto">
          <a:xfrm>
            <a:off x="7016750" y="5089525"/>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5" name="Text Box 13"/>
          <p:cNvSpPr txBox="1">
            <a:spLocks noChangeArrowheads="1"/>
          </p:cNvSpPr>
          <p:nvPr/>
        </p:nvSpPr>
        <p:spPr bwMode="auto">
          <a:xfrm>
            <a:off x="6994525" y="4479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6" name="Text Box 14"/>
          <p:cNvSpPr txBox="1">
            <a:spLocks noChangeArrowheads="1"/>
          </p:cNvSpPr>
          <p:nvPr/>
        </p:nvSpPr>
        <p:spPr bwMode="auto">
          <a:xfrm>
            <a:off x="6994525" y="3870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7" name="Text Box 15"/>
          <p:cNvSpPr txBox="1">
            <a:spLocks noChangeArrowheads="1"/>
          </p:cNvSpPr>
          <p:nvPr/>
        </p:nvSpPr>
        <p:spPr bwMode="auto">
          <a:xfrm>
            <a:off x="6994525" y="3260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8" name="Text Box 16"/>
          <p:cNvSpPr txBox="1">
            <a:spLocks noChangeArrowheads="1"/>
          </p:cNvSpPr>
          <p:nvPr/>
        </p:nvSpPr>
        <p:spPr bwMode="auto">
          <a:xfrm>
            <a:off x="6994525" y="6384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89" name="Text Box 17"/>
          <p:cNvSpPr txBox="1">
            <a:spLocks noChangeArrowheads="1"/>
          </p:cNvSpPr>
          <p:nvPr/>
        </p:nvSpPr>
        <p:spPr bwMode="auto">
          <a:xfrm>
            <a:off x="3032125" y="4479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0" name="Text Box 18"/>
          <p:cNvSpPr txBox="1">
            <a:spLocks noChangeArrowheads="1"/>
          </p:cNvSpPr>
          <p:nvPr/>
        </p:nvSpPr>
        <p:spPr bwMode="auto">
          <a:xfrm>
            <a:off x="3641725" y="4708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1" name="Text Box 19"/>
          <p:cNvSpPr txBox="1">
            <a:spLocks noChangeArrowheads="1"/>
          </p:cNvSpPr>
          <p:nvPr/>
        </p:nvSpPr>
        <p:spPr bwMode="auto">
          <a:xfrm>
            <a:off x="3717925" y="4175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2" name="Text Box 20"/>
          <p:cNvSpPr txBox="1">
            <a:spLocks noChangeArrowheads="1"/>
          </p:cNvSpPr>
          <p:nvPr/>
        </p:nvSpPr>
        <p:spPr bwMode="auto">
          <a:xfrm>
            <a:off x="4327525" y="3946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3" name="Text Box 21"/>
          <p:cNvSpPr txBox="1">
            <a:spLocks noChangeArrowheads="1"/>
          </p:cNvSpPr>
          <p:nvPr/>
        </p:nvSpPr>
        <p:spPr bwMode="auto">
          <a:xfrm>
            <a:off x="5013325" y="3641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4" name="Text Box 22"/>
          <p:cNvSpPr txBox="1">
            <a:spLocks noChangeArrowheads="1"/>
          </p:cNvSpPr>
          <p:nvPr/>
        </p:nvSpPr>
        <p:spPr bwMode="auto">
          <a:xfrm>
            <a:off x="5699125" y="3336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5" name="Text Box 23"/>
          <p:cNvSpPr txBox="1">
            <a:spLocks noChangeArrowheads="1"/>
          </p:cNvSpPr>
          <p:nvPr/>
        </p:nvSpPr>
        <p:spPr bwMode="auto">
          <a:xfrm>
            <a:off x="6384925" y="3032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6" name="Text Box 24"/>
          <p:cNvSpPr txBox="1">
            <a:spLocks noChangeArrowheads="1"/>
          </p:cNvSpPr>
          <p:nvPr/>
        </p:nvSpPr>
        <p:spPr bwMode="auto">
          <a:xfrm>
            <a:off x="6994525" y="2651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7" name="Text Box 25"/>
          <p:cNvSpPr txBox="1">
            <a:spLocks noChangeArrowheads="1"/>
          </p:cNvSpPr>
          <p:nvPr/>
        </p:nvSpPr>
        <p:spPr bwMode="auto">
          <a:xfrm>
            <a:off x="4349750" y="4357688"/>
            <a:ext cx="5334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8" name="Text Box 26"/>
          <p:cNvSpPr txBox="1">
            <a:spLocks noChangeArrowheads="1"/>
          </p:cNvSpPr>
          <p:nvPr/>
        </p:nvSpPr>
        <p:spPr bwMode="auto">
          <a:xfrm>
            <a:off x="4349750" y="5089525"/>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699" name="Text Box 27"/>
          <p:cNvSpPr txBox="1">
            <a:spLocks noChangeArrowheads="1"/>
          </p:cNvSpPr>
          <p:nvPr/>
        </p:nvSpPr>
        <p:spPr bwMode="auto">
          <a:xfrm>
            <a:off x="5089525" y="4175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700" name="Text Box 28"/>
          <p:cNvSpPr txBox="1">
            <a:spLocks noChangeArrowheads="1"/>
          </p:cNvSpPr>
          <p:nvPr/>
        </p:nvSpPr>
        <p:spPr bwMode="auto">
          <a:xfrm>
            <a:off x="5013325" y="4784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701" name="Text Box 29"/>
          <p:cNvSpPr txBox="1">
            <a:spLocks noChangeArrowheads="1"/>
          </p:cNvSpPr>
          <p:nvPr/>
        </p:nvSpPr>
        <p:spPr bwMode="auto">
          <a:xfrm>
            <a:off x="5089525" y="5394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0.00</a:t>
            </a:r>
          </a:p>
        </p:txBody>
      </p:sp>
      <p:sp>
        <p:nvSpPr>
          <p:cNvPr id="156702" name="Text Box 30"/>
          <p:cNvSpPr txBox="1">
            <a:spLocks noChangeArrowheads="1"/>
          </p:cNvSpPr>
          <p:nvPr/>
        </p:nvSpPr>
        <p:spPr bwMode="auto">
          <a:xfrm>
            <a:off x="6994525" y="2117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8.79</a:t>
            </a:r>
          </a:p>
        </p:txBody>
      </p:sp>
      <p:sp>
        <p:nvSpPr>
          <p:cNvPr id="156703" name="Text Box 31"/>
          <p:cNvSpPr txBox="1">
            <a:spLocks noChangeArrowheads="1"/>
          </p:cNvSpPr>
          <p:nvPr/>
        </p:nvSpPr>
        <p:spPr bwMode="auto">
          <a:xfrm>
            <a:off x="6911975" y="15843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26.15</a:t>
            </a:r>
          </a:p>
        </p:txBody>
      </p:sp>
      <p:sp>
        <p:nvSpPr>
          <p:cNvPr id="156704" name="Text Box 32"/>
          <p:cNvSpPr txBox="1">
            <a:spLocks noChangeArrowheads="1"/>
          </p:cNvSpPr>
          <p:nvPr/>
        </p:nvSpPr>
        <p:spPr bwMode="auto">
          <a:xfrm>
            <a:off x="6384925" y="2498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5.03</a:t>
            </a:r>
          </a:p>
        </p:txBody>
      </p:sp>
      <p:sp>
        <p:nvSpPr>
          <p:cNvPr id="156705" name="Text Box 33"/>
          <p:cNvSpPr txBox="1">
            <a:spLocks noChangeArrowheads="1"/>
          </p:cNvSpPr>
          <p:nvPr/>
        </p:nvSpPr>
        <p:spPr bwMode="auto">
          <a:xfrm>
            <a:off x="5680075" y="27654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2.88</a:t>
            </a:r>
          </a:p>
        </p:txBody>
      </p:sp>
      <p:sp>
        <p:nvSpPr>
          <p:cNvPr id="156706" name="Text Box 34"/>
          <p:cNvSpPr txBox="1">
            <a:spLocks noChangeArrowheads="1"/>
          </p:cNvSpPr>
          <p:nvPr/>
        </p:nvSpPr>
        <p:spPr bwMode="auto">
          <a:xfrm>
            <a:off x="5013325" y="3108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1.65</a:t>
            </a:r>
          </a:p>
        </p:txBody>
      </p:sp>
      <p:sp>
        <p:nvSpPr>
          <p:cNvPr id="156707" name="Text Box 35"/>
          <p:cNvSpPr txBox="1">
            <a:spLocks noChangeArrowheads="1"/>
          </p:cNvSpPr>
          <p:nvPr/>
        </p:nvSpPr>
        <p:spPr bwMode="auto">
          <a:xfrm>
            <a:off x="4308475" y="3413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0.94</a:t>
            </a:r>
          </a:p>
        </p:txBody>
      </p:sp>
      <p:sp>
        <p:nvSpPr>
          <p:cNvPr id="156708" name="Text Box 36"/>
          <p:cNvSpPr txBox="1">
            <a:spLocks noChangeArrowheads="1"/>
          </p:cNvSpPr>
          <p:nvPr/>
        </p:nvSpPr>
        <p:spPr bwMode="auto">
          <a:xfrm>
            <a:off x="3775075" y="3641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0.54</a:t>
            </a:r>
          </a:p>
        </p:txBody>
      </p:sp>
      <p:sp>
        <p:nvSpPr>
          <p:cNvPr id="156709" name="Text Box 37"/>
          <p:cNvSpPr txBox="1">
            <a:spLocks noChangeArrowheads="1"/>
          </p:cNvSpPr>
          <p:nvPr/>
        </p:nvSpPr>
        <p:spPr bwMode="auto">
          <a:xfrm>
            <a:off x="3089275" y="3946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0.31</a:t>
            </a:r>
          </a:p>
        </p:txBody>
      </p:sp>
      <p:sp>
        <p:nvSpPr>
          <p:cNvPr id="156710" name="Text Box 38"/>
          <p:cNvSpPr txBox="1">
            <a:spLocks noChangeArrowheads="1"/>
          </p:cNvSpPr>
          <p:nvPr/>
        </p:nvSpPr>
        <p:spPr bwMode="auto">
          <a:xfrm>
            <a:off x="2422525" y="4251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0.18</a:t>
            </a:r>
          </a:p>
        </p:txBody>
      </p:sp>
      <p:sp>
        <p:nvSpPr>
          <p:cNvPr id="156711" name="Text Box 39"/>
          <p:cNvSpPr txBox="1">
            <a:spLocks noChangeArrowheads="1"/>
          </p:cNvSpPr>
          <p:nvPr/>
        </p:nvSpPr>
        <p:spPr bwMode="auto">
          <a:xfrm>
            <a:off x="6378575" y="18891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18.63</a:t>
            </a:r>
          </a:p>
        </p:txBody>
      </p:sp>
      <p:sp>
        <p:nvSpPr>
          <p:cNvPr id="156712" name="Text Box 40"/>
          <p:cNvSpPr txBox="1">
            <a:spLocks noChangeArrowheads="1"/>
          </p:cNvSpPr>
          <p:nvPr/>
        </p:nvSpPr>
        <p:spPr bwMode="auto">
          <a:xfrm>
            <a:off x="5616575" y="21939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12.76</a:t>
            </a:r>
          </a:p>
        </p:txBody>
      </p:sp>
      <p:sp>
        <p:nvSpPr>
          <p:cNvPr id="156713" name="Text Box 41"/>
          <p:cNvSpPr txBox="1">
            <a:spLocks noChangeArrowheads="1"/>
          </p:cNvSpPr>
          <p:nvPr/>
        </p:nvSpPr>
        <p:spPr bwMode="auto">
          <a:xfrm>
            <a:off x="5013325" y="2574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8.50</a:t>
            </a:r>
          </a:p>
        </p:txBody>
      </p:sp>
      <p:sp>
        <p:nvSpPr>
          <p:cNvPr id="156714" name="Text Box 42"/>
          <p:cNvSpPr txBox="1">
            <a:spLocks noChangeArrowheads="1"/>
          </p:cNvSpPr>
          <p:nvPr/>
        </p:nvSpPr>
        <p:spPr bwMode="auto">
          <a:xfrm>
            <a:off x="4251325" y="2803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5.55</a:t>
            </a:r>
          </a:p>
        </p:txBody>
      </p:sp>
      <p:sp>
        <p:nvSpPr>
          <p:cNvPr id="156715" name="Text Box 43"/>
          <p:cNvSpPr txBox="1">
            <a:spLocks noChangeArrowheads="1"/>
          </p:cNvSpPr>
          <p:nvPr/>
        </p:nvSpPr>
        <p:spPr bwMode="auto">
          <a:xfrm>
            <a:off x="3794125" y="3108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3.57</a:t>
            </a:r>
          </a:p>
        </p:txBody>
      </p:sp>
      <p:sp>
        <p:nvSpPr>
          <p:cNvPr id="156716" name="Text Box 44"/>
          <p:cNvSpPr txBox="1">
            <a:spLocks noChangeArrowheads="1"/>
          </p:cNvSpPr>
          <p:nvPr/>
        </p:nvSpPr>
        <p:spPr bwMode="auto">
          <a:xfrm>
            <a:off x="3051175" y="3413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2.27</a:t>
            </a:r>
          </a:p>
        </p:txBody>
      </p:sp>
      <p:sp>
        <p:nvSpPr>
          <p:cNvPr id="156717" name="Text Box 45"/>
          <p:cNvSpPr txBox="1">
            <a:spLocks noChangeArrowheads="1"/>
          </p:cNvSpPr>
          <p:nvPr/>
        </p:nvSpPr>
        <p:spPr bwMode="auto">
          <a:xfrm>
            <a:off x="2444750" y="3717925"/>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1.43</a:t>
            </a:r>
          </a:p>
        </p:txBody>
      </p:sp>
      <p:sp>
        <p:nvSpPr>
          <p:cNvPr id="156718" name="Text Box 46"/>
          <p:cNvSpPr txBox="1">
            <a:spLocks noChangeArrowheads="1"/>
          </p:cNvSpPr>
          <p:nvPr/>
        </p:nvSpPr>
        <p:spPr bwMode="auto">
          <a:xfrm>
            <a:off x="1946275" y="39465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0.89</a:t>
            </a:r>
          </a:p>
        </p:txBody>
      </p:sp>
      <p:sp>
        <p:nvSpPr>
          <p:cNvPr id="156719" name="Text Box 47"/>
          <p:cNvSpPr txBox="1">
            <a:spLocks noChangeArrowheads="1"/>
          </p:cNvSpPr>
          <p:nvPr/>
        </p:nvSpPr>
        <p:spPr bwMode="auto">
          <a:xfrm>
            <a:off x="6911975" y="10509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45.86</a:t>
            </a:r>
          </a:p>
        </p:txBody>
      </p:sp>
      <p:sp>
        <p:nvSpPr>
          <p:cNvPr id="156720" name="Text Box 48"/>
          <p:cNvSpPr txBox="1">
            <a:spLocks noChangeArrowheads="1"/>
          </p:cNvSpPr>
          <p:nvPr/>
        </p:nvSpPr>
        <p:spPr bwMode="auto">
          <a:xfrm>
            <a:off x="6302375" y="13557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37.12</a:t>
            </a:r>
          </a:p>
        </p:txBody>
      </p:sp>
      <p:sp>
        <p:nvSpPr>
          <p:cNvPr id="156721" name="Text Box 49"/>
          <p:cNvSpPr txBox="1">
            <a:spLocks noChangeArrowheads="1"/>
          </p:cNvSpPr>
          <p:nvPr/>
        </p:nvSpPr>
        <p:spPr bwMode="auto">
          <a:xfrm>
            <a:off x="5616575" y="15843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29.00</a:t>
            </a:r>
          </a:p>
        </p:txBody>
      </p:sp>
      <p:sp>
        <p:nvSpPr>
          <p:cNvPr id="156722" name="Text Box 50"/>
          <p:cNvSpPr txBox="1">
            <a:spLocks noChangeArrowheads="1"/>
          </p:cNvSpPr>
          <p:nvPr/>
        </p:nvSpPr>
        <p:spPr bwMode="auto">
          <a:xfrm>
            <a:off x="5006975" y="18891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21.90</a:t>
            </a:r>
          </a:p>
        </p:txBody>
      </p:sp>
      <p:sp>
        <p:nvSpPr>
          <p:cNvPr id="156723" name="Text Box 51"/>
          <p:cNvSpPr txBox="1">
            <a:spLocks noChangeArrowheads="1"/>
          </p:cNvSpPr>
          <p:nvPr/>
        </p:nvSpPr>
        <p:spPr bwMode="auto">
          <a:xfrm>
            <a:off x="4257675" y="21939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16.08</a:t>
            </a:r>
          </a:p>
        </p:txBody>
      </p:sp>
      <p:sp>
        <p:nvSpPr>
          <p:cNvPr id="156724" name="Text Box 52"/>
          <p:cNvSpPr txBox="1">
            <a:spLocks noChangeArrowheads="1"/>
          </p:cNvSpPr>
          <p:nvPr/>
        </p:nvSpPr>
        <p:spPr bwMode="auto">
          <a:xfrm>
            <a:off x="3686175" y="24987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11.51</a:t>
            </a:r>
          </a:p>
        </p:txBody>
      </p:sp>
      <p:sp>
        <p:nvSpPr>
          <p:cNvPr id="156725" name="Text Box 53"/>
          <p:cNvSpPr txBox="1">
            <a:spLocks noChangeArrowheads="1"/>
          </p:cNvSpPr>
          <p:nvPr/>
        </p:nvSpPr>
        <p:spPr bwMode="auto">
          <a:xfrm>
            <a:off x="3032125" y="28797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8.08</a:t>
            </a:r>
          </a:p>
        </p:txBody>
      </p:sp>
      <p:sp>
        <p:nvSpPr>
          <p:cNvPr id="156726" name="Text Box 54"/>
          <p:cNvSpPr txBox="1">
            <a:spLocks noChangeArrowheads="1"/>
          </p:cNvSpPr>
          <p:nvPr/>
        </p:nvSpPr>
        <p:spPr bwMode="auto">
          <a:xfrm>
            <a:off x="2327275" y="31464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5.57</a:t>
            </a:r>
          </a:p>
        </p:txBody>
      </p:sp>
      <p:sp>
        <p:nvSpPr>
          <p:cNvPr id="156727" name="Text Box 55"/>
          <p:cNvSpPr txBox="1">
            <a:spLocks noChangeArrowheads="1"/>
          </p:cNvSpPr>
          <p:nvPr/>
        </p:nvSpPr>
        <p:spPr bwMode="auto">
          <a:xfrm>
            <a:off x="1946275" y="34131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3.78</a:t>
            </a:r>
          </a:p>
        </p:txBody>
      </p:sp>
      <p:sp>
        <p:nvSpPr>
          <p:cNvPr id="156728" name="Text Box 56"/>
          <p:cNvSpPr txBox="1">
            <a:spLocks noChangeArrowheads="1"/>
          </p:cNvSpPr>
          <p:nvPr/>
        </p:nvSpPr>
        <p:spPr bwMode="auto">
          <a:xfrm>
            <a:off x="1412875" y="37179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2.54</a:t>
            </a:r>
          </a:p>
        </p:txBody>
      </p:sp>
      <p:sp>
        <p:nvSpPr>
          <p:cNvPr id="156729" name="Text Box 57"/>
          <p:cNvSpPr txBox="1">
            <a:spLocks noChangeArrowheads="1"/>
          </p:cNvSpPr>
          <p:nvPr/>
        </p:nvSpPr>
        <p:spPr bwMode="auto">
          <a:xfrm>
            <a:off x="6911975" y="5175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68.22</a:t>
            </a:r>
          </a:p>
        </p:txBody>
      </p:sp>
      <p:sp>
        <p:nvSpPr>
          <p:cNvPr id="156730" name="Text Box 58"/>
          <p:cNvSpPr txBox="1">
            <a:spLocks noChangeArrowheads="1"/>
          </p:cNvSpPr>
          <p:nvPr/>
        </p:nvSpPr>
        <p:spPr bwMode="auto">
          <a:xfrm>
            <a:off x="6302375" y="8223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58.12</a:t>
            </a:r>
          </a:p>
        </p:txBody>
      </p:sp>
      <p:sp>
        <p:nvSpPr>
          <p:cNvPr id="156731" name="Text Box 59"/>
          <p:cNvSpPr txBox="1">
            <a:spLocks noChangeArrowheads="1"/>
          </p:cNvSpPr>
          <p:nvPr/>
        </p:nvSpPr>
        <p:spPr bwMode="auto">
          <a:xfrm>
            <a:off x="5629275" y="11271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48.70</a:t>
            </a:r>
          </a:p>
        </p:txBody>
      </p:sp>
      <p:sp>
        <p:nvSpPr>
          <p:cNvPr id="156732" name="Text Box 60"/>
          <p:cNvSpPr txBox="1">
            <a:spLocks noChangeArrowheads="1"/>
          </p:cNvSpPr>
          <p:nvPr/>
        </p:nvSpPr>
        <p:spPr bwMode="auto">
          <a:xfrm>
            <a:off x="4981575" y="13557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39.94</a:t>
            </a:r>
          </a:p>
        </p:txBody>
      </p:sp>
      <p:sp>
        <p:nvSpPr>
          <p:cNvPr id="156733" name="Text Box 61"/>
          <p:cNvSpPr txBox="1">
            <a:spLocks noChangeArrowheads="1"/>
          </p:cNvSpPr>
          <p:nvPr/>
        </p:nvSpPr>
        <p:spPr bwMode="auto">
          <a:xfrm>
            <a:off x="4257675" y="16986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31.97</a:t>
            </a:r>
          </a:p>
        </p:txBody>
      </p:sp>
      <p:sp>
        <p:nvSpPr>
          <p:cNvPr id="156734" name="Text Box 62"/>
          <p:cNvSpPr txBox="1">
            <a:spLocks noChangeArrowheads="1"/>
          </p:cNvSpPr>
          <p:nvPr/>
        </p:nvSpPr>
        <p:spPr bwMode="auto">
          <a:xfrm>
            <a:off x="3609975" y="19272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24.99</a:t>
            </a:r>
          </a:p>
        </p:txBody>
      </p:sp>
      <p:sp>
        <p:nvSpPr>
          <p:cNvPr id="156735" name="Text Box 63"/>
          <p:cNvSpPr txBox="1">
            <a:spLocks noChangeArrowheads="1"/>
          </p:cNvSpPr>
          <p:nvPr/>
        </p:nvSpPr>
        <p:spPr bwMode="auto">
          <a:xfrm>
            <a:off x="2962275" y="23082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19.09</a:t>
            </a:r>
          </a:p>
        </p:txBody>
      </p:sp>
      <p:sp>
        <p:nvSpPr>
          <p:cNvPr id="156736" name="Text Box 64"/>
          <p:cNvSpPr txBox="1">
            <a:spLocks noChangeArrowheads="1"/>
          </p:cNvSpPr>
          <p:nvPr/>
        </p:nvSpPr>
        <p:spPr bwMode="auto">
          <a:xfrm>
            <a:off x="2314575" y="25368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14.29</a:t>
            </a:r>
          </a:p>
        </p:txBody>
      </p:sp>
      <p:sp>
        <p:nvSpPr>
          <p:cNvPr id="156737" name="Text Box 65"/>
          <p:cNvSpPr txBox="1">
            <a:spLocks noChangeArrowheads="1"/>
          </p:cNvSpPr>
          <p:nvPr/>
        </p:nvSpPr>
        <p:spPr bwMode="auto">
          <a:xfrm>
            <a:off x="1819275" y="2841625"/>
            <a:ext cx="641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10.50</a:t>
            </a:r>
          </a:p>
        </p:txBody>
      </p:sp>
      <p:sp>
        <p:nvSpPr>
          <p:cNvPr id="156738" name="Text Box 66"/>
          <p:cNvSpPr txBox="1">
            <a:spLocks noChangeArrowheads="1"/>
          </p:cNvSpPr>
          <p:nvPr/>
        </p:nvSpPr>
        <p:spPr bwMode="auto">
          <a:xfrm>
            <a:off x="1355725" y="31083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7.58</a:t>
            </a:r>
          </a:p>
        </p:txBody>
      </p:sp>
      <p:sp>
        <p:nvSpPr>
          <p:cNvPr id="156739" name="Text Box 67"/>
          <p:cNvSpPr txBox="1">
            <a:spLocks noChangeArrowheads="1"/>
          </p:cNvSpPr>
          <p:nvPr/>
        </p:nvSpPr>
        <p:spPr bwMode="auto">
          <a:xfrm>
            <a:off x="879475" y="3375025"/>
            <a:ext cx="539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5.40</a:t>
            </a:r>
          </a:p>
        </p:txBody>
      </p:sp>
      <p:sp>
        <p:nvSpPr>
          <p:cNvPr id="156740" name="Line 68"/>
          <p:cNvSpPr>
            <a:spLocks noChangeShapeType="1"/>
          </p:cNvSpPr>
          <p:nvPr/>
        </p:nvSpPr>
        <p:spPr bwMode="auto">
          <a:xfrm flipV="1">
            <a:off x="1377950" y="3429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1" name="Line 69"/>
          <p:cNvSpPr>
            <a:spLocks noChangeShapeType="1"/>
          </p:cNvSpPr>
          <p:nvPr/>
        </p:nvSpPr>
        <p:spPr bwMode="auto">
          <a:xfrm flipV="1">
            <a:off x="175895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2" name="Line 70"/>
          <p:cNvSpPr>
            <a:spLocks noChangeShapeType="1"/>
          </p:cNvSpPr>
          <p:nvPr/>
        </p:nvSpPr>
        <p:spPr bwMode="auto">
          <a:xfrm flipV="1">
            <a:off x="2368550" y="2819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3" name="Line 71"/>
          <p:cNvSpPr>
            <a:spLocks noChangeShapeType="1"/>
          </p:cNvSpPr>
          <p:nvPr/>
        </p:nvSpPr>
        <p:spPr bwMode="auto">
          <a:xfrm flipV="1">
            <a:off x="2901950" y="2590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4" name="Line 72"/>
          <p:cNvSpPr>
            <a:spLocks noChangeShapeType="1"/>
          </p:cNvSpPr>
          <p:nvPr/>
        </p:nvSpPr>
        <p:spPr bwMode="auto">
          <a:xfrm flipV="1">
            <a:off x="3511550" y="220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5" name="Line 73"/>
          <p:cNvSpPr>
            <a:spLocks noChangeShapeType="1"/>
          </p:cNvSpPr>
          <p:nvPr/>
        </p:nvSpPr>
        <p:spPr bwMode="auto">
          <a:xfrm flipV="1">
            <a:off x="4197350" y="1905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6" name="Line 74"/>
          <p:cNvSpPr>
            <a:spLocks noChangeShapeType="1"/>
          </p:cNvSpPr>
          <p:nvPr/>
        </p:nvSpPr>
        <p:spPr bwMode="auto">
          <a:xfrm flipV="1">
            <a:off x="4883150" y="160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7" name="Line 75"/>
          <p:cNvSpPr>
            <a:spLocks noChangeShapeType="1"/>
          </p:cNvSpPr>
          <p:nvPr/>
        </p:nvSpPr>
        <p:spPr bwMode="auto">
          <a:xfrm flipV="1">
            <a:off x="5568950" y="1371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8" name="Line 76"/>
          <p:cNvSpPr>
            <a:spLocks noChangeShapeType="1"/>
          </p:cNvSpPr>
          <p:nvPr/>
        </p:nvSpPr>
        <p:spPr bwMode="auto">
          <a:xfrm flipV="1">
            <a:off x="6254750" y="1143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49" name="Line 77"/>
          <p:cNvSpPr>
            <a:spLocks noChangeShapeType="1"/>
          </p:cNvSpPr>
          <p:nvPr/>
        </p:nvSpPr>
        <p:spPr bwMode="auto">
          <a:xfrm flipV="1">
            <a:off x="6940550" y="838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0" name="Line 78"/>
          <p:cNvSpPr>
            <a:spLocks noChangeShapeType="1"/>
          </p:cNvSpPr>
          <p:nvPr/>
        </p:nvSpPr>
        <p:spPr bwMode="auto">
          <a:xfrm flipV="1">
            <a:off x="1911350" y="3733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1" name="Line 79"/>
          <p:cNvSpPr>
            <a:spLocks noChangeShapeType="1"/>
          </p:cNvSpPr>
          <p:nvPr/>
        </p:nvSpPr>
        <p:spPr bwMode="auto">
          <a:xfrm flipV="1">
            <a:off x="2368550" y="3429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2" name="Line 80"/>
          <p:cNvSpPr>
            <a:spLocks noChangeShapeType="1"/>
          </p:cNvSpPr>
          <p:nvPr/>
        </p:nvSpPr>
        <p:spPr bwMode="auto">
          <a:xfrm flipV="1">
            <a:off x="2901950" y="3124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3" name="Line 81"/>
          <p:cNvSpPr>
            <a:spLocks noChangeShapeType="1"/>
          </p:cNvSpPr>
          <p:nvPr/>
        </p:nvSpPr>
        <p:spPr bwMode="auto">
          <a:xfrm flipV="1">
            <a:off x="3587750" y="2895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4" name="Line 82"/>
          <p:cNvSpPr>
            <a:spLocks noChangeShapeType="1"/>
          </p:cNvSpPr>
          <p:nvPr/>
        </p:nvSpPr>
        <p:spPr bwMode="auto">
          <a:xfrm flipV="1">
            <a:off x="4273550" y="2514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5" name="Line 83"/>
          <p:cNvSpPr>
            <a:spLocks noChangeShapeType="1"/>
          </p:cNvSpPr>
          <p:nvPr/>
        </p:nvSpPr>
        <p:spPr bwMode="auto">
          <a:xfrm flipV="1">
            <a:off x="4883150" y="220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6" name="Line 84"/>
          <p:cNvSpPr>
            <a:spLocks noChangeShapeType="1"/>
          </p:cNvSpPr>
          <p:nvPr/>
        </p:nvSpPr>
        <p:spPr bwMode="auto">
          <a:xfrm flipV="1">
            <a:off x="5568950" y="1905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7" name="Line 85"/>
          <p:cNvSpPr>
            <a:spLocks noChangeShapeType="1"/>
          </p:cNvSpPr>
          <p:nvPr/>
        </p:nvSpPr>
        <p:spPr bwMode="auto">
          <a:xfrm flipV="1">
            <a:off x="6330950" y="160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8" name="Line 86"/>
          <p:cNvSpPr>
            <a:spLocks noChangeShapeType="1"/>
          </p:cNvSpPr>
          <p:nvPr/>
        </p:nvSpPr>
        <p:spPr bwMode="auto">
          <a:xfrm flipV="1">
            <a:off x="6864350" y="1371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59" name="Line 87"/>
          <p:cNvSpPr>
            <a:spLocks noChangeShapeType="1"/>
          </p:cNvSpPr>
          <p:nvPr/>
        </p:nvSpPr>
        <p:spPr bwMode="auto">
          <a:xfrm flipV="1">
            <a:off x="3587750" y="3429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0" name="Line 88"/>
          <p:cNvSpPr>
            <a:spLocks noChangeShapeType="1"/>
          </p:cNvSpPr>
          <p:nvPr/>
        </p:nvSpPr>
        <p:spPr bwMode="auto">
          <a:xfrm flipV="1">
            <a:off x="419735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1" name="Line 89"/>
          <p:cNvSpPr>
            <a:spLocks noChangeShapeType="1"/>
          </p:cNvSpPr>
          <p:nvPr/>
        </p:nvSpPr>
        <p:spPr bwMode="auto">
          <a:xfrm flipV="1">
            <a:off x="4806950" y="2819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2" name="Line 90"/>
          <p:cNvSpPr>
            <a:spLocks noChangeShapeType="1"/>
          </p:cNvSpPr>
          <p:nvPr/>
        </p:nvSpPr>
        <p:spPr bwMode="auto">
          <a:xfrm flipV="1">
            <a:off x="5568950" y="2590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3" name="Line 91"/>
          <p:cNvSpPr>
            <a:spLocks noChangeShapeType="1"/>
          </p:cNvSpPr>
          <p:nvPr/>
        </p:nvSpPr>
        <p:spPr bwMode="auto">
          <a:xfrm flipV="1">
            <a:off x="6178550" y="2133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4" name="Line 92"/>
          <p:cNvSpPr>
            <a:spLocks noChangeShapeType="1"/>
          </p:cNvSpPr>
          <p:nvPr/>
        </p:nvSpPr>
        <p:spPr bwMode="auto">
          <a:xfrm flipV="1">
            <a:off x="6940550" y="1828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5" name="Line 93"/>
          <p:cNvSpPr>
            <a:spLocks noChangeShapeType="1"/>
          </p:cNvSpPr>
          <p:nvPr/>
        </p:nvSpPr>
        <p:spPr bwMode="auto">
          <a:xfrm flipV="1">
            <a:off x="6178550" y="3886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6" name="Line 94"/>
          <p:cNvSpPr>
            <a:spLocks noChangeShapeType="1"/>
          </p:cNvSpPr>
          <p:nvPr/>
        </p:nvSpPr>
        <p:spPr bwMode="auto">
          <a:xfrm flipV="1">
            <a:off x="678815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7" name="Line 95"/>
          <p:cNvSpPr>
            <a:spLocks noChangeShapeType="1"/>
          </p:cNvSpPr>
          <p:nvPr/>
        </p:nvSpPr>
        <p:spPr bwMode="auto">
          <a:xfrm flipV="1">
            <a:off x="6864350" y="2971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8" name="Line 96"/>
          <p:cNvSpPr>
            <a:spLocks noChangeShapeType="1"/>
          </p:cNvSpPr>
          <p:nvPr/>
        </p:nvSpPr>
        <p:spPr bwMode="auto">
          <a:xfrm flipV="1">
            <a:off x="625475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69" name="Line 97"/>
          <p:cNvSpPr>
            <a:spLocks noChangeShapeType="1"/>
          </p:cNvSpPr>
          <p:nvPr/>
        </p:nvSpPr>
        <p:spPr bwMode="auto">
          <a:xfrm flipV="1">
            <a:off x="5568950" y="3657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0" name="Line 98"/>
          <p:cNvSpPr>
            <a:spLocks noChangeShapeType="1"/>
          </p:cNvSpPr>
          <p:nvPr/>
        </p:nvSpPr>
        <p:spPr bwMode="auto">
          <a:xfrm flipV="1">
            <a:off x="4883150" y="3962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1" name="Line 99"/>
          <p:cNvSpPr>
            <a:spLocks noChangeShapeType="1"/>
          </p:cNvSpPr>
          <p:nvPr/>
        </p:nvSpPr>
        <p:spPr bwMode="auto">
          <a:xfrm flipV="1">
            <a:off x="4273550" y="4191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2" name="Line 100"/>
          <p:cNvSpPr>
            <a:spLocks noChangeShapeType="1"/>
          </p:cNvSpPr>
          <p:nvPr/>
        </p:nvSpPr>
        <p:spPr bwMode="auto">
          <a:xfrm flipV="1">
            <a:off x="3511550" y="4495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3" name="Line 101"/>
          <p:cNvSpPr>
            <a:spLocks noChangeShapeType="1"/>
          </p:cNvSpPr>
          <p:nvPr/>
        </p:nvSpPr>
        <p:spPr bwMode="auto">
          <a:xfrm flipV="1">
            <a:off x="6940550" y="2438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4" name="Line 102"/>
          <p:cNvSpPr>
            <a:spLocks noChangeShapeType="1"/>
          </p:cNvSpPr>
          <p:nvPr/>
        </p:nvSpPr>
        <p:spPr bwMode="auto">
          <a:xfrm flipV="1">
            <a:off x="6330950" y="2743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5" name="Line 103"/>
          <p:cNvSpPr>
            <a:spLocks noChangeShapeType="1"/>
          </p:cNvSpPr>
          <p:nvPr/>
        </p:nvSpPr>
        <p:spPr bwMode="auto">
          <a:xfrm flipV="1">
            <a:off x="5568950" y="3048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6" name="Line 104"/>
          <p:cNvSpPr>
            <a:spLocks noChangeShapeType="1"/>
          </p:cNvSpPr>
          <p:nvPr/>
        </p:nvSpPr>
        <p:spPr bwMode="auto">
          <a:xfrm flipV="1">
            <a:off x="4806950" y="3352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7" name="Line 105"/>
          <p:cNvSpPr>
            <a:spLocks noChangeShapeType="1"/>
          </p:cNvSpPr>
          <p:nvPr/>
        </p:nvSpPr>
        <p:spPr bwMode="auto">
          <a:xfrm flipV="1">
            <a:off x="4273550" y="3657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8" name="Line 106"/>
          <p:cNvSpPr>
            <a:spLocks noChangeShapeType="1"/>
          </p:cNvSpPr>
          <p:nvPr/>
        </p:nvSpPr>
        <p:spPr bwMode="auto">
          <a:xfrm flipV="1">
            <a:off x="3587750" y="3886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79" name="Line 107"/>
          <p:cNvSpPr>
            <a:spLocks noChangeShapeType="1"/>
          </p:cNvSpPr>
          <p:nvPr/>
        </p:nvSpPr>
        <p:spPr bwMode="auto">
          <a:xfrm flipV="1">
            <a:off x="2978150" y="41910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0" name="Line 108"/>
          <p:cNvSpPr>
            <a:spLocks noChangeShapeType="1"/>
          </p:cNvSpPr>
          <p:nvPr/>
        </p:nvSpPr>
        <p:spPr bwMode="auto">
          <a:xfrm flipV="1">
            <a:off x="2978150" y="3581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1" name="Line 109"/>
          <p:cNvSpPr>
            <a:spLocks noChangeShapeType="1"/>
          </p:cNvSpPr>
          <p:nvPr/>
        </p:nvSpPr>
        <p:spPr bwMode="auto">
          <a:xfrm flipV="1">
            <a:off x="2444750" y="3962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2" name="Line 110"/>
          <p:cNvSpPr>
            <a:spLocks noChangeShapeType="1"/>
          </p:cNvSpPr>
          <p:nvPr/>
        </p:nvSpPr>
        <p:spPr bwMode="auto">
          <a:xfrm flipV="1">
            <a:off x="6864350" y="6019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3" name="Line 111"/>
          <p:cNvSpPr>
            <a:spLocks noChangeShapeType="1"/>
          </p:cNvSpPr>
          <p:nvPr/>
        </p:nvSpPr>
        <p:spPr bwMode="auto">
          <a:xfrm flipV="1">
            <a:off x="6940550" y="541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4" name="Line 112"/>
          <p:cNvSpPr>
            <a:spLocks noChangeShapeType="1"/>
          </p:cNvSpPr>
          <p:nvPr/>
        </p:nvSpPr>
        <p:spPr bwMode="auto">
          <a:xfrm flipV="1">
            <a:off x="6254750" y="5638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5" name="Line 113"/>
          <p:cNvSpPr>
            <a:spLocks noChangeShapeType="1"/>
          </p:cNvSpPr>
          <p:nvPr/>
        </p:nvSpPr>
        <p:spPr bwMode="auto">
          <a:xfrm flipV="1">
            <a:off x="7016750" y="4800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6" name="Line 114"/>
          <p:cNvSpPr>
            <a:spLocks noChangeShapeType="1"/>
          </p:cNvSpPr>
          <p:nvPr/>
        </p:nvSpPr>
        <p:spPr bwMode="auto">
          <a:xfrm flipV="1">
            <a:off x="6330950" y="5105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7" name="Line 115"/>
          <p:cNvSpPr>
            <a:spLocks noChangeShapeType="1"/>
          </p:cNvSpPr>
          <p:nvPr/>
        </p:nvSpPr>
        <p:spPr bwMode="auto">
          <a:xfrm flipV="1">
            <a:off x="5645150" y="5410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8" name="Line 116"/>
          <p:cNvSpPr>
            <a:spLocks noChangeShapeType="1"/>
          </p:cNvSpPr>
          <p:nvPr/>
        </p:nvSpPr>
        <p:spPr bwMode="auto">
          <a:xfrm flipV="1">
            <a:off x="6940550" y="42672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89" name="Line 117"/>
          <p:cNvSpPr>
            <a:spLocks noChangeShapeType="1"/>
          </p:cNvSpPr>
          <p:nvPr/>
        </p:nvSpPr>
        <p:spPr bwMode="auto">
          <a:xfrm flipV="1">
            <a:off x="6254750" y="44958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0" name="Line 118"/>
          <p:cNvSpPr>
            <a:spLocks noChangeShapeType="1"/>
          </p:cNvSpPr>
          <p:nvPr/>
        </p:nvSpPr>
        <p:spPr bwMode="auto">
          <a:xfrm flipV="1">
            <a:off x="5492750" y="4724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1" name="Line 119"/>
          <p:cNvSpPr>
            <a:spLocks noChangeShapeType="1"/>
          </p:cNvSpPr>
          <p:nvPr/>
        </p:nvSpPr>
        <p:spPr bwMode="auto">
          <a:xfrm flipV="1">
            <a:off x="4959350" y="5181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2" name="Line 120"/>
          <p:cNvSpPr>
            <a:spLocks noChangeShapeType="1"/>
          </p:cNvSpPr>
          <p:nvPr/>
        </p:nvSpPr>
        <p:spPr bwMode="auto">
          <a:xfrm flipV="1">
            <a:off x="4959350" y="44196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3" name="Line 121"/>
          <p:cNvSpPr>
            <a:spLocks noChangeShapeType="1"/>
          </p:cNvSpPr>
          <p:nvPr/>
        </p:nvSpPr>
        <p:spPr bwMode="auto">
          <a:xfrm flipV="1">
            <a:off x="4197350" y="4724400"/>
            <a:ext cx="76200" cy="762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4" name="Line 122"/>
          <p:cNvSpPr>
            <a:spLocks noChangeShapeType="1"/>
          </p:cNvSpPr>
          <p:nvPr/>
        </p:nvSpPr>
        <p:spPr bwMode="auto">
          <a:xfrm>
            <a:off x="1301750" y="3657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5" name="Line 123"/>
          <p:cNvSpPr>
            <a:spLocks noChangeShapeType="1"/>
          </p:cNvSpPr>
          <p:nvPr/>
        </p:nvSpPr>
        <p:spPr bwMode="auto">
          <a:xfrm>
            <a:off x="6178550" y="1828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6" name="Line 124"/>
          <p:cNvSpPr>
            <a:spLocks noChangeShapeType="1"/>
          </p:cNvSpPr>
          <p:nvPr/>
        </p:nvSpPr>
        <p:spPr bwMode="auto">
          <a:xfrm>
            <a:off x="6788150" y="1524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7" name="Line 125"/>
          <p:cNvSpPr>
            <a:spLocks noChangeShapeType="1"/>
          </p:cNvSpPr>
          <p:nvPr/>
        </p:nvSpPr>
        <p:spPr bwMode="auto">
          <a:xfrm>
            <a:off x="6788150" y="990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8" name="Line 126"/>
          <p:cNvSpPr>
            <a:spLocks noChangeShapeType="1"/>
          </p:cNvSpPr>
          <p:nvPr/>
        </p:nvSpPr>
        <p:spPr bwMode="auto">
          <a:xfrm>
            <a:off x="6102350" y="1295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799" name="Line 127"/>
          <p:cNvSpPr>
            <a:spLocks noChangeShapeType="1"/>
          </p:cNvSpPr>
          <p:nvPr/>
        </p:nvSpPr>
        <p:spPr bwMode="auto">
          <a:xfrm>
            <a:off x="5492750" y="1600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0" name="Line 128"/>
          <p:cNvSpPr>
            <a:spLocks noChangeShapeType="1"/>
          </p:cNvSpPr>
          <p:nvPr/>
        </p:nvSpPr>
        <p:spPr bwMode="auto">
          <a:xfrm>
            <a:off x="4806950" y="1905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1" name="Line 129"/>
          <p:cNvSpPr>
            <a:spLocks noChangeShapeType="1"/>
          </p:cNvSpPr>
          <p:nvPr/>
        </p:nvSpPr>
        <p:spPr bwMode="auto">
          <a:xfrm>
            <a:off x="4121150" y="2209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2" name="Line 130"/>
          <p:cNvSpPr>
            <a:spLocks noChangeShapeType="1"/>
          </p:cNvSpPr>
          <p:nvPr/>
        </p:nvSpPr>
        <p:spPr bwMode="auto">
          <a:xfrm>
            <a:off x="3511550" y="2514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3" name="Line 131"/>
          <p:cNvSpPr>
            <a:spLocks noChangeShapeType="1"/>
          </p:cNvSpPr>
          <p:nvPr/>
        </p:nvSpPr>
        <p:spPr bwMode="auto">
          <a:xfrm>
            <a:off x="2825750" y="2819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4" name="Line 132"/>
          <p:cNvSpPr>
            <a:spLocks noChangeShapeType="1"/>
          </p:cNvSpPr>
          <p:nvPr/>
        </p:nvSpPr>
        <p:spPr bwMode="auto">
          <a:xfrm>
            <a:off x="229235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5" name="Line 133"/>
          <p:cNvSpPr>
            <a:spLocks noChangeShapeType="1"/>
          </p:cNvSpPr>
          <p:nvPr/>
        </p:nvSpPr>
        <p:spPr bwMode="auto">
          <a:xfrm>
            <a:off x="1835150" y="3352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6" name="Line 134"/>
          <p:cNvSpPr>
            <a:spLocks noChangeShapeType="1"/>
          </p:cNvSpPr>
          <p:nvPr/>
        </p:nvSpPr>
        <p:spPr bwMode="auto">
          <a:xfrm>
            <a:off x="617855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7" name="Line 135"/>
          <p:cNvSpPr>
            <a:spLocks noChangeShapeType="1"/>
          </p:cNvSpPr>
          <p:nvPr/>
        </p:nvSpPr>
        <p:spPr bwMode="auto">
          <a:xfrm>
            <a:off x="6788150" y="2667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8" name="Line 136"/>
          <p:cNvSpPr>
            <a:spLocks noChangeShapeType="1"/>
          </p:cNvSpPr>
          <p:nvPr/>
        </p:nvSpPr>
        <p:spPr bwMode="auto">
          <a:xfrm>
            <a:off x="2901950" y="3962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09" name="Line 137"/>
          <p:cNvSpPr>
            <a:spLocks noChangeShapeType="1"/>
          </p:cNvSpPr>
          <p:nvPr/>
        </p:nvSpPr>
        <p:spPr bwMode="auto">
          <a:xfrm>
            <a:off x="3587750" y="3657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0" name="Line 138"/>
          <p:cNvSpPr>
            <a:spLocks noChangeShapeType="1"/>
          </p:cNvSpPr>
          <p:nvPr/>
        </p:nvSpPr>
        <p:spPr bwMode="auto">
          <a:xfrm>
            <a:off x="4730750" y="3048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1" name="Line 139"/>
          <p:cNvSpPr>
            <a:spLocks noChangeShapeType="1"/>
          </p:cNvSpPr>
          <p:nvPr/>
        </p:nvSpPr>
        <p:spPr bwMode="auto">
          <a:xfrm>
            <a:off x="5492750" y="2743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2" name="Line 140"/>
          <p:cNvSpPr>
            <a:spLocks noChangeShapeType="1"/>
          </p:cNvSpPr>
          <p:nvPr/>
        </p:nvSpPr>
        <p:spPr bwMode="auto">
          <a:xfrm>
            <a:off x="6102350" y="2438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3" name="Line 141"/>
          <p:cNvSpPr>
            <a:spLocks noChangeShapeType="1"/>
          </p:cNvSpPr>
          <p:nvPr/>
        </p:nvSpPr>
        <p:spPr bwMode="auto">
          <a:xfrm>
            <a:off x="6788150" y="2057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4" name="Line 142"/>
          <p:cNvSpPr>
            <a:spLocks noChangeShapeType="1"/>
          </p:cNvSpPr>
          <p:nvPr/>
        </p:nvSpPr>
        <p:spPr bwMode="auto">
          <a:xfrm>
            <a:off x="5492750" y="2133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5" name="Line 143"/>
          <p:cNvSpPr>
            <a:spLocks noChangeShapeType="1"/>
          </p:cNvSpPr>
          <p:nvPr/>
        </p:nvSpPr>
        <p:spPr bwMode="auto">
          <a:xfrm>
            <a:off x="4806950" y="2514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6" name="Line 144"/>
          <p:cNvSpPr>
            <a:spLocks noChangeShapeType="1"/>
          </p:cNvSpPr>
          <p:nvPr/>
        </p:nvSpPr>
        <p:spPr bwMode="auto">
          <a:xfrm>
            <a:off x="4121150" y="2819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7" name="Line 145"/>
          <p:cNvSpPr>
            <a:spLocks noChangeShapeType="1"/>
          </p:cNvSpPr>
          <p:nvPr/>
        </p:nvSpPr>
        <p:spPr bwMode="auto">
          <a:xfrm>
            <a:off x="3359150" y="3200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8" name="Line 146"/>
          <p:cNvSpPr>
            <a:spLocks noChangeShapeType="1"/>
          </p:cNvSpPr>
          <p:nvPr/>
        </p:nvSpPr>
        <p:spPr bwMode="auto">
          <a:xfrm>
            <a:off x="2749550" y="3276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19" name="Line 147"/>
          <p:cNvSpPr>
            <a:spLocks noChangeShapeType="1"/>
          </p:cNvSpPr>
          <p:nvPr/>
        </p:nvSpPr>
        <p:spPr bwMode="auto">
          <a:xfrm>
            <a:off x="2368550" y="3733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0" name="Line 148"/>
          <p:cNvSpPr>
            <a:spLocks noChangeShapeType="1"/>
          </p:cNvSpPr>
          <p:nvPr/>
        </p:nvSpPr>
        <p:spPr bwMode="auto">
          <a:xfrm>
            <a:off x="5568950" y="3962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1" name="Line 149"/>
          <p:cNvSpPr>
            <a:spLocks noChangeShapeType="1"/>
          </p:cNvSpPr>
          <p:nvPr/>
        </p:nvSpPr>
        <p:spPr bwMode="auto">
          <a:xfrm>
            <a:off x="6102350" y="3505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2" name="Line 150"/>
          <p:cNvSpPr>
            <a:spLocks noChangeShapeType="1"/>
          </p:cNvSpPr>
          <p:nvPr/>
        </p:nvSpPr>
        <p:spPr bwMode="auto">
          <a:xfrm>
            <a:off x="6788150" y="3276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3" name="Line 151"/>
          <p:cNvSpPr>
            <a:spLocks noChangeShapeType="1"/>
          </p:cNvSpPr>
          <p:nvPr/>
        </p:nvSpPr>
        <p:spPr bwMode="auto">
          <a:xfrm>
            <a:off x="3587750" y="4191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4" name="Line 152"/>
          <p:cNvSpPr>
            <a:spLocks noChangeShapeType="1"/>
          </p:cNvSpPr>
          <p:nvPr/>
        </p:nvSpPr>
        <p:spPr bwMode="auto">
          <a:xfrm>
            <a:off x="4197350" y="3886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5" name="Line 153"/>
          <p:cNvSpPr>
            <a:spLocks noChangeShapeType="1"/>
          </p:cNvSpPr>
          <p:nvPr/>
        </p:nvSpPr>
        <p:spPr bwMode="auto">
          <a:xfrm>
            <a:off x="4806950" y="3581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6" name="Line 154"/>
          <p:cNvSpPr>
            <a:spLocks noChangeShapeType="1"/>
          </p:cNvSpPr>
          <p:nvPr/>
        </p:nvSpPr>
        <p:spPr bwMode="auto">
          <a:xfrm>
            <a:off x="5492750" y="3352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7" name="Line 155"/>
          <p:cNvSpPr>
            <a:spLocks noChangeShapeType="1"/>
          </p:cNvSpPr>
          <p:nvPr/>
        </p:nvSpPr>
        <p:spPr bwMode="auto">
          <a:xfrm>
            <a:off x="4273550" y="3352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8" name="Line 156"/>
          <p:cNvSpPr>
            <a:spLocks noChangeShapeType="1"/>
          </p:cNvSpPr>
          <p:nvPr/>
        </p:nvSpPr>
        <p:spPr bwMode="auto">
          <a:xfrm>
            <a:off x="6102350" y="4800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29" name="Line 157"/>
          <p:cNvSpPr>
            <a:spLocks noChangeShapeType="1"/>
          </p:cNvSpPr>
          <p:nvPr/>
        </p:nvSpPr>
        <p:spPr bwMode="auto">
          <a:xfrm>
            <a:off x="5416550" y="5029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0" name="Line 158"/>
          <p:cNvSpPr>
            <a:spLocks noChangeShapeType="1"/>
          </p:cNvSpPr>
          <p:nvPr/>
        </p:nvSpPr>
        <p:spPr bwMode="auto">
          <a:xfrm>
            <a:off x="4806950" y="5334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1" name="Line 159"/>
          <p:cNvSpPr>
            <a:spLocks noChangeShapeType="1"/>
          </p:cNvSpPr>
          <p:nvPr/>
        </p:nvSpPr>
        <p:spPr bwMode="auto">
          <a:xfrm>
            <a:off x="4197350" y="5029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2" name="Line 160"/>
          <p:cNvSpPr>
            <a:spLocks noChangeShapeType="1"/>
          </p:cNvSpPr>
          <p:nvPr/>
        </p:nvSpPr>
        <p:spPr bwMode="auto">
          <a:xfrm>
            <a:off x="4806950" y="4800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3" name="Line 161"/>
          <p:cNvSpPr>
            <a:spLocks noChangeShapeType="1"/>
          </p:cNvSpPr>
          <p:nvPr/>
        </p:nvSpPr>
        <p:spPr bwMode="auto">
          <a:xfrm>
            <a:off x="5340350" y="4419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4" name="Line 162"/>
          <p:cNvSpPr>
            <a:spLocks noChangeShapeType="1"/>
          </p:cNvSpPr>
          <p:nvPr/>
        </p:nvSpPr>
        <p:spPr bwMode="auto">
          <a:xfrm>
            <a:off x="6026150" y="4114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5" name="Line 163"/>
          <p:cNvSpPr>
            <a:spLocks noChangeShapeType="1"/>
          </p:cNvSpPr>
          <p:nvPr/>
        </p:nvSpPr>
        <p:spPr bwMode="auto">
          <a:xfrm>
            <a:off x="6711950" y="3810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6" name="Line 164"/>
          <p:cNvSpPr>
            <a:spLocks noChangeShapeType="1"/>
          </p:cNvSpPr>
          <p:nvPr/>
        </p:nvSpPr>
        <p:spPr bwMode="auto">
          <a:xfrm>
            <a:off x="1835150" y="3886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7" name="Line 165"/>
          <p:cNvSpPr>
            <a:spLocks noChangeShapeType="1"/>
          </p:cNvSpPr>
          <p:nvPr/>
        </p:nvSpPr>
        <p:spPr bwMode="auto">
          <a:xfrm>
            <a:off x="2444750" y="4191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8" name="Line 166"/>
          <p:cNvSpPr>
            <a:spLocks noChangeShapeType="1"/>
          </p:cNvSpPr>
          <p:nvPr/>
        </p:nvSpPr>
        <p:spPr bwMode="auto">
          <a:xfrm>
            <a:off x="2825750" y="4495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39" name="Line 167"/>
          <p:cNvSpPr>
            <a:spLocks noChangeShapeType="1"/>
          </p:cNvSpPr>
          <p:nvPr/>
        </p:nvSpPr>
        <p:spPr bwMode="auto">
          <a:xfrm>
            <a:off x="3511550" y="4724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0" name="Line 168"/>
          <p:cNvSpPr>
            <a:spLocks noChangeShapeType="1"/>
          </p:cNvSpPr>
          <p:nvPr/>
        </p:nvSpPr>
        <p:spPr bwMode="auto">
          <a:xfrm>
            <a:off x="4044950" y="4419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1" name="Line 169"/>
          <p:cNvSpPr>
            <a:spLocks noChangeShapeType="1"/>
          </p:cNvSpPr>
          <p:nvPr/>
        </p:nvSpPr>
        <p:spPr bwMode="auto">
          <a:xfrm>
            <a:off x="4806950" y="4191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2" name="Line 170"/>
          <p:cNvSpPr>
            <a:spLocks noChangeShapeType="1"/>
          </p:cNvSpPr>
          <p:nvPr/>
        </p:nvSpPr>
        <p:spPr bwMode="auto">
          <a:xfrm>
            <a:off x="6788150" y="63246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3" name="Line 171"/>
          <p:cNvSpPr>
            <a:spLocks noChangeShapeType="1"/>
          </p:cNvSpPr>
          <p:nvPr/>
        </p:nvSpPr>
        <p:spPr bwMode="auto">
          <a:xfrm>
            <a:off x="6711950" y="5715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4" name="Line 172"/>
          <p:cNvSpPr>
            <a:spLocks noChangeShapeType="1"/>
          </p:cNvSpPr>
          <p:nvPr/>
        </p:nvSpPr>
        <p:spPr bwMode="auto">
          <a:xfrm>
            <a:off x="6102350" y="6019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5" name="Line 173"/>
          <p:cNvSpPr>
            <a:spLocks noChangeShapeType="1"/>
          </p:cNvSpPr>
          <p:nvPr/>
        </p:nvSpPr>
        <p:spPr bwMode="auto">
          <a:xfrm>
            <a:off x="6788150" y="51054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6" name="Line 174"/>
          <p:cNvSpPr>
            <a:spLocks noChangeShapeType="1"/>
          </p:cNvSpPr>
          <p:nvPr/>
        </p:nvSpPr>
        <p:spPr bwMode="auto">
          <a:xfrm>
            <a:off x="6711950" y="45720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7" name="Line 175"/>
          <p:cNvSpPr>
            <a:spLocks noChangeShapeType="1"/>
          </p:cNvSpPr>
          <p:nvPr/>
        </p:nvSpPr>
        <p:spPr bwMode="auto">
          <a:xfrm>
            <a:off x="6178550" y="54102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8" name="Line 176"/>
          <p:cNvSpPr>
            <a:spLocks noChangeShapeType="1"/>
          </p:cNvSpPr>
          <p:nvPr/>
        </p:nvSpPr>
        <p:spPr bwMode="auto">
          <a:xfrm>
            <a:off x="5645150" y="5638800"/>
            <a:ext cx="228600" cy="152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849" name="Line 177"/>
          <p:cNvSpPr>
            <a:spLocks noChangeShapeType="1"/>
          </p:cNvSpPr>
          <p:nvPr/>
        </p:nvSpPr>
        <p:spPr bwMode="auto">
          <a:xfrm flipH="1">
            <a:off x="844550" y="533400"/>
            <a:ext cx="67056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6850" name="Text Box 178"/>
          <p:cNvSpPr txBox="1">
            <a:spLocks noChangeArrowheads="1"/>
          </p:cNvSpPr>
          <p:nvPr/>
        </p:nvSpPr>
        <p:spPr bwMode="auto">
          <a:xfrm>
            <a:off x="7080250" y="212725"/>
            <a:ext cx="3873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10</a:t>
            </a:r>
          </a:p>
        </p:txBody>
      </p:sp>
      <p:sp>
        <p:nvSpPr>
          <p:cNvPr id="156851" name="Text Box 179"/>
          <p:cNvSpPr txBox="1">
            <a:spLocks noChangeArrowheads="1"/>
          </p:cNvSpPr>
          <p:nvPr/>
        </p:nvSpPr>
        <p:spPr bwMode="auto">
          <a:xfrm>
            <a:off x="64770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9</a:t>
            </a:r>
          </a:p>
        </p:txBody>
      </p:sp>
      <p:sp>
        <p:nvSpPr>
          <p:cNvPr id="156852" name="Text Box 180"/>
          <p:cNvSpPr txBox="1">
            <a:spLocks noChangeArrowheads="1"/>
          </p:cNvSpPr>
          <p:nvPr/>
        </p:nvSpPr>
        <p:spPr bwMode="auto">
          <a:xfrm>
            <a:off x="57912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8</a:t>
            </a:r>
          </a:p>
        </p:txBody>
      </p:sp>
      <p:sp>
        <p:nvSpPr>
          <p:cNvPr id="156853" name="Text Box 181"/>
          <p:cNvSpPr txBox="1">
            <a:spLocks noChangeArrowheads="1"/>
          </p:cNvSpPr>
          <p:nvPr/>
        </p:nvSpPr>
        <p:spPr bwMode="auto">
          <a:xfrm>
            <a:off x="51054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7</a:t>
            </a:r>
          </a:p>
        </p:txBody>
      </p:sp>
      <p:sp>
        <p:nvSpPr>
          <p:cNvPr id="156854" name="Text Box 182"/>
          <p:cNvSpPr txBox="1">
            <a:spLocks noChangeArrowheads="1"/>
          </p:cNvSpPr>
          <p:nvPr/>
        </p:nvSpPr>
        <p:spPr bwMode="auto">
          <a:xfrm>
            <a:off x="44196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6</a:t>
            </a:r>
          </a:p>
        </p:txBody>
      </p:sp>
      <p:sp>
        <p:nvSpPr>
          <p:cNvPr id="156855" name="Text Box 183"/>
          <p:cNvSpPr txBox="1">
            <a:spLocks noChangeArrowheads="1"/>
          </p:cNvSpPr>
          <p:nvPr/>
        </p:nvSpPr>
        <p:spPr bwMode="auto">
          <a:xfrm>
            <a:off x="37338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5</a:t>
            </a:r>
          </a:p>
        </p:txBody>
      </p:sp>
      <p:sp>
        <p:nvSpPr>
          <p:cNvPr id="156856" name="Text Box 184"/>
          <p:cNvSpPr txBox="1">
            <a:spLocks noChangeArrowheads="1"/>
          </p:cNvSpPr>
          <p:nvPr/>
        </p:nvSpPr>
        <p:spPr bwMode="auto">
          <a:xfrm>
            <a:off x="31242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4</a:t>
            </a:r>
          </a:p>
        </p:txBody>
      </p:sp>
      <p:sp>
        <p:nvSpPr>
          <p:cNvPr id="156857" name="Text Box 185"/>
          <p:cNvSpPr txBox="1">
            <a:spLocks noChangeArrowheads="1"/>
          </p:cNvSpPr>
          <p:nvPr/>
        </p:nvSpPr>
        <p:spPr bwMode="auto">
          <a:xfrm>
            <a:off x="25146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3</a:t>
            </a:r>
          </a:p>
        </p:txBody>
      </p:sp>
      <p:sp>
        <p:nvSpPr>
          <p:cNvPr id="156858" name="Text Box 186"/>
          <p:cNvSpPr txBox="1">
            <a:spLocks noChangeArrowheads="1"/>
          </p:cNvSpPr>
          <p:nvPr/>
        </p:nvSpPr>
        <p:spPr bwMode="auto">
          <a:xfrm>
            <a:off x="19050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2</a:t>
            </a:r>
          </a:p>
        </p:txBody>
      </p:sp>
      <p:sp>
        <p:nvSpPr>
          <p:cNvPr id="156859" name="Text Box 187"/>
          <p:cNvSpPr txBox="1">
            <a:spLocks noChangeArrowheads="1"/>
          </p:cNvSpPr>
          <p:nvPr/>
        </p:nvSpPr>
        <p:spPr bwMode="auto">
          <a:xfrm>
            <a:off x="13716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1</a:t>
            </a:r>
          </a:p>
        </p:txBody>
      </p:sp>
      <p:sp>
        <p:nvSpPr>
          <p:cNvPr id="156860" name="Text Box 188"/>
          <p:cNvSpPr txBox="1">
            <a:spLocks noChangeArrowheads="1"/>
          </p:cNvSpPr>
          <p:nvPr/>
        </p:nvSpPr>
        <p:spPr bwMode="auto">
          <a:xfrm>
            <a:off x="838200" y="212725"/>
            <a:ext cx="285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600" b="1">
                <a:latin typeface="Times New Roman" panose="02020603050405020304" pitchFamily="18" charset="0"/>
              </a:rPr>
              <a:t>0</a:t>
            </a:r>
          </a:p>
        </p:txBody>
      </p:sp>
      <p:sp>
        <p:nvSpPr>
          <p:cNvPr id="156861" name="Text Box 189"/>
          <p:cNvSpPr txBox="1">
            <a:spLocks noChangeArrowheads="1"/>
          </p:cNvSpPr>
          <p:nvPr/>
        </p:nvSpPr>
        <p:spPr bwMode="auto">
          <a:xfrm>
            <a:off x="987425" y="5943600"/>
            <a:ext cx="447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noProof="1">
                <a:solidFill>
                  <a:schemeClr val="tx2"/>
                </a:solidFill>
                <a:latin typeface="Times New Roman" panose="02020603050405020304" pitchFamily="18" charset="0"/>
              </a:rPr>
              <a:t>十步二项模型定价——期权价值</a:t>
            </a:r>
            <a:endParaRPr kumimoji="1" lang="zh-CN" altLang="en-US" sz="2000" b="1">
              <a:solidFill>
                <a:schemeClr val="tx2"/>
              </a:solidFill>
              <a:latin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zh-CN" altLang="en-US" smtClean="0">
                <a:latin typeface="+mn-ea"/>
                <a:ea typeface="+mn-ea"/>
              </a:rPr>
              <a:t>信孚银行如何规避风险？</a:t>
            </a:r>
          </a:p>
        </p:txBody>
      </p:sp>
      <p:sp>
        <p:nvSpPr>
          <p:cNvPr id="10243" name="Rectangle 3"/>
          <p:cNvSpPr>
            <a:spLocks noGrp="1" noChangeArrowheads="1"/>
          </p:cNvSpPr>
          <p:nvPr>
            <p:ph type="body" idx="1"/>
          </p:nvPr>
        </p:nvSpPr>
        <p:spPr/>
        <p:txBody>
          <a:bodyPr/>
          <a:lstStyle/>
          <a:p>
            <a:pPr eaLnBrk="1" hangingPunct="1">
              <a:defRPr/>
            </a:pPr>
            <a:r>
              <a:rPr lang="zh-CN" altLang="en-US" smtClean="0">
                <a:latin typeface="+mn-ea"/>
              </a:rPr>
              <a:t>信孚银行卖出“合成股票”来规避风险，它的价值与原股票价格挂钩（相当于指数）。</a:t>
            </a:r>
          </a:p>
          <a:p>
            <a:pPr eaLnBrk="1" hangingPunct="1">
              <a:defRPr/>
            </a:pPr>
            <a:r>
              <a:rPr lang="zh-CN" altLang="en-US" smtClean="0">
                <a:latin typeface="+mn-ea"/>
              </a:rPr>
              <a:t>这样与原股票无关。但达到规避风险目的。</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8722" name="Object 2"/>
          <p:cNvGraphicFramePr>
            <a:graphicFrameLocks noChangeAspect="1"/>
          </p:cNvGraphicFramePr>
          <p:nvPr/>
        </p:nvGraphicFramePr>
        <p:xfrm>
          <a:off x="1143000" y="1219200"/>
          <a:ext cx="7315200" cy="4800600"/>
        </p:xfrm>
        <a:graphic>
          <a:graphicData uri="http://schemas.openxmlformats.org/presentationml/2006/ole">
            <mc:AlternateContent xmlns:mc="http://schemas.openxmlformats.org/markup-compatibility/2006">
              <mc:Choice xmlns:v="urn:schemas-microsoft-com:vml" Requires="v">
                <p:oleObj spid="_x0000_s158840" name="Chart" r:id="rId4" imgW="5743693" imgH="3848215" progId="MSGraph.Chart.8">
                  <p:embed followColorScheme="full"/>
                </p:oleObj>
              </mc:Choice>
              <mc:Fallback>
                <p:oleObj name="Chart" r:id="rId4" imgW="5743693" imgH="3848215" progId="MSGraph.Chart.8">
                  <p:embed followColorScheme="full"/>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219200"/>
                        <a:ext cx="73152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8723" name="Text Box 3"/>
          <p:cNvSpPr txBox="1">
            <a:spLocks noChangeArrowheads="1"/>
          </p:cNvSpPr>
          <p:nvPr/>
        </p:nvSpPr>
        <p:spPr bwMode="auto">
          <a:xfrm>
            <a:off x="7467600" y="5562600"/>
            <a:ext cx="8969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000">
                <a:latin typeface="Times New Roman" panose="02020603050405020304" pitchFamily="18" charset="0"/>
              </a:rPr>
              <a:t>步数</a:t>
            </a:r>
          </a:p>
        </p:txBody>
      </p:sp>
      <p:sp>
        <p:nvSpPr>
          <p:cNvPr id="158724" name="Text Box 4"/>
          <p:cNvSpPr txBox="1">
            <a:spLocks noChangeArrowheads="1"/>
          </p:cNvSpPr>
          <p:nvPr/>
        </p:nvSpPr>
        <p:spPr bwMode="auto">
          <a:xfrm>
            <a:off x="695325" y="2382838"/>
            <a:ext cx="498475" cy="11176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000">
                <a:latin typeface="Times New Roman" panose="02020603050405020304" pitchFamily="18" charset="0"/>
              </a:rPr>
              <a:t>期权价格</a:t>
            </a:r>
          </a:p>
        </p:txBody>
      </p:sp>
      <p:sp>
        <p:nvSpPr>
          <p:cNvPr id="158725" name="Text Box 5"/>
          <p:cNvSpPr txBox="1">
            <a:spLocks noChangeArrowheads="1"/>
          </p:cNvSpPr>
          <p:nvPr/>
        </p:nvSpPr>
        <p:spPr bwMode="auto">
          <a:xfrm>
            <a:off x="2209800" y="5715000"/>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0</a:t>
            </a:r>
            <a:endParaRPr lang="en-US" altLang="zh-CN" sz="1200">
              <a:latin typeface="Times New Roman" panose="02020603050405020304" pitchFamily="18" charset="0"/>
            </a:endParaRPr>
          </a:p>
        </p:txBody>
      </p:sp>
      <p:sp>
        <p:nvSpPr>
          <p:cNvPr id="158726" name="Text Box 6"/>
          <p:cNvSpPr txBox="1">
            <a:spLocks noChangeArrowheads="1"/>
          </p:cNvSpPr>
          <p:nvPr/>
        </p:nvSpPr>
        <p:spPr bwMode="auto">
          <a:xfrm>
            <a:off x="2590800" y="5715000"/>
            <a:ext cx="457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10</a:t>
            </a:r>
            <a:endParaRPr lang="en-US" altLang="zh-CN" sz="1200">
              <a:latin typeface="Times New Roman" panose="02020603050405020304" pitchFamily="18" charset="0"/>
            </a:endParaRPr>
          </a:p>
        </p:txBody>
      </p:sp>
      <p:sp>
        <p:nvSpPr>
          <p:cNvPr id="158727" name="Text Box 7"/>
          <p:cNvSpPr txBox="1">
            <a:spLocks noChangeArrowheads="1"/>
          </p:cNvSpPr>
          <p:nvPr/>
        </p:nvSpPr>
        <p:spPr bwMode="auto">
          <a:xfrm>
            <a:off x="30480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20</a:t>
            </a:r>
            <a:endParaRPr lang="en-US" altLang="zh-CN" sz="1200">
              <a:latin typeface="Times New Roman" panose="02020603050405020304" pitchFamily="18" charset="0"/>
            </a:endParaRPr>
          </a:p>
        </p:txBody>
      </p:sp>
      <p:sp>
        <p:nvSpPr>
          <p:cNvPr id="158728" name="Text Box 8"/>
          <p:cNvSpPr txBox="1">
            <a:spLocks noChangeArrowheads="1"/>
          </p:cNvSpPr>
          <p:nvPr/>
        </p:nvSpPr>
        <p:spPr bwMode="auto">
          <a:xfrm>
            <a:off x="3505200" y="57150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30</a:t>
            </a:r>
            <a:endParaRPr lang="en-US" altLang="zh-CN" sz="1200">
              <a:latin typeface="Times New Roman" panose="02020603050405020304" pitchFamily="18" charset="0"/>
            </a:endParaRPr>
          </a:p>
        </p:txBody>
      </p:sp>
      <p:sp>
        <p:nvSpPr>
          <p:cNvPr id="158729" name="Text Box 9"/>
          <p:cNvSpPr txBox="1">
            <a:spLocks noChangeArrowheads="1"/>
          </p:cNvSpPr>
          <p:nvPr/>
        </p:nvSpPr>
        <p:spPr bwMode="auto">
          <a:xfrm>
            <a:off x="41148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40</a:t>
            </a:r>
            <a:endParaRPr lang="en-US" altLang="zh-CN" sz="1200">
              <a:latin typeface="Times New Roman" panose="02020603050405020304" pitchFamily="18" charset="0"/>
            </a:endParaRPr>
          </a:p>
        </p:txBody>
      </p:sp>
      <p:sp>
        <p:nvSpPr>
          <p:cNvPr id="158730" name="Text Box 10"/>
          <p:cNvSpPr txBox="1">
            <a:spLocks noChangeArrowheads="1"/>
          </p:cNvSpPr>
          <p:nvPr/>
        </p:nvSpPr>
        <p:spPr bwMode="auto">
          <a:xfrm>
            <a:off x="45720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50</a:t>
            </a:r>
            <a:endParaRPr lang="en-US" altLang="zh-CN" sz="1200">
              <a:latin typeface="Times New Roman" panose="02020603050405020304" pitchFamily="18" charset="0"/>
            </a:endParaRPr>
          </a:p>
        </p:txBody>
      </p:sp>
      <p:sp>
        <p:nvSpPr>
          <p:cNvPr id="158731" name="Text Box 11"/>
          <p:cNvSpPr txBox="1">
            <a:spLocks noChangeArrowheads="1"/>
          </p:cNvSpPr>
          <p:nvPr/>
        </p:nvSpPr>
        <p:spPr bwMode="auto">
          <a:xfrm>
            <a:off x="50292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60</a:t>
            </a:r>
            <a:endParaRPr lang="en-US" altLang="zh-CN" sz="1200">
              <a:latin typeface="Times New Roman" panose="02020603050405020304" pitchFamily="18" charset="0"/>
            </a:endParaRPr>
          </a:p>
        </p:txBody>
      </p:sp>
      <p:sp>
        <p:nvSpPr>
          <p:cNvPr id="158732" name="Text Box 12"/>
          <p:cNvSpPr txBox="1">
            <a:spLocks noChangeArrowheads="1"/>
          </p:cNvSpPr>
          <p:nvPr/>
        </p:nvSpPr>
        <p:spPr bwMode="auto">
          <a:xfrm>
            <a:off x="54102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70</a:t>
            </a:r>
            <a:endParaRPr lang="en-US" altLang="zh-CN" sz="1200">
              <a:latin typeface="Times New Roman" panose="02020603050405020304" pitchFamily="18" charset="0"/>
            </a:endParaRPr>
          </a:p>
        </p:txBody>
      </p:sp>
      <p:sp>
        <p:nvSpPr>
          <p:cNvPr id="158733" name="Text Box 13"/>
          <p:cNvSpPr txBox="1">
            <a:spLocks noChangeArrowheads="1"/>
          </p:cNvSpPr>
          <p:nvPr/>
        </p:nvSpPr>
        <p:spPr bwMode="auto">
          <a:xfrm>
            <a:off x="57912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80</a:t>
            </a:r>
            <a:endParaRPr lang="en-US" altLang="zh-CN" sz="1200">
              <a:latin typeface="Times New Roman" panose="02020603050405020304" pitchFamily="18" charset="0"/>
            </a:endParaRPr>
          </a:p>
        </p:txBody>
      </p:sp>
      <p:sp>
        <p:nvSpPr>
          <p:cNvPr id="158734" name="Text Box 14"/>
          <p:cNvSpPr txBox="1">
            <a:spLocks noChangeArrowheads="1"/>
          </p:cNvSpPr>
          <p:nvPr/>
        </p:nvSpPr>
        <p:spPr bwMode="auto">
          <a:xfrm>
            <a:off x="6248400" y="5715000"/>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90</a:t>
            </a:r>
            <a:endParaRPr lang="en-US" altLang="zh-CN" sz="1200">
              <a:latin typeface="Times New Roman" panose="02020603050405020304" pitchFamily="18" charset="0"/>
            </a:endParaRPr>
          </a:p>
        </p:txBody>
      </p:sp>
      <p:sp>
        <p:nvSpPr>
          <p:cNvPr id="158735" name="Text Box 15"/>
          <p:cNvSpPr txBox="1">
            <a:spLocks noChangeArrowheads="1"/>
          </p:cNvSpPr>
          <p:nvPr/>
        </p:nvSpPr>
        <p:spPr bwMode="auto">
          <a:xfrm>
            <a:off x="6629400" y="5715000"/>
            <a:ext cx="565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000">
                <a:latin typeface="Times New Roman" panose="02020603050405020304" pitchFamily="18" charset="0"/>
              </a:rPr>
              <a:t>100</a:t>
            </a:r>
            <a:endParaRPr lang="en-US" altLang="zh-CN" sz="1200">
              <a:latin typeface="Times New Roman" panose="02020603050405020304" pitchFamily="18" charset="0"/>
            </a:endParaRPr>
          </a:p>
        </p:txBody>
      </p:sp>
      <p:sp>
        <p:nvSpPr>
          <p:cNvPr id="158736" name="Line 16"/>
          <p:cNvSpPr>
            <a:spLocks noChangeShapeType="1"/>
          </p:cNvSpPr>
          <p:nvPr/>
        </p:nvSpPr>
        <p:spPr bwMode="auto">
          <a:xfrm>
            <a:off x="2438400" y="5638800"/>
            <a:ext cx="4495800" cy="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37" name="Line 17"/>
          <p:cNvSpPr>
            <a:spLocks noChangeShapeType="1"/>
          </p:cNvSpPr>
          <p:nvPr/>
        </p:nvSpPr>
        <p:spPr bwMode="auto">
          <a:xfrm>
            <a:off x="48006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38" name="Line 18"/>
          <p:cNvSpPr>
            <a:spLocks noChangeShapeType="1"/>
          </p:cNvSpPr>
          <p:nvPr/>
        </p:nvSpPr>
        <p:spPr bwMode="auto">
          <a:xfrm>
            <a:off x="52578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39" name="Line 19"/>
          <p:cNvSpPr>
            <a:spLocks noChangeShapeType="1"/>
          </p:cNvSpPr>
          <p:nvPr/>
        </p:nvSpPr>
        <p:spPr bwMode="auto">
          <a:xfrm>
            <a:off x="56388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0" name="Line 20"/>
          <p:cNvSpPr>
            <a:spLocks noChangeShapeType="1"/>
          </p:cNvSpPr>
          <p:nvPr/>
        </p:nvSpPr>
        <p:spPr bwMode="auto">
          <a:xfrm>
            <a:off x="28194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1" name="Line 21"/>
          <p:cNvSpPr>
            <a:spLocks noChangeShapeType="1"/>
          </p:cNvSpPr>
          <p:nvPr/>
        </p:nvSpPr>
        <p:spPr bwMode="auto">
          <a:xfrm>
            <a:off x="32766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2" name="Line 22"/>
          <p:cNvSpPr>
            <a:spLocks noChangeShapeType="1"/>
          </p:cNvSpPr>
          <p:nvPr/>
        </p:nvSpPr>
        <p:spPr bwMode="auto">
          <a:xfrm>
            <a:off x="38100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3" name="Line 23"/>
          <p:cNvSpPr>
            <a:spLocks noChangeShapeType="1"/>
          </p:cNvSpPr>
          <p:nvPr/>
        </p:nvSpPr>
        <p:spPr bwMode="auto">
          <a:xfrm>
            <a:off x="43434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4" name="Line 24"/>
          <p:cNvSpPr>
            <a:spLocks noChangeShapeType="1"/>
          </p:cNvSpPr>
          <p:nvPr/>
        </p:nvSpPr>
        <p:spPr bwMode="auto">
          <a:xfrm>
            <a:off x="60198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5" name="Line 25"/>
          <p:cNvSpPr>
            <a:spLocks noChangeShapeType="1"/>
          </p:cNvSpPr>
          <p:nvPr/>
        </p:nvSpPr>
        <p:spPr bwMode="auto">
          <a:xfrm>
            <a:off x="64770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8746" name="Line 26"/>
          <p:cNvSpPr>
            <a:spLocks noChangeShapeType="1"/>
          </p:cNvSpPr>
          <p:nvPr/>
        </p:nvSpPr>
        <p:spPr bwMode="auto">
          <a:xfrm>
            <a:off x="6934200" y="5486400"/>
            <a:ext cx="0" cy="76200"/>
          </a:xfrm>
          <a:prstGeom prst="line">
            <a:avLst/>
          </a:prstGeom>
          <a:noFill/>
          <a:ln w="158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0075" name="Rectangle 28"/>
          <p:cNvSpPr>
            <a:spLocks noGrp="1" noChangeArrowheads="1"/>
          </p:cNvSpPr>
          <p:nvPr>
            <p:ph type="title" idx="4294967295"/>
          </p:nvPr>
        </p:nvSpPr>
        <p:spPr/>
        <p:txBody>
          <a:bodyPr/>
          <a:lstStyle/>
          <a:p>
            <a:pPr eaLnBrk="1" hangingPunct="1">
              <a:defRPr/>
            </a:pPr>
            <a:r>
              <a:rPr lang="zh-CN" smtClean="0"/>
              <a:t>二项</a:t>
            </a:r>
            <a:r>
              <a:rPr lang="zh-CN" altLang="en-US" smtClean="0"/>
              <a:t>式</a:t>
            </a:r>
            <a:r>
              <a:rPr lang="zh-CN" smtClean="0"/>
              <a:t>模型的可靠性</a:t>
            </a:r>
            <a:endParaRPr lang="zh-CN" altLang="en-US"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26"/>
          <p:cNvSpPr>
            <a:spLocks noGrp="1" noChangeArrowheads="1"/>
          </p:cNvSpPr>
          <p:nvPr>
            <p:ph type="title"/>
          </p:nvPr>
        </p:nvSpPr>
        <p:spPr>
          <a:xfrm>
            <a:off x="1295400" y="620688"/>
            <a:ext cx="6553200" cy="609600"/>
          </a:xfrm>
        </p:spPr>
        <p:txBody>
          <a:bodyPr/>
          <a:lstStyle/>
          <a:p>
            <a:pPr eaLnBrk="1" hangingPunct="1">
              <a:defRPr/>
            </a:pPr>
            <a:r>
              <a:rPr lang="zh-CN" altLang="en-US" sz="3600" dirty="0" smtClean="0"/>
              <a:t>期权定价方法</a:t>
            </a:r>
            <a:r>
              <a:rPr lang="en-US" altLang="zh-CN" sz="3600" dirty="0"/>
              <a:t>3</a:t>
            </a:r>
            <a:r>
              <a:rPr lang="zh-CN" altLang="en-US" sz="3600" dirty="0" smtClean="0"/>
              <a:t>： </a:t>
            </a:r>
            <a:r>
              <a:rPr lang="en-US" altLang="zh-CN" sz="3600" dirty="0" smtClean="0"/>
              <a:t>PDE</a:t>
            </a:r>
            <a:r>
              <a:rPr lang="zh-CN" altLang="en-US" sz="3600" dirty="0" smtClean="0"/>
              <a:t>方法</a:t>
            </a:r>
          </a:p>
        </p:txBody>
      </p:sp>
      <p:sp>
        <p:nvSpPr>
          <p:cNvPr id="90115" name="Rectangle 1027"/>
          <p:cNvSpPr>
            <a:spLocks noGrp="1" noChangeArrowheads="1"/>
          </p:cNvSpPr>
          <p:nvPr>
            <p:ph type="body" idx="1"/>
          </p:nvPr>
        </p:nvSpPr>
        <p:spPr/>
        <p:txBody>
          <a:bodyPr/>
          <a:lstStyle/>
          <a:p>
            <a:pPr eaLnBrk="1" hangingPunct="1">
              <a:defRPr/>
            </a:pPr>
            <a:r>
              <a:rPr lang="en-US" altLang="zh-CN" b="1" dirty="0" smtClean="0"/>
              <a:t>Black-Scholes</a:t>
            </a:r>
            <a:r>
              <a:rPr lang="zh-CN" altLang="en-US" b="1" dirty="0" smtClean="0"/>
              <a:t>定价模型的基本思想：</a:t>
            </a:r>
          </a:p>
          <a:p>
            <a:pPr lvl="1" eaLnBrk="1" hangingPunct="1">
              <a:defRPr/>
            </a:pPr>
            <a:r>
              <a:rPr lang="zh-CN" altLang="en-US" b="1" dirty="0" smtClean="0"/>
              <a:t>衍生产品与标的资产都受到同样的风险源影响</a:t>
            </a:r>
          </a:p>
          <a:p>
            <a:pPr lvl="1" eaLnBrk="1" hangingPunct="1">
              <a:defRPr/>
            </a:pPr>
            <a:r>
              <a:rPr lang="zh-CN" altLang="en-US" b="1" dirty="0" smtClean="0"/>
              <a:t>构造一个它们的组合，消除价格波动风险</a:t>
            </a:r>
          </a:p>
          <a:p>
            <a:pPr lvl="1" eaLnBrk="1" hangingPunct="1">
              <a:defRPr/>
            </a:pPr>
            <a:r>
              <a:rPr lang="zh-CN" altLang="en-US" b="1" dirty="0" smtClean="0"/>
              <a:t>变不确定性为确定性</a:t>
            </a:r>
          </a:p>
        </p:txBody>
      </p:sp>
    </p:spTree>
    <p:extLst>
      <p:ext uri="{BB962C8B-B14F-4D97-AF65-F5344CB8AC3E}">
        <p14:creationId xmlns:p14="http://schemas.microsoft.com/office/powerpoint/2010/main" val="39584642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defRPr/>
            </a:pPr>
            <a:r>
              <a:rPr lang="en-US" altLang="zh-CN" smtClean="0"/>
              <a:t>Black-Scholes</a:t>
            </a:r>
            <a:r>
              <a:rPr lang="zh-CN" altLang="en-US" smtClean="0"/>
              <a:t>公式的假设</a:t>
            </a:r>
          </a:p>
        </p:txBody>
      </p:sp>
      <p:sp>
        <p:nvSpPr>
          <p:cNvPr id="91139" name="Rectangle 3"/>
          <p:cNvSpPr>
            <a:spLocks noGrp="1" noChangeArrowheads="1"/>
          </p:cNvSpPr>
          <p:nvPr>
            <p:ph type="body" idx="1"/>
          </p:nvPr>
        </p:nvSpPr>
        <p:spPr/>
        <p:txBody>
          <a:bodyPr/>
          <a:lstStyle/>
          <a:p>
            <a:pPr eaLnBrk="1" hangingPunct="1">
              <a:defRPr/>
            </a:pPr>
            <a:r>
              <a:rPr lang="zh-CN" altLang="en-US" sz="2600" b="1" smtClean="0"/>
              <a:t>根本资产可以自由买卖</a:t>
            </a:r>
          </a:p>
          <a:p>
            <a:pPr eaLnBrk="1" hangingPunct="1">
              <a:defRPr/>
            </a:pPr>
            <a:r>
              <a:rPr lang="zh-CN" altLang="en-US" sz="2600" b="1" smtClean="0"/>
              <a:t>根本资产可以卖空</a:t>
            </a:r>
          </a:p>
          <a:p>
            <a:pPr eaLnBrk="1" hangingPunct="1">
              <a:defRPr/>
            </a:pPr>
            <a:r>
              <a:rPr lang="zh-CN" altLang="en-US" sz="2600" b="1" smtClean="0"/>
              <a:t>在到期前根本资产没有任何红利收入</a:t>
            </a:r>
          </a:p>
          <a:p>
            <a:pPr eaLnBrk="1" hangingPunct="1">
              <a:defRPr/>
            </a:pPr>
            <a:r>
              <a:rPr lang="zh-CN" altLang="en-US" sz="2600" b="1" smtClean="0"/>
              <a:t>资金的借贷适用相同的无风险利率且为连续复利</a:t>
            </a:r>
          </a:p>
          <a:p>
            <a:pPr eaLnBrk="1" hangingPunct="1">
              <a:defRPr/>
            </a:pPr>
            <a:r>
              <a:rPr lang="zh-CN" altLang="en-US" sz="2600" b="1" smtClean="0"/>
              <a:t>欧式期权，即在到期前不能执行</a:t>
            </a:r>
          </a:p>
          <a:p>
            <a:pPr eaLnBrk="1" hangingPunct="1">
              <a:defRPr/>
            </a:pPr>
            <a:r>
              <a:rPr lang="zh-CN" altLang="en-US" sz="2600" b="1" smtClean="0"/>
              <a:t>没有任何税赋、交易成本或保证金</a:t>
            </a:r>
          </a:p>
          <a:p>
            <a:pPr eaLnBrk="1" hangingPunct="1">
              <a:defRPr/>
            </a:pPr>
            <a:r>
              <a:rPr lang="zh-CN" altLang="en-US" sz="2600" b="1" smtClean="0"/>
              <a:t>根本资产价格是时间的连续函数，不会出现跳动或间断情况</a:t>
            </a:r>
          </a:p>
          <a:p>
            <a:pPr eaLnBrk="1" hangingPunct="1">
              <a:defRPr/>
            </a:pPr>
            <a:r>
              <a:rPr lang="zh-CN" altLang="en-US" sz="2600" b="1" smtClean="0"/>
              <a:t>根本资产的波动率、利率在契约期间不变</a:t>
            </a:r>
          </a:p>
        </p:txBody>
      </p:sp>
    </p:spTree>
    <p:extLst>
      <p:ext uri="{BB962C8B-B14F-4D97-AF65-F5344CB8AC3E}">
        <p14:creationId xmlns:p14="http://schemas.microsoft.com/office/powerpoint/2010/main" val="9191337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defRPr/>
            </a:pPr>
            <a:r>
              <a:rPr lang="zh-CN" altLang="en-US" smtClean="0"/>
              <a:t>放宽假设后的期权定价公式</a:t>
            </a:r>
          </a:p>
        </p:txBody>
      </p:sp>
      <p:sp>
        <p:nvSpPr>
          <p:cNvPr id="92163" name="Rectangle 3"/>
          <p:cNvSpPr>
            <a:spLocks noGrp="1" noChangeArrowheads="1"/>
          </p:cNvSpPr>
          <p:nvPr>
            <p:ph type="body" idx="1"/>
          </p:nvPr>
        </p:nvSpPr>
        <p:spPr/>
        <p:txBody>
          <a:bodyPr/>
          <a:lstStyle/>
          <a:p>
            <a:pPr eaLnBrk="1" hangingPunct="1">
              <a:defRPr/>
            </a:pPr>
            <a:r>
              <a:rPr lang="zh-CN" altLang="en-US" sz="2800" b="1" smtClean="0"/>
              <a:t>根本资产买卖有约束</a:t>
            </a:r>
          </a:p>
          <a:p>
            <a:pPr eaLnBrk="1" hangingPunct="1">
              <a:defRPr/>
            </a:pPr>
            <a:r>
              <a:rPr lang="zh-CN" altLang="en-US" sz="2800" b="1" smtClean="0"/>
              <a:t>根本资产不能卖空</a:t>
            </a:r>
          </a:p>
          <a:p>
            <a:pPr eaLnBrk="1" hangingPunct="1">
              <a:defRPr/>
            </a:pPr>
            <a:r>
              <a:rPr lang="zh-CN" altLang="en-US" sz="2800" b="1" smtClean="0"/>
              <a:t>在到期前根本资产有收益或红利</a:t>
            </a:r>
          </a:p>
          <a:p>
            <a:pPr eaLnBrk="1" hangingPunct="1">
              <a:defRPr/>
            </a:pPr>
            <a:r>
              <a:rPr lang="zh-CN" altLang="en-US" sz="2800" b="1" smtClean="0"/>
              <a:t>资金的借贷无风险利率不相同</a:t>
            </a:r>
          </a:p>
          <a:p>
            <a:pPr eaLnBrk="1" hangingPunct="1">
              <a:defRPr/>
            </a:pPr>
            <a:r>
              <a:rPr lang="zh-CN" altLang="en-US" sz="2800" b="1" smtClean="0"/>
              <a:t>美式期权，即在到期前可以执行</a:t>
            </a:r>
          </a:p>
          <a:p>
            <a:pPr eaLnBrk="1" hangingPunct="1">
              <a:defRPr/>
            </a:pPr>
            <a:r>
              <a:rPr lang="zh-CN" altLang="en-US" sz="2800" b="1" smtClean="0"/>
              <a:t>有税赋、交易成本或保证金</a:t>
            </a:r>
          </a:p>
          <a:p>
            <a:pPr eaLnBrk="1" hangingPunct="1">
              <a:defRPr/>
            </a:pPr>
            <a:r>
              <a:rPr lang="zh-CN" altLang="en-US" sz="2800" b="1" smtClean="0"/>
              <a:t>根本资产价格出现突变</a:t>
            </a:r>
          </a:p>
          <a:p>
            <a:pPr eaLnBrk="1" hangingPunct="1">
              <a:defRPr/>
            </a:pPr>
            <a:r>
              <a:rPr lang="zh-CN" altLang="en-US" sz="2800" b="1" smtClean="0"/>
              <a:t>根本资产的波动率、利率均为随机过程</a:t>
            </a:r>
          </a:p>
        </p:txBody>
      </p:sp>
    </p:spTree>
    <p:extLst>
      <p:ext uri="{BB962C8B-B14F-4D97-AF65-F5344CB8AC3E}">
        <p14:creationId xmlns:p14="http://schemas.microsoft.com/office/powerpoint/2010/main" val="101958140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026"/>
          <p:cNvSpPr>
            <a:spLocks noGrp="1" noChangeArrowheads="1"/>
          </p:cNvSpPr>
          <p:nvPr>
            <p:ph type="title"/>
          </p:nvPr>
        </p:nvSpPr>
        <p:spPr/>
        <p:txBody>
          <a:bodyPr/>
          <a:lstStyle/>
          <a:p>
            <a:pPr eaLnBrk="1" hangingPunct="1"/>
            <a:r>
              <a:rPr lang="en-US" altLang="zh-CN" smtClean="0">
                <a:latin typeface="+mn-ea"/>
                <a:ea typeface="+mn-ea"/>
              </a:rPr>
              <a:t>ITO </a:t>
            </a:r>
            <a:r>
              <a:rPr lang="zh-CN" altLang="en-US" smtClean="0">
                <a:latin typeface="+mn-ea"/>
                <a:ea typeface="+mn-ea"/>
              </a:rPr>
              <a:t>定理</a:t>
            </a:r>
          </a:p>
        </p:txBody>
      </p:sp>
      <mc:AlternateContent xmlns:mc="http://schemas.openxmlformats.org/markup-compatibility/2006" xmlns:a14="http://schemas.microsoft.com/office/drawing/2010/main">
        <mc:Choice Requires="a14">
          <p:sp>
            <p:nvSpPr>
              <p:cNvPr id="115715" name="Rectangle 1027"/>
              <p:cNvSpPr>
                <a:spLocks noGrp="1" noChangeArrowheads="1"/>
              </p:cNvSpPr>
              <p:nvPr>
                <p:ph type="body" idx="1"/>
              </p:nvPr>
            </p:nvSpPr>
            <p:spPr>
              <a:xfrm>
                <a:off x="1043608" y="1448533"/>
                <a:ext cx="7498080" cy="3421360"/>
              </a:xfrm>
            </p:spPr>
            <p:txBody>
              <a:bodyPr>
                <a:normAutofit/>
              </a:bodyPr>
              <a:lstStyle/>
              <a:p>
                <a:r>
                  <a:rPr lang="zh-CN" altLang="en-US" dirty="0" smtClean="0">
                    <a:latin typeface="+mn-ea"/>
                  </a:rPr>
                  <a:t>标的资产</a:t>
                </a:r>
                <a14:m>
                  <m:oMath xmlns:m="http://schemas.openxmlformats.org/officeDocument/2006/math">
                    <m:r>
                      <a:rPr lang="zh-CN" altLang="en-US" i="1">
                        <a:latin typeface="Cambria Math"/>
                      </a:rPr>
                      <m:t>𝑆</m:t>
                    </m:r>
                  </m:oMath>
                </a14:m>
                <a:r>
                  <a:rPr lang="zh-CN" altLang="en-US" dirty="0" smtClean="0">
                    <a:latin typeface="+mn-ea"/>
                  </a:rPr>
                  <a:t>满足如下过程</a:t>
                </a:r>
                <a:endParaRPr lang="en-US" altLang="zh-CN" dirty="0" smtClean="0">
                  <a:latin typeface="+mn-ea"/>
                </a:endParaRPr>
              </a:p>
              <a:p>
                <a:pPr marL="82296" lvl="1" indent="0">
                  <a:spcBef>
                    <a:spcPts val="600"/>
                  </a:spcBef>
                  <a:buSzPct val="80000"/>
                  <a:buNone/>
                </a:pPr>
                <a14:m>
                  <m:oMathPara xmlns:m="http://schemas.openxmlformats.org/officeDocument/2006/math">
                    <m:oMathParaPr>
                      <m:jc m:val="centerGroup"/>
                    </m:oMathParaPr>
                    <m:oMath xmlns:m="http://schemas.openxmlformats.org/officeDocument/2006/math">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𝑆</m:t>
                          </m:r>
                        </m:e>
                        <m:sub>
                          <m:r>
                            <a:rPr lang="zh-CN" altLang="en-US" i="1">
                              <a:latin typeface="Cambria Math"/>
                            </a:rPr>
                            <m:t>𝑡</m:t>
                          </m:r>
                        </m:sub>
                      </m:sSub>
                      <m:r>
                        <a:rPr lang="zh-CN" altLang="en-US">
                          <a:latin typeface="Cambria Math"/>
                        </a:rPr>
                        <m:t>=</m:t>
                      </m:r>
                      <m:r>
                        <a:rPr lang="zh-CN" altLang="en-US" i="1">
                          <a:latin typeface="Cambria Math"/>
                        </a:rPr>
                        <m:t>𝑎</m:t>
                      </m:r>
                      <m:d>
                        <m:dPr>
                          <m:ctrlPr>
                            <a:rPr lang="zh-CN" altLang="en-US" i="1">
                              <a:latin typeface="Cambria Math" panose="02040503050406030204" pitchFamily="18" charset="0"/>
                            </a:rPr>
                          </m:ctrlPr>
                        </m:dPr>
                        <m:e>
                          <m:r>
                            <a:rPr lang="zh-CN" altLang="en-US" i="1">
                              <a:latin typeface="Cambria Math"/>
                            </a:rPr>
                            <m:t>𝑆</m:t>
                          </m:r>
                          <m:r>
                            <a:rPr lang="zh-CN" altLang="en-US">
                              <a:latin typeface="Cambria Math"/>
                            </a:rPr>
                            <m:t>,</m:t>
                          </m:r>
                          <m:r>
                            <a:rPr lang="zh-CN" altLang="en-US" i="1">
                              <a:latin typeface="Cambria Math"/>
                            </a:rPr>
                            <m:t>𝑡</m:t>
                          </m:r>
                        </m:e>
                      </m:d>
                      <m:r>
                        <a:rPr lang="zh-CN" altLang="en-US" i="1">
                          <a:latin typeface="Cambria Math"/>
                        </a:rPr>
                        <m:t>𝑑𝑡</m:t>
                      </m:r>
                      <m:r>
                        <a:rPr lang="zh-CN" altLang="en-US">
                          <a:latin typeface="Cambria Math"/>
                        </a:rPr>
                        <m:t>+</m:t>
                      </m:r>
                      <m:r>
                        <a:rPr lang="zh-CN" altLang="en-US" i="1">
                          <a:latin typeface="Cambria Math"/>
                        </a:rPr>
                        <m:t>𝑏</m:t>
                      </m:r>
                      <m:d>
                        <m:dPr>
                          <m:ctrlPr>
                            <a:rPr lang="zh-CN" altLang="en-US" i="1">
                              <a:latin typeface="Cambria Math" panose="02040503050406030204" pitchFamily="18" charset="0"/>
                            </a:rPr>
                          </m:ctrlPr>
                        </m:dPr>
                        <m:e>
                          <m:r>
                            <a:rPr lang="zh-CN" altLang="en-US" i="1">
                              <a:latin typeface="Cambria Math"/>
                            </a:rPr>
                            <m:t>𝑆</m:t>
                          </m:r>
                          <m:r>
                            <a:rPr lang="zh-CN" altLang="en-US">
                              <a:latin typeface="Cambria Math"/>
                            </a:rPr>
                            <m:t>,</m:t>
                          </m:r>
                          <m:r>
                            <a:rPr lang="zh-CN" altLang="en-US" i="1">
                              <a:latin typeface="Cambria Math"/>
                            </a:rPr>
                            <m:t>𝑡</m:t>
                          </m:r>
                        </m:e>
                      </m:d>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𝑊</m:t>
                          </m:r>
                        </m:e>
                        <m:sub>
                          <m:r>
                            <a:rPr lang="zh-CN" altLang="en-US" i="1">
                              <a:latin typeface="Cambria Math"/>
                            </a:rPr>
                            <m:t>𝑡</m:t>
                          </m:r>
                        </m:sub>
                      </m:sSub>
                    </m:oMath>
                  </m:oMathPara>
                </a14:m>
                <a:endParaRPr lang="en-US" altLang="zh-CN" dirty="0">
                  <a:latin typeface="+mn-ea"/>
                </a:endParaRPr>
              </a:p>
              <a:p>
                <a:pPr marL="82296" indent="0">
                  <a:buNone/>
                </a:pPr>
                <a:r>
                  <a:rPr lang="zh-CN" altLang="en-US" dirty="0" smtClean="0">
                    <a:latin typeface="+mn-ea"/>
                  </a:rPr>
                  <a:t>其中</a:t>
                </a:r>
                <a14:m>
                  <m:oMath xmlns:m="http://schemas.openxmlformats.org/officeDocument/2006/math">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𝑊</m:t>
                        </m:r>
                      </m:e>
                      <m:sub>
                        <m:r>
                          <a:rPr lang="zh-CN" altLang="en-US" i="1">
                            <a:latin typeface="Cambria Math"/>
                          </a:rPr>
                          <m:t>𝑡</m:t>
                        </m:r>
                      </m:sub>
                    </m:sSub>
                  </m:oMath>
                </a14:m>
                <a:r>
                  <a:rPr lang="zh-CN" altLang="en-US" dirty="0" smtClean="0">
                    <a:latin typeface="+mn-ea"/>
                  </a:rPr>
                  <a:t>为维纳过程，连续</a:t>
                </a:r>
                <a:r>
                  <a:rPr lang="zh-CN" altLang="en-US" dirty="0">
                    <a:latin typeface="+mn-ea"/>
                  </a:rPr>
                  <a:t>不可</a:t>
                </a:r>
                <a:r>
                  <a:rPr lang="zh-CN" altLang="en-US" dirty="0" smtClean="0">
                    <a:latin typeface="+mn-ea"/>
                  </a:rPr>
                  <a:t>导。</a:t>
                </a:r>
                <a:endParaRPr lang="en-US" altLang="zh-CN" dirty="0" smtClean="0">
                  <a:latin typeface="+mn-ea"/>
                </a:endParaRPr>
              </a:p>
              <a:p>
                <a:endParaRPr lang="en-US" altLang="zh-CN" dirty="0" smtClean="0">
                  <a:latin typeface="+mn-ea"/>
                </a:endParaRPr>
              </a:p>
              <a:p>
                <a:r>
                  <a:rPr lang="zh-CN" altLang="en-US" dirty="0" smtClean="0">
                    <a:latin typeface="+mn-ea"/>
                  </a:rPr>
                  <a:t>衍生产品的价格为标的资产</a:t>
                </a:r>
                <a14:m>
                  <m:oMath xmlns:m="http://schemas.openxmlformats.org/officeDocument/2006/math">
                    <m:r>
                      <a:rPr lang="zh-CN" altLang="en-US" b="0" i="1">
                        <a:latin typeface="Cambria Math"/>
                      </a:rPr>
                      <m:t>𝑆</m:t>
                    </m:r>
                  </m:oMath>
                </a14:m>
                <a:r>
                  <a:rPr lang="zh-CN" altLang="en-US" dirty="0" smtClean="0">
                    <a:latin typeface="+mn-ea"/>
                  </a:rPr>
                  <a:t>和</a:t>
                </a:r>
                <a14:m>
                  <m:oMath xmlns:m="http://schemas.openxmlformats.org/officeDocument/2006/math">
                    <m:r>
                      <a:rPr lang="zh-CN" altLang="en-US" b="0" i="1">
                        <a:latin typeface="Cambria Math"/>
                      </a:rPr>
                      <m:t>𝑡</m:t>
                    </m:r>
                  </m:oMath>
                </a14:m>
                <a:r>
                  <a:rPr lang="zh-CN" altLang="en-US" dirty="0" smtClean="0">
                    <a:latin typeface="+mn-ea"/>
                  </a:rPr>
                  <a:t>的函数</a:t>
                </a:r>
                <a14:m>
                  <m:oMath xmlns:m="http://schemas.openxmlformats.org/officeDocument/2006/math">
                    <m:r>
                      <a:rPr lang="zh-CN" altLang="en-US" b="0" i="1">
                        <a:latin typeface="Cambria Math"/>
                      </a:rPr>
                      <m:t>𝑓</m:t>
                    </m:r>
                    <m:d>
                      <m:dPr>
                        <m:ctrlPr>
                          <a:rPr lang="zh-CN" altLang="en-US" i="1">
                            <a:latin typeface="Cambria Math" panose="02040503050406030204" pitchFamily="18" charset="0"/>
                          </a:rPr>
                        </m:ctrlPr>
                      </m:dPr>
                      <m:e>
                        <m:r>
                          <a:rPr lang="zh-CN" altLang="en-US" b="0" i="1">
                            <a:latin typeface="Cambria Math"/>
                          </a:rPr>
                          <m:t>𝑆</m:t>
                        </m:r>
                        <m:r>
                          <a:rPr lang="zh-CN" altLang="en-US" b="0">
                            <a:latin typeface="Cambria Math"/>
                          </a:rPr>
                          <m:t>,</m:t>
                        </m:r>
                        <m:r>
                          <a:rPr lang="zh-CN" altLang="en-US" b="0" i="1">
                            <a:latin typeface="Cambria Math"/>
                          </a:rPr>
                          <m:t>𝑡</m:t>
                        </m:r>
                      </m:e>
                    </m:d>
                  </m:oMath>
                </a14:m>
                <a:endParaRPr lang="en-US" altLang="zh-CN" b="0" i="1" dirty="0" smtClean="0">
                  <a:latin typeface="Cambria Math"/>
                </a:endParaRPr>
              </a:p>
            </p:txBody>
          </p:sp>
        </mc:Choice>
        <mc:Fallback xmlns="">
          <p:sp>
            <p:nvSpPr>
              <p:cNvPr id="115715" name="Rectangle 1027"/>
              <p:cNvSpPr>
                <a:spLocks noGrp="1" noRot="1" noChangeAspect="1" noMove="1" noResize="1" noEditPoints="1" noAdjustHandles="1" noChangeArrowheads="1" noChangeShapeType="1" noTextEdit="1"/>
              </p:cNvSpPr>
              <p:nvPr>
                <p:ph type="body" idx="1"/>
              </p:nvPr>
            </p:nvSpPr>
            <p:spPr>
              <a:xfrm>
                <a:off x="1043608" y="1448533"/>
                <a:ext cx="7498080" cy="3421360"/>
              </a:xfrm>
              <a:blipFill rotWithShape="0">
                <a:blip r:embed="rId3"/>
                <a:stretch>
                  <a:fillRect l="-1301" t="-3030" r="-1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491880" y="4869893"/>
                <a:ext cx="2282869" cy="584775"/>
              </a:xfrm>
              <a:prstGeom prst="rect">
                <a:avLst/>
              </a:prstGeom>
            </p:spPr>
            <p:txBody>
              <a:bodyPr wrap="none">
                <a:spAutoFit/>
              </a:bodyPr>
              <a:lstStyle/>
              <a:p>
                <a:pPr marL="82296" indent="0" algn="ctr">
                  <a:buNone/>
                </a:pPr>
                <a14:m>
                  <m:oMath xmlns:m="http://schemas.openxmlformats.org/officeDocument/2006/math">
                    <m:r>
                      <a:rPr lang="en-US" altLang="zh-CN" sz="3200" i="1">
                        <a:latin typeface="Cambria Math"/>
                      </a:rPr>
                      <m:t>𝑑</m:t>
                    </m:r>
                    <m:r>
                      <a:rPr lang="zh-CN" altLang="en-US" sz="3200" i="1">
                        <a:latin typeface="Cambria Math"/>
                      </a:rPr>
                      <m:t>𝑓</m:t>
                    </m:r>
                    <m:d>
                      <m:dPr>
                        <m:ctrlPr>
                          <a:rPr lang="zh-CN" altLang="en-US" sz="3200" i="1">
                            <a:latin typeface="Cambria Math" panose="02040503050406030204" pitchFamily="18" charset="0"/>
                          </a:rPr>
                        </m:ctrlPr>
                      </m:dPr>
                      <m:e>
                        <m:r>
                          <a:rPr lang="zh-CN" altLang="en-US" sz="3200" i="1">
                            <a:latin typeface="Cambria Math"/>
                          </a:rPr>
                          <m:t>𝑆</m:t>
                        </m:r>
                        <m:r>
                          <a:rPr lang="zh-CN" altLang="en-US" sz="3200">
                            <a:latin typeface="Cambria Math"/>
                          </a:rPr>
                          <m:t>,</m:t>
                        </m:r>
                        <m:r>
                          <a:rPr lang="zh-CN" altLang="en-US" sz="3200" i="1">
                            <a:latin typeface="Cambria Math"/>
                          </a:rPr>
                          <m:t>𝑡</m:t>
                        </m:r>
                      </m:e>
                    </m:d>
                  </m:oMath>
                </a14:m>
                <a:r>
                  <a:rPr lang="en-US" altLang="zh-CN" sz="3200" dirty="0">
                    <a:latin typeface="+mn-ea"/>
                  </a:rPr>
                  <a:t>=</a:t>
                </a:r>
                <a:r>
                  <a:rPr lang="zh-CN" altLang="en-US" sz="3200" dirty="0">
                    <a:latin typeface="+mn-ea"/>
                  </a:rPr>
                  <a:t>？</a:t>
                </a:r>
                <a:endParaRPr lang="en-US" altLang="zh-CN" sz="3200" dirty="0">
                  <a:latin typeface="+mn-ea"/>
                </a:endParaRPr>
              </a:p>
            </p:txBody>
          </p:sp>
        </mc:Choice>
        <mc:Fallback xmlns="">
          <p:sp>
            <p:nvSpPr>
              <p:cNvPr id="2" name="矩形 1"/>
              <p:cNvSpPr>
                <a:spLocks noRot="1" noChangeAspect="1" noMove="1" noResize="1" noEditPoints="1" noAdjustHandles="1" noChangeArrowheads="1" noChangeShapeType="1" noTextEdit="1"/>
              </p:cNvSpPr>
              <p:nvPr/>
            </p:nvSpPr>
            <p:spPr>
              <a:xfrm>
                <a:off x="3491880" y="4869893"/>
                <a:ext cx="2282869" cy="584775"/>
              </a:xfrm>
              <a:prstGeom prst="rect">
                <a:avLst/>
              </a:prstGeom>
              <a:blipFill rotWithShape="0">
                <a:blip r:embed="rId4"/>
                <a:stretch>
                  <a:fillRect t="-16667" r="-5615" b="-30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318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mn-ea"/>
              </a:rPr>
              <a:t>ITO</a:t>
            </a:r>
            <a:r>
              <a:rPr lang="zh-CN" altLang="en-US" dirty="0">
                <a:latin typeface="+mn-ea"/>
              </a:rPr>
              <a:t>公式</a:t>
            </a:r>
            <a:br>
              <a:rPr lang="zh-CN" altLang="en-US" dirty="0">
                <a:latin typeface="+mn-ea"/>
              </a:rPr>
            </a:b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82296" indent="0">
                  <a:buNone/>
                </a:pPr>
                <a14:m>
                  <m:oMathPara xmlns:m="http://schemas.openxmlformats.org/officeDocument/2006/math">
                    <m:oMathParaPr>
                      <m:jc m:val="centerGroup"/>
                    </m:oMathParaPr>
                    <m:oMath xmlns:m="http://schemas.openxmlformats.org/officeDocument/2006/math">
                      <m:r>
                        <a:rPr lang="zh-CN" altLang="en-US" i="1" smtClean="0">
                          <a:latin typeface="Cambria Math"/>
                        </a:rPr>
                        <m:t>𝑑𝑓</m:t>
                      </m:r>
                      <m:r>
                        <a:rPr lang="zh-CN" altLang="en-US">
                          <a:latin typeface="Cambria Math"/>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a:latin typeface="Cambria Math"/>
                                </a:rPr>
                                <m:t>𝜕</m:t>
                              </m:r>
                              <m:r>
                                <a:rPr lang="zh-CN" altLang="en-US" i="1">
                                  <a:latin typeface="Cambria Math"/>
                                </a:rPr>
                                <m:t>𝑓</m:t>
                              </m:r>
                            </m:num>
                            <m:den>
                              <m:r>
                                <a:rPr lang="zh-CN" altLang="en-US">
                                  <a:latin typeface="Cambria Math"/>
                                </a:rPr>
                                <m:t>𝜕</m:t>
                              </m:r>
                              <m:r>
                                <a:rPr lang="zh-CN" altLang="en-US" i="1">
                                  <a:latin typeface="Cambria Math"/>
                                </a:rPr>
                                <m:t>𝑡</m:t>
                              </m:r>
                            </m:den>
                          </m:f>
                          <m:r>
                            <a:rPr lang="zh-CN" altLang="en-US">
                              <a:latin typeface="Cambria Math"/>
                            </a:rPr>
                            <m:t>+</m:t>
                          </m:r>
                          <m:f>
                            <m:fPr>
                              <m:ctrlPr>
                                <a:rPr lang="zh-CN" altLang="en-US" i="1">
                                  <a:latin typeface="Cambria Math" panose="02040503050406030204" pitchFamily="18" charset="0"/>
                                </a:rPr>
                              </m:ctrlPr>
                            </m:fPr>
                            <m:num>
                              <m:r>
                                <a:rPr lang="zh-CN" altLang="en-US">
                                  <a:latin typeface="Cambria Math"/>
                                </a:rPr>
                                <m:t>𝜕</m:t>
                              </m:r>
                              <m:r>
                                <a:rPr lang="zh-CN" altLang="en-US" i="1">
                                  <a:latin typeface="Cambria Math"/>
                                </a:rPr>
                                <m:t>𝑓</m:t>
                              </m:r>
                            </m:num>
                            <m:den>
                              <m:r>
                                <a:rPr lang="zh-CN" altLang="en-US">
                                  <a:latin typeface="Cambria Math"/>
                                </a:rPr>
                                <m:t>𝜕</m:t>
                              </m:r>
                              <m:r>
                                <a:rPr lang="en-US" altLang="zh-CN" i="1">
                                  <a:latin typeface="Cambria Math"/>
                                </a:rPr>
                                <m:t>𝑆</m:t>
                              </m:r>
                            </m:den>
                          </m:f>
                          <m:r>
                            <a:rPr lang="zh-CN" altLang="en-US" i="1">
                              <a:latin typeface="Cambria Math"/>
                            </a:rPr>
                            <m:t>𝑎</m:t>
                          </m:r>
                          <m:r>
                            <a:rPr lang="zh-CN" altLang="en-US">
                              <a:latin typeface="Cambria Math"/>
                            </a:rPr>
                            <m:t>+</m:t>
                          </m:r>
                          <m:f>
                            <m:fPr>
                              <m:ctrlPr>
                                <a:rPr lang="zh-CN" altLang="en-US" i="1">
                                  <a:latin typeface="Cambria Math" panose="02040503050406030204" pitchFamily="18" charset="0"/>
                                </a:rPr>
                              </m:ctrlPr>
                            </m:fPr>
                            <m:num>
                              <m:r>
                                <a:rPr lang="zh-CN" altLang="en-US">
                                  <a:latin typeface="Cambria Math"/>
                                </a:rPr>
                                <m:t>1</m:t>
                              </m:r>
                            </m:num>
                            <m:den>
                              <m:r>
                                <a:rPr lang="zh-CN" altLang="en-US">
                                  <a:latin typeface="Cambria Math"/>
                                </a:rPr>
                                <m:t>2</m:t>
                              </m:r>
                            </m:den>
                          </m:f>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a:latin typeface="Cambria Math"/>
                                    </a:rPr>
                                    <m:t>𝜕</m:t>
                                  </m:r>
                                </m:e>
                                <m:sup>
                                  <m:r>
                                    <a:rPr lang="zh-CN" altLang="en-US">
                                      <a:latin typeface="Cambria Math"/>
                                    </a:rPr>
                                    <m:t>2</m:t>
                                  </m:r>
                                </m:sup>
                              </m:sSup>
                              <m:r>
                                <a:rPr lang="zh-CN" altLang="en-US" i="1">
                                  <a:latin typeface="Cambria Math"/>
                                </a:rPr>
                                <m:t>𝑓</m:t>
                              </m:r>
                            </m:num>
                            <m:den>
                              <m:r>
                                <a:rPr lang="zh-CN" altLang="en-US">
                                  <a:latin typeface="Cambria Math"/>
                                </a:rPr>
                                <m:t>𝜕</m:t>
                              </m:r>
                              <m:sSup>
                                <m:sSupPr>
                                  <m:ctrlPr>
                                    <a:rPr lang="zh-CN" altLang="en-US" i="1">
                                      <a:latin typeface="Cambria Math" panose="02040503050406030204" pitchFamily="18" charset="0"/>
                                    </a:rPr>
                                  </m:ctrlPr>
                                </m:sSupPr>
                                <m:e>
                                  <m:r>
                                    <a:rPr lang="en-US" altLang="zh-CN" i="1">
                                      <a:latin typeface="Cambria Math"/>
                                    </a:rPr>
                                    <m:t>𝑆</m:t>
                                  </m:r>
                                </m:e>
                                <m:sup>
                                  <m:r>
                                    <a:rPr lang="zh-CN" altLang="en-US">
                                      <a:latin typeface="Cambria Math"/>
                                    </a:rPr>
                                    <m:t>2</m:t>
                                  </m:r>
                                </m:sup>
                              </m:sSup>
                            </m:den>
                          </m:f>
                          <m:sSup>
                            <m:sSupPr>
                              <m:ctrlPr>
                                <a:rPr lang="zh-CN" altLang="en-US" i="1">
                                  <a:latin typeface="Cambria Math" panose="02040503050406030204" pitchFamily="18" charset="0"/>
                                </a:rPr>
                              </m:ctrlPr>
                            </m:sSupPr>
                            <m:e>
                              <m:r>
                                <a:rPr lang="zh-CN" altLang="en-US" i="1">
                                  <a:latin typeface="Cambria Math"/>
                                </a:rPr>
                                <m:t>𝑏</m:t>
                              </m:r>
                            </m:e>
                            <m:sup>
                              <m:r>
                                <a:rPr lang="zh-CN" altLang="en-US">
                                  <a:latin typeface="Cambria Math"/>
                                </a:rPr>
                                <m:t>2</m:t>
                              </m:r>
                            </m:sup>
                          </m:sSup>
                        </m:e>
                      </m:d>
                      <m:r>
                        <a:rPr lang="zh-CN" altLang="en-US" i="1">
                          <a:latin typeface="Cambria Math"/>
                        </a:rPr>
                        <m:t>𝑑𝑡</m:t>
                      </m:r>
                      <m:r>
                        <a:rPr lang="zh-CN" altLang="en-US">
                          <a:latin typeface="Cambria Math"/>
                        </a:rPr>
                        <m:t>+</m:t>
                      </m:r>
                      <m:f>
                        <m:fPr>
                          <m:ctrlPr>
                            <a:rPr lang="zh-CN" altLang="en-US" i="1">
                              <a:latin typeface="Cambria Math" panose="02040503050406030204" pitchFamily="18" charset="0"/>
                            </a:rPr>
                          </m:ctrlPr>
                        </m:fPr>
                        <m:num>
                          <m:r>
                            <a:rPr lang="zh-CN" altLang="en-US">
                              <a:latin typeface="Cambria Math"/>
                            </a:rPr>
                            <m:t>𝜕</m:t>
                          </m:r>
                          <m:r>
                            <a:rPr lang="zh-CN" altLang="en-US" i="1">
                              <a:latin typeface="Cambria Math"/>
                            </a:rPr>
                            <m:t>𝑓</m:t>
                          </m:r>
                        </m:num>
                        <m:den>
                          <m:r>
                            <a:rPr lang="zh-CN" altLang="en-US">
                              <a:latin typeface="Cambria Math"/>
                            </a:rPr>
                            <m:t>𝜕</m:t>
                          </m:r>
                          <m:r>
                            <a:rPr lang="en-US" altLang="zh-CN" i="1">
                              <a:latin typeface="Cambria Math"/>
                            </a:rPr>
                            <m:t>𝑆</m:t>
                          </m:r>
                        </m:den>
                      </m:f>
                      <m:r>
                        <a:rPr lang="zh-CN" altLang="en-US" i="1">
                          <a:latin typeface="Cambria Math"/>
                        </a:rPr>
                        <m:t>𝑏𝑑</m:t>
                      </m:r>
                      <m:sSub>
                        <m:sSubPr>
                          <m:ctrlPr>
                            <a:rPr lang="zh-CN" altLang="en-US" i="1">
                              <a:latin typeface="Cambria Math" panose="02040503050406030204" pitchFamily="18" charset="0"/>
                            </a:rPr>
                          </m:ctrlPr>
                        </m:sSubPr>
                        <m:e>
                          <m:r>
                            <a:rPr lang="zh-CN" altLang="en-US" i="1">
                              <a:latin typeface="Cambria Math"/>
                            </a:rPr>
                            <m:t>𝑊</m:t>
                          </m:r>
                        </m:e>
                        <m:sub>
                          <m:r>
                            <a:rPr lang="zh-CN" altLang="en-US" i="1">
                              <a:latin typeface="Cambria Math"/>
                            </a:rPr>
                            <m:t>𝑡</m:t>
                          </m:r>
                        </m:sub>
                      </m:sSub>
                    </m:oMath>
                  </m:oMathPara>
                </a14:m>
                <a:endParaRPr lang="zh-CN" altLang="en-US" dirty="0">
                  <a:latin typeface="+mn-ea"/>
                </a:endParaRPr>
              </a:p>
              <a:p>
                <a:r>
                  <a:rPr lang="zh-CN" altLang="en-US" dirty="0" smtClean="0"/>
                  <a:t>可以这样理解：</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𝑊</m:t>
                              </m:r>
                            </m:e>
                            <m:sub>
                              <m:r>
                                <a:rPr lang="zh-CN" altLang="en-US" i="1">
                                  <a:latin typeface="Cambria Math"/>
                                </a:rPr>
                                <m:t>𝑡</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𝑑𝑡</m:t>
                      </m:r>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95605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6738" name="Rectangle 2"/>
              <p:cNvSpPr>
                <a:spLocks noGrp="1" noChangeArrowheads="1"/>
              </p:cNvSpPr>
              <p:nvPr>
                <p:ph type="title"/>
              </p:nvPr>
            </p:nvSpPr>
            <p:spPr>
              <a:xfrm>
                <a:off x="1187624" y="548680"/>
                <a:ext cx="6172200" cy="609600"/>
              </a:xfrm>
            </p:spPr>
            <p:txBody>
              <a:bodyPr>
                <a:normAutofit fontScale="90000"/>
              </a:bodyPr>
              <a:lstStyle/>
              <a:p>
                <a:r>
                  <a:rPr lang="zh-CN" altLang="en-US" sz="3200" dirty="0" smtClean="0">
                    <a:latin typeface="+mn-ea"/>
                    <a:ea typeface="+mn-ea"/>
                  </a:rPr>
                  <a:t>例１：</a:t>
                </a:r>
                <a:r>
                  <a:rPr lang="en-US" altLang="zh-CN" sz="3200" dirty="0">
                    <a:latin typeface="+mn-ea"/>
                    <a:ea typeface="+mn-ea"/>
                  </a:rPr>
                  <a:t> </a:t>
                </a:r>
                <a14:m>
                  <m:oMath xmlns:m="http://schemas.openxmlformats.org/officeDocument/2006/math">
                    <m:r>
                      <a:rPr lang="en-US" altLang="zh-CN" sz="3200" b="0" i="1" dirty="0">
                        <a:latin typeface="Cambria Math"/>
                        <a:ea typeface="+mn-ea"/>
                      </a:rPr>
                      <m:t>𝐹</m:t>
                    </m:r>
                    <m:r>
                      <a:rPr lang="en-US" altLang="zh-CN" sz="3200" b="0">
                        <a:latin typeface="Cambria Math"/>
                        <a:ea typeface="+mn-ea"/>
                      </a:rPr>
                      <m:t>=</m:t>
                    </m:r>
                    <m:r>
                      <a:rPr lang="en-US" altLang="zh-CN" sz="3200" b="0" i="1">
                        <a:latin typeface="Cambria Math"/>
                        <a:ea typeface="+mn-ea"/>
                      </a:rPr>
                      <m:t>𝑆</m:t>
                    </m:r>
                    <m:sSup>
                      <m:sSupPr>
                        <m:ctrlPr>
                          <a:rPr lang="zh-CN" altLang="en-US" sz="3200" i="1">
                            <a:latin typeface="Cambria Math" panose="02040503050406030204" pitchFamily="18" charset="0"/>
                            <a:ea typeface="+mn-ea"/>
                          </a:rPr>
                        </m:ctrlPr>
                      </m:sSupPr>
                      <m:e>
                        <m:r>
                          <a:rPr lang="zh-CN" altLang="en-US" sz="3200" b="0" i="1">
                            <a:latin typeface="Cambria Math"/>
                            <a:ea typeface="+mn-ea"/>
                          </a:rPr>
                          <m:t>𝑒</m:t>
                        </m:r>
                      </m:e>
                      <m:sup>
                        <m:d>
                          <m:dPr>
                            <m:begChr m:val=""/>
                            <m:ctrlPr>
                              <a:rPr lang="zh-CN" altLang="en-US" sz="3200" i="1">
                                <a:latin typeface="Cambria Math" panose="02040503050406030204" pitchFamily="18" charset="0"/>
                                <a:ea typeface="+mn-ea"/>
                              </a:rPr>
                            </m:ctrlPr>
                          </m:dPr>
                          <m:e>
                            <m:r>
                              <a:rPr lang="zh-CN" altLang="en-US" sz="3200" b="0" i="1">
                                <a:latin typeface="Cambria Math"/>
                                <a:ea typeface="+mn-ea"/>
                              </a:rPr>
                              <m:t>𝑟</m:t>
                            </m:r>
                            <m:r>
                              <a:rPr lang="zh-CN" altLang="en-US" sz="3200" b="0">
                                <a:latin typeface="Cambria Math"/>
                                <a:ea typeface="+mn-ea"/>
                              </a:rPr>
                              <m:t>(</m:t>
                            </m:r>
                            <m:r>
                              <a:rPr lang="zh-CN" altLang="en-US" sz="3200" b="0" i="1">
                                <a:latin typeface="Cambria Math"/>
                                <a:ea typeface="+mn-ea"/>
                              </a:rPr>
                              <m:t>𝑇</m:t>
                            </m:r>
                            <m:r>
                              <a:rPr lang="zh-CN" altLang="en-US" sz="3200" b="0">
                                <a:latin typeface="Cambria Math"/>
                                <a:ea typeface="+mn-ea"/>
                              </a:rPr>
                              <m:t>−</m:t>
                            </m:r>
                            <m:r>
                              <a:rPr lang="zh-CN" altLang="en-US" sz="3200" b="0" i="1">
                                <a:latin typeface="Cambria Math"/>
                                <a:ea typeface="+mn-ea"/>
                              </a:rPr>
                              <m:t>𝑡</m:t>
                            </m:r>
                          </m:e>
                        </m:d>
                      </m:sup>
                    </m:sSup>
                  </m:oMath>
                </a14:m>
                <a:endParaRPr lang="en-US" altLang="zh-CN" sz="3200" baseline="30000" dirty="0" smtClean="0">
                  <a:latin typeface="+mn-ea"/>
                  <a:ea typeface="+mn-ea"/>
                </a:endParaRPr>
              </a:p>
            </p:txBody>
          </p:sp>
        </mc:Choice>
        <mc:Fallback xmlns="">
          <p:sp>
            <p:nvSpPr>
              <p:cNvPr id="116738" name="Rectangle 2"/>
              <p:cNvSpPr>
                <a:spLocks noGrp="1" noRot="1" noChangeAspect="1" noMove="1" noResize="1" noEditPoints="1" noAdjustHandles="1" noChangeArrowheads="1" noChangeShapeType="1" noTextEdit="1"/>
              </p:cNvSpPr>
              <p:nvPr>
                <p:ph type="title"/>
              </p:nvPr>
            </p:nvSpPr>
            <p:spPr>
              <a:xfrm>
                <a:off x="1187624" y="548680"/>
                <a:ext cx="6172200" cy="609600"/>
              </a:xfrm>
              <a:blipFill rotWithShape="0">
                <a:blip r:embed="rId2"/>
                <a:stretch>
                  <a:fillRect t="-6000"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739" name="Rectangle 3"/>
              <p:cNvSpPr>
                <a:spLocks noGrp="1" noChangeArrowheads="1"/>
              </p:cNvSpPr>
              <p:nvPr>
                <p:ph type="body" sz="half" idx="1"/>
              </p:nvPr>
            </p:nvSpPr>
            <p:spPr>
              <a:xfrm>
                <a:off x="978668" y="1828800"/>
                <a:ext cx="7697788" cy="4343400"/>
              </a:xfrm>
            </p:spPr>
            <p:txBody>
              <a:bodyPr>
                <a:normAutofit/>
              </a:bodyPr>
              <a:lstStyle/>
              <a:p>
                <a:r>
                  <a:rPr lang="zh-CN" altLang="en-US" sz="2800" dirty="0" smtClean="0">
                    <a:latin typeface="+mn-ea"/>
                  </a:rPr>
                  <a:t>假设</a:t>
                </a:r>
                <a14:m>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a:rPr>
                          <m:t>𝑆</m:t>
                        </m:r>
                      </m:e>
                      <m:sub>
                        <m:r>
                          <a:rPr lang="zh-CN" altLang="en-US" sz="2800" i="1">
                            <a:latin typeface="Cambria Math"/>
                          </a:rPr>
                          <m:t>𝑡</m:t>
                        </m:r>
                      </m:sub>
                    </m:sSub>
                  </m:oMath>
                </a14:m>
                <a:r>
                  <a:rPr lang="zh-CN" altLang="en-US" sz="2800" dirty="0" smtClean="0">
                    <a:latin typeface="+mn-ea"/>
                  </a:rPr>
                  <a:t>满足如下的过程：</a:t>
                </a:r>
              </a:p>
              <a:p>
                <a:pPr marL="82296" lvl="1" indent="0">
                  <a:spcBef>
                    <a:spcPts val="600"/>
                  </a:spcBef>
                  <a:buSzPct val="80000"/>
                  <a:buNone/>
                </a:pPr>
                <a14:m>
                  <m:oMathPara xmlns:m="http://schemas.openxmlformats.org/officeDocument/2006/math">
                    <m:oMathParaPr>
                      <m:jc m:val="centerGroup"/>
                    </m:oMathParaPr>
                    <m:oMath xmlns:m="http://schemas.openxmlformats.org/officeDocument/2006/math">
                      <m:r>
                        <a:rPr lang="zh-CN" altLang="en-US" b="0" i="1">
                          <a:latin typeface="Cambria Math"/>
                        </a:rPr>
                        <m:t>𝑑</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a:latin typeface="Cambria Math"/>
                        </a:rPr>
                        <m:t>=</m:t>
                      </m:r>
                      <m:r>
                        <a:rPr lang="zh-CN" altLang="en-US" b="0" i="1">
                          <a:latin typeface="Cambria Math"/>
                        </a:rPr>
                        <m:t>𝜇</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i="1">
                          <a:latin typeface="Cambria Math"/>
                        </a:rPr>
                        <m:t>𝑑𝑡</m:t>
                      </m:r>
                      <m:r>
                        <a:rPr lang="zh-CN" altLang="en-US" b="0">
                          <a:latin typeface="Cambria Math"/>
                        </a:rPr>
                        <m:t>+</m:t>
                      </m:r>
                      <m:r>
                        <a:rPr lang="zh-CN" altLang="en-US" b="0" i="1">
                          <a:latin typeface="Cambria Math"/>
                        </a:rPr>
                        <m:t>𝜎</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i="1">
                          <a:latin typeface="Cambria Math"/>
                        </a:rPr>
                        <m:t>𝑑</m:t>
                      </m:r>
                      <m:sSub>
                        <m:sSubPr>
                          <m:ctrlPr>
                            <a:rPr lang="zh-CN" altLang="en-US" i="1">
                              <a:latin typeface="Cambria Math" panose="02040503050406030204" pitchFamily="18" charset="0"/>
                            </a:rPr>
                          </m:ctrlPr>
                        </m:sSubPr>
                        <m:e>
                          <m:r>
                            <a:rPr lang="zh-CN" altLang="en-US" b="0" i="1">
                              <a:latin typeface="Cambria Math"/>
                            </a:rPr>
                            <m:t>𝑊</m:t>
                          </m:r>
                        </m:e>
                        <m:sub>
                          <m:r>
                            <a:rPr lang="zh-CN" altLang="en-US" b="0" i="1">
                              <a:latin typeface="Cambria Math"/>
                            </a:rPr>
                            <m:t>𝑡</m:t>
                          </m:r>
                        </m:sub>
                      </m:sSub>
                    </m:oMath>
                  </m:oMathPara>
                </a14:m>
                <a:endParaRPr lang="en-US" altLang="zh-CN" dirty="0">
                  <a:latin typeface="+mn-ea"/>
                </a:endParaRPr>
              </a:p>
              <a:p>
                <a:pPr eaLnBrk="1" hangingPunct="1"/>
                <a:endParaRPr lang="en-US" altLang="zh-CN" sz="2800" dirty="0" smtClean="0">
                  <a:latin typeface="+mn-ea"/>
                </a:endParaRPr>
              </a:p>
              <a:p>
                <a:r>
                  <a:rPr lang="zh-CN" altLang="en-US" sz="2800" dirty="0" smtClean="0">
                    <a:latin typeface="+mn-ea"/>
                  </a:rPr>
                  <a:t>考虑远期价格</a:t>
                </a:r>
                <a14:m>
                  <m:oMath xmlns:m="http://schemas.openxmlformats.org/officeDocument/2006/math">
                    <m:r>
                      <a:rPr lang="en-US" altLang="zh-CN" sz="2800" b="0" i="1" dirty="0">
                        <a:latin typeface="Cambria Math"/>
                      </a:rPr>
                      <m:t>𝐹</m:t>
                    </m:r>
                    <m:r>
                      <a:rPr lang="en-US" altLang="zh-CN" sz="2800" b="0">
                        <a:latin typeface="Cambria Math"/>
                      </a:rPr>
                      <m:t>=</m:t>
                    </m:r>
                    <m:r>
                      <a:rPr lang="en-US" altLang="zh-CN" sz="2800" b="0" i="1">
                        <a:latin typeface="Cambria Math"/>
                      </a:rPr>
                      <m:t>𝑆</m:t>
                    </m:r>
                    <m:sSup>
                      <m:sSupPr>
                        <m:ctrlPr>
                          <a:rPr lang="zh-CN" altLang="en-US" sz="2800" i="1">
                            <a:latin typeface="Cambria Math" panose="02040503050406030204" pitchFamily="18" charset="0"/>
                          </a:rPr>
                        </m:ctrlPr>
                      </m:sSupPr>
                      <m:e>
                        <m:r>
                          <a:rPr lang="zh-CN" altLang="en-US" sz="2800" b="0" i="1">
                            <a:latin typeface="Cambria Math"/>
                          </a:rPr>
                          <m:t>𝑒</m:t>
                        </m:r>
                      </m:e>
                      <m:sup>
                        <m:d>
                          <m:dPr>
                            <m:begChr m:val=""/>
                            <m:ctrlPr>
                              <a:rPr lang="zh-CN" altLang="en-US" sz="2800" i="1">
                                <a:latin typeface="Cambria Math" panose="02040503050406030204" pitchFamily="18" charset="0"/>
                              </a:rPr>
                            </m:ctrlPr>
                          </m:dPr>
                          <m:e>
                            <m:r>
                              <a:rPr lang="zh-CN" altLang="en-US" sz="2800" b="0" i="1">
                                <a:latin typeface="Cambria Math"/>
                              </a:rPr>
                              <m:t>𝑟</m:t>
                            </m:r>
                            <m:r>
                              <a:rPr lang="zh-CN" altLang="en-US" sz="2800" b="0">
                                <a:latin typeface="Cambria Math"/>
                              </a:rPr>
                              <m:t>(</m:t>
                            </m:r>
                            <m:r>
                              <a:rPr lang="zh-CN" altLang="en-US" sz="2800" b="0" i="1">
                                <a:latin typeface="Cambria Math"/>
                              </a:rPr>
                              <m:t>𝑇</m:t>
                            </m:r>
                            <m:r>
                              <a:rPr lang="zh-CN" altLang="en-US" sz="2800" b="0">
                                <a:latin typeface="Cambria Math"/>
                              </a:rPr>
                              <m:t>−</m:t>
                            </m:r>
                            <m:r>
                              <a:rPr lang="zh-CN" altLang="en-US" sz="2800" b="0" i="1">
                                <a:latin typeface="Cambria Math"/>
                              </a:rPr>
                              <m:t>𝑡</m:t>
                            </m:r>
                          </m:e>
                        </m:d>
                      </m:sup>
                    </m:sSup>
                  </m:oMath>
                </a14:m>
                <a:r>
                  <a:rPr lang="zh-CN" altLang="en-US" sz="2800" dirty="0" smtClean="0">
                    <a:latin typeface="+mn-ea"/>
                  </a:rPr>
                  <a:t>，其满足的过程为</a:t>
                </a:r>
              </a:p>
              <a:p>
                <a:pPr marL="82296" indent="0">
                  <a:buNone/>
                </a:pPr>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r>
                            <a:rPr lang="zh-CN" altLang="en-US" sz="2800" b="0" i="1">
                              <a:latin typeface="Cambria Math"/>
                            </a:rPr>
                            <m:t>𝜕</m:t>
                          </m:r>
                          <m:r>
                            <a:rPr lang="zh-CN" altLang="en-US" sz="2800" b="0" i="1">
                              <a:latin typeface="Cambria Math"/>
                            </a:rPr>
                            <m:t>𝐹</m:t>
                          </m:r>
                        </m:num>
                        <m:den>
                          <m:r>
                            <a:rPr lang="zh-CN" altLang="en-US" sz="2800" b="0" i="1">
                              <a:latin typeface="Cambria Math"/>
                            </a:rPr>
                            <m:t>𝜕</m:t>
                          </m:r>
                          <m:r>
                            <a:rPr lang="en-US" altLang="zh-CN" sz="2800" b="0" i="1" smtClean="0">
                              <a:latin typeface="Cambria Math"/>
                            </a:rPr>
                            <m:t>𝑆</m:t>
                          </m:r>
                        </m:den>
                      </m:f>
                      <m:r>
                        <a:rPr lang="zh-CN" altLang="en-US" sz="2800" b="0">
                          <a:latin typeface="Cambria Math"/>
                        </a:rPr>
                        <m:t>=</m:t>
                      </m:r>
                      <m:sSup>
                        <m:sSupPr>
                          <m:ctrlPr>
                            <a:rPr lang="zh-CN" altLang="en-US" sz="2800" i="1">
                              <a:latin typeface="Cambria Math" panose="02040503050406030204" pitchFamily="18" charset="0"/>
                            </a:rPr>
                          </m:ctrlPr>
                        </m:sSupPr>
                        <m:e>
                          <m:r>
                            <a:rPr lang="zh-CN" altLang="en-US" sz="2800" b="0" i="1">
                              <a:latin typeface="Cambria Math"/>
                            </a:rPr>
                            <m:t>𝑒</m:t>
                          </m:r>
                        </m:e>
                        <m:sup>
                          <m:d>
                            <m:dPr>
                              <m:begChr m:val=""/>
                              <m:ctrlPr>
                                <a:rPr lang="zh-CN" altLang="en-US" sz="2800" i="1">
                                  <a:latin typeface="Cambria Math" panose="02040503050406030204" pitchFamily="18" charset="0"/>
                                </a:rPr>
                              </m:ctrlPr>
                            </m:dPr>
                            <m:e>
                              <m:r>
                                <a:rPr lang="zh-CN" altLang="en-US" sz="2800" b="0" i="1">
                                  <a:latin typeface="Cambria Math"/>
                                </a:rPr>
                                <m:t>𝑟</m:t>
                              </m:r>
                              <m:r>
                                <a:rPr lang="zh-CN" altLang="en-US" sz="2800" b="0">
                                  <a:latin typeface="Cambria Math"/>
                                </a:rPr>
                                <m:t>(</m:t>
                              </m:r>
                              <m:r>
                                <a:rPr lang="zh-CN" altLang="en-US" sz="2800" b="0" i="1">
                                  <a:latin typeface="Cambria Math"/>
                                </a:rPr>
                                <m:t>𝑇</m:t>
                              </m:r>
                              <m:r>
                                <a:rPr lang="zh-CN" altLang="en-US" sz="2800" b="0">
                                  <a:latin typeface="Cambria Math"/>
                                </a:rPr>
                                <m:t>−</m:t>
                              </m:r>
                              <m:r>
                                <a:rPr lang="zh-CN" altLang="en-US" sz="2800" b="0" i="1">
                                  <a:latin typeface="Cambria Math"/>
                                </a:rPr>
                                <m:t>𝑡</m:t>
                              </m:r>
                            </m:e>
                          </m:d>
                        </m:sup>
                      </m:sSup>
                      <m:r>
                        <a:rPr lang="zh-CN" altLang="en-US" sz="2800" b="0">
                          <a:latin typeface="Cambria Math"/>
                        </a:rPr>
                        <m:t>,</m:t>
                      </m:r>
                      <m:f>
                        <m:fPr>
                          <m:ctrlPr>
                            <a:rPr lang="zh-CN" altLang="en-US" sz="2800" i="1">
                              <a:latin typeface="Cambria Math" panose="02040503050406030204" pitchFamily="18" charset="0"/>
                            </a:rPr>
                          </m:ctrlPr>
                        </m:fPr>
                        <m:num>
                          <m:r>
                            <a:rPr lang="zh-CN" altLang="en-US" sz="2800" b="0" i="1">
                              <a:latin typeface="Cambria Math"/>
                            </a:rPr>
                            <m:t>𝜕</m:t>
                          </m:r>
                          <m:r>
                            <a:rPr lang="zh-CN" altLang="en-US" sz="2800" b="0" i="1">
                              <a:latin typeface="Cambria Math"/>
                            </a:rPr>
                            <m:t>𝐹</m:t>
                          </m:r>
                        </m:num>
                        <m:den>
                          <m:r>
                            <a:rPr lang="zh-CN" altLang="en-US" sz="2800" b="0" i="1">
                              <a:latin typeface="Cambria Math"/>
                            </a:rPr>
                            <m:t>𝜕</m:t>
                          </m:r>
                          <m:r>
                            <a:rPr lang="zh-CN" altLang="en-US" sz="2800" b="0" i="1">
                              <a:latin typeface="Cambria Math"/>
                            </a:rPr>
                            <m:t>𝑡</m:t>
                          </m:r>
                        </m:den>
                      </m:f>
                      <m:r>
                        <a:rPr lang="zh-CN" altLang="en-US" sz="2800" b="0">
                          <a:latin typeface="Cambria Math"/>
                        </a:rPr>
                        <m:t>=−</m:t>
                      </m:r>
                      <m:r>
                        <a:rPr lang="zh-CN" altLang="en-US" sz="2800" b="0" i="1">
                          <a:latin typeface="Cambria Math"/>
                        </a:rPr>
                        <m:t>𝑟</m:t>
                      </m:r>
                      <m:r>
                        <a:rPr lang="en-US" altLang="zh-CN" sz="2800" b="0" i="1" smtClean="0">
                          <a:latin typeface="Cambria Math"/>
                        </a:rPr>
                        <m:t>𝑆</m:t>
                      </m:r>
                      <m:sSup>
                        <m:sSupPr>
                          <m:ctrlPr>
                            <a:rPr lang="zh-CN" altLang="en-US" sz="2800" i="1">
                              <a:latin typeface="Cambria Math" panose="02040503050406030204" pitchFamily="18" charset="0"/>
                            </a:rPr>
                          </m:ctrlPr>
                        </m:sSupPr>
                        <m:e>
                          <m:r>
                            <a:rPr lang="zh-CN" altLang="en-US" sz="2800" b="0" i="1">
                              <a:latin typeface="Cambria Math"/>
                            </a:rPr>
                            <m:t>𝑒</m:t>
                          </m:r>
                        </m:e>
                        <m:sup>
                          <m:d>
                            <m:dPr>
                              <m:begChr m:val=""/>
                              <m:ctrlPr>
                                <a:rPr lang="zh-CN" altLang="en-US" sz="2800" i="1">
                                  <a:latin typeface="Cambria Math" panose="02040503050406030204" pitchFamily="18" charset="0"/>
                                </a:rPr>
                              </m:ctrlPr>
                            </m:dPr>
                            <m:e>
                              <m:r>
                                <a:rPr lang="zh-CN" altLang="en-US" sz="2800" b="0" i="1">
                                  <a:latin typeface="Cambria Math"/>
                                </a:rPr>
                                <m:t>𝑟</m:t>
                              </m:r>
                              <m:r>
                                <a:rPr lang="zh-CN" altLang="en-US" sz="2800" b="0">
                                  <a:latin typeface="Cambria Math"/>
                                </a:rPr>
                                <m:t>(</m:t>
                              </m:r>
                              <m:r>
                                <a:rPr lang="zh-CN" altLang="en-US" sz="2800" b="0" i="1">
                                  <a:latin typeface="Cambria Math"/>
                                </a:rPr>
                                <m:t>𝑇</m:t>
                              </m:r>
                              <m:r>
                                <a:rPr lang="zh-CN" altLang="en-US" sz="2800" b="0">
                                  <a:latin typeface="Cambria Math"/>
                                </a:rPr>
                                <m:t>−</m:t>
                              </m:r>
                              <m:r>
                                <a:rPr lang="zh-CN" altLang="en-US" sz="2800" b="0" i="1">
                                  <a:latin typeface="Cambria Math"/>
                                </a:rPr>
                                <m:t>𝑡</m:t>
                              </m:r>
                            </m:e>
                          </m:d>
                        </m:sup>
                      </m:sSup>
                      <m:r>
                        <a:rPr lang="zh-CN" altLang="en-US" sz="2800" b="0">
                          <a:latin typeface="Cambria Math"/>
                        </a:rPr>
                        <m:t>,</m:t>
                      </m:r>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b="0" i="1">
                                  <a:latin typeface="Cambria Math"/>
                                </a:rPr>
                                <m:t>𝜕</m:t>
                              </m:r>
                            </m:e>
                            <m:sup>
                              <m:r>
                                <a:rPr lang="zh-CN" altLang="en-US" sz="2800" b="0" i="1">
                                  <a:latin typeface="Cambria Math"/>
                                </a:rPr>
                                <m:t>2</m:t>
                              </m:r>
                            </m:sup>
                          </m:sSup>
                          <m:r>
                            <a:rPr lang="zh-CN" altLang="en-US" sz="2800" b="0" i="1">
                              <a:latin typeface="Cambria Math"/>
                            </a:rPr>
                            <m:t>𝐹</m:t>
                          </m:r>
                        </m:num>
                        <m:den>
                          <m:r>
                            <a:rPr lang="zh-CN" altLang="en-US" sz="2800" b="0" i="1">
                              <a:latin typeface="Cambria Math"/>
                            </a:rPr>
                            <m:t>𝜕</m:t>
                          </m:r>
                          <m:sSup>
                            <m:sSupPr>
                              <m:ctrlPr>
                                <a:rPr lang="zh-CN" altLang="en-US" sz="2800" i="1">
                                  <a:latin typeface="Cambria Math" panose="02040503050406030204" pitchFamily="18" charset="0"/>
                                </a:rPr>
                              </m:ctrlPr>
                            </m:sSupPr>
                            <m:e>
                              <m:r>
                                <a:rPr lang="en-US" altLang="zh-CN" sz="2800" b="0" i="1" smtClean="0">
                                  <a:latin typeface="Cambria Math"/>
                                </a:rPr>
                                <m:t>𝑆</m:t>
                              </m:r>
                            </m:e>
                            <m:sup>
                              <m:r>
                                <a:rPr lang="zh-CN" altLang="en-US" sz="2800" b="0" i="1">
                                  <a:latin typeface="Cambria Math"/>
                                </a:rPr>
                                <m:t>2</m:t>
                              </m:r>
                            </m:sup>
                          </m:sSup>
                        </m:den>
                      </m:f>
                      <m:r>
                        <a:rPr lang="zh-CN" altLang="en-US" sz="2800" b="0">
                          <a:latin typeface="Cambria Math"/>
                        </a:rPr>
                        <m:t>=</m:t>
                      </m:r>
                      <m:r>
                        <a:rPr lang="zh-CN" altLang="en-US" sz="2800" b="0" i="1">
                          <a:latin typeface="Cambria Math"/>
                        </a:rPr>
                        <m:t>0</m:t>
                      </m:r>
                    </m:oMath>
                  </m:oMathPara>
                </a14:m>
                <a:endParaRPr lang="en-US" altLang="zh-CN" sz="2800" dirty="0" smtClean="0">
                  <a:latin typeface="+mn-ea"/>
                </a:endParaRPr>
              </a:p>
              <a:p>
                <a:pPr marL="82296" indent="0">
                  <a:buNone/>
                </a:pPr>
                <a:endParaRPr lang="en-US" altLang="zh-CN" sz="2800" i="1" dirty="0" smtClean="0">
                  <a:latin typeface="+mn-ea"/>
                </a:endParaRPr>
              </a:p>
              <a:p>
                <a:pPr marL="82296" indent="0">
                  <a:buNone/>
                </a:pPr>
                <a14:m>
                  <m:oMathPara xmlns:m="http://schemas.openxmlformats.org/officeDocument/2006/math">
                    <m:oMathParaPr>
                      <m:jc m:val="centerGroup"/>
                    </m:oMathParaPr>
                    <m:oMath xmlns:m="http://schemas.openxmlformats.org/officeDocument/2006/math">
                      <m:r>
                        <a:rPr lang="zh-CN" altLang="en-US" sz="2800" b="0" i="1">
                          <a:latin typeface="Cambria Math"/>
                        </a:rPr>
                        <m:t>𝑑𝐹</m:t>
                      </m:r>
                      <m:r>
                        <a:rPr lang="zh-CN" altLang="en-US" sz="2800" b="0">
                          <a:latin typeface="Cambria Math"/>
                        </a:rPr>
                        <m:t>=</m:t>
                      </m:r>
                      <m:d>
                        <m:dPr>
                          <m:ctrlPr>
                            <a:rPr lang="zh-CN" altLang="en-US" sz="2800" i="1">
                              <a:latin typeface="Cambria Math" panose="02040503050406030204" pitchFamily="18" charset="0"/>
                            </a:rPr>
                          </m:ctrlPr>
                        </m:dPr>
                        <m:e>
                          <m:r>
                            <a:rPr lang="zh-CN" altLang="en-US" sz="2800" b="0" i="1">
                              <a:latin typeface="Cambria Math"/>
                            </a:rPr>
                            <m:t>𝜇</m:t>
                          </m:r>
                          <m:r>
                            <a:rPr lang="zh-CN" altLang="en-US" sz="2800" b="0">
                              <a:latin typeface="Cambria Math"/>
                            </a:rPr>
                            <m:t>−</m:t>
                          </m:r>
                          <m:r>
                            <a:rPr lang="zh-CN" altLang="en-US" sz="2800" b="0" i="1">
                              <a:latin typeface="Cambria Math"/>
                            </a:rPr>
                            <m:t>𝑟</m:t>
                          </m:r>
                        </m:e>
                      </m:d>
                      <m:r>
                        <a:rPr lang="zh-CN" altLang="en-US" sz="2800" b="0" i="1">
                          <a:latin typeface="Cambria Math"/>
                        </a:rPr>
                        <m:t>𝐹𝑑𝑡</m:t>
                      </m:r>
                      <m:r>
                        <a:rPr lang="zh-CN" altLang="en-US" sz="2800" b="0">
                          <a:latin typeface="Cambria Math"/>
                        </a:rPr>
                        <m:t>+</m:t>
                      </m:r>
                      <m:r>
                        <a:rPr lang="zh-CN" altLang="en-US" sz="2800" b="0" i="1">
                          <a:latin typeface="Cambria Math"/>
                        </a:rPr>
                        <m:t>𝜎</m:t>
                      </m:r>
                      <m:r>
                        <a:rPr lang="zh-CN" altLang="en-US" sz="2800" b="0" i="1">
                          <a:latin typeface="Cambria Math"/>
                        </a:rPr>
                        <m:t>𝐹𝑑</m:t>
                      </m:r>
                      <m:sSub>
                        <m:sSubPr>
                          <m:ctrlPr>
                            <a:rPr lang="zh-CN" altLang="en-US" sz="2800" i="1">
                              <a:latin typeface="Cambria Math" panose="02040503050406030204" pitchFamily="18" charset="0"/>
                            </a:rPr>
                          </m:ctrlPr>
                        </m:sSubPr>
                        <m:e>
                          <m:r>
                            <a:rPr lang="zh-CN" altLang="en-US" sz="2800" b="0" i="1">
                              <a:latin typeface="Cambria Math"/>
                            </a:rPr>
                            <m:t>𝑊</m:t>
                          </m:r>
                        </m:e>
                        <m:sub>
                          <m:r>
                            <a:rPr lang="zh-CN" altLang="en-US" sz="2800" b="0" i="1">
                              <a:latin typeface="Cambria Math"/>
                            </a:rPr>
                            <m:t>𝑡</m:t>
                          </m:r>
                        </m:sub>
                      </m:sSub>
                    </m:oMath>
                  </m:oMathPara>
                </a14:m>
                <a:endParaRPr lang="en-US" altLang="zh-CN" sz="2800" dirty="0" smtClean="0">
                  <a:latin typeface="+mn-ea"/>
                </a:endParaRPr>
              </a:p>
            </p:txBody>
          </p:sp>
        </mc:Choice>
        <mc:Fallback xmlns="">
          <p:sp>
            <p:nvSpPr>
              <p:cNvPr id="116739" name="Rectangle 3"/>
              <p:cNvSpPr>
                <a:spLocks noGrp="1" noRot="1" noChangeAspect="1" noMove="1" noResize="1" noEditPoints="1" noAdjustHandles="1" noChangeArrowheads="1" noChangeShapeType="1" noTextEdit="1"/>
              </p:cNvSpPr>
              <p:nvPr>
                <p:ph type="body" sz="half" idx="1"/>
              </p:nvPr>
            </p:nvSpPr>
            <p:spPr>
              <a:xfrm>
                <a:off x="978668" y="1828800"/>
                <a:ext cx="7697788" cy="4343400"/>
              </a:xfrm>
              <a:blipFill rotWithShape="0">
                <a:blip r:embed="rId3"/>
                <a:stretch>
                  <a:fillRect l="-1030" t="-18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33189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7762" name="Rectangle 2"/>
              <p:cNvSpPr>
                <a:spLocks noGrp="1" noChangeArrowheads="1"/>
              </p:cNvSpPr>
              <p:nvPr>
                <p:ph type="title"/>
              </p:nvPr>
            </p:nvSpPr>
            <p:spPr>
              <a:xfrm>
                <a:off x="1115616" y="620688"/>
                <a:ext cx="6172200" cy="609600"/>
              </a:xfrm>
            </p:spPr>
            <p:txBody>
              <a:bodyPr/>
              <a:lstStyle/>
              <a:p>
                <a:r>
                  <a:rPr lang="zh-CN" altLang="en-US" sz="3200" dirty="0" smtClean="0">
                    <a:latin typeface="+mn-ea"/>
                    <a:ea typeface="+mn-ea"/>
                  </a:rPr>
                  <a:t>例</a:t>
                </a:r>
                <a:r>
                  <a:rPr lang="en-US" altLang="zh-CN" sz="3200" dirty="0" smtClean="0">
                    <a:latin typeface="+mn-ea"/>
                    <a:ea typeface="+mn-ea"/>
                  </a:rPr>
                  <a:t>2: </a:t>
                </a:r>
                <a14:m>
                  <m:oMath xmlns:m="http://schemas.openxmlformats.org/officeDocument/2006/math">
                    <m:r>
                      <m:rPr>
                        <m:sty m:val="p"/>
                      </m:rPr>
                      <a:rPr lang="en-US" altLang="zh-CN" sz="3200" b="0" i="0" smtClean="0">
                        <a:latin typeface="Cambria Math"/>
                        <a:ea typeface="+mn-ea"/>
                      </a:rPr>
                      <m:t>F</m:t>
                    </m:r>
                    <m:r>
                      <a:rPr lang="en-US" altLang="zh-CN" sz="3200" b="0" i="0" smtClean="0">
                        <a:latin typeface="Cambria Math"/>
                        <a:ea typeface="+mn-ea"/>
                      </a:rPr>
                      <m:t>=</m:t>
                    </m:r>
                    <m:r>
                      <m:rPr>
                        <m:sty m:val="p"/>
                      </m:rPr>
                      <a:rPr lang="zh-CN" altLang="en-US" sz="3200" b="0">
                        <a:latin typeface="Cambria Math"/>
                        <a:ea typeface="+mn-ea"/>
                      </a:rPr>
                      <m:t>ln</m:t>
                    </m:r>
                    <m:r>
                      <a:rPr lang="zh-CN" altLang="en-US" sz="3200" b="0" i="1">
                        <a:latin typeface="Cambria Math"/>
                        <a:ea typeface="+mn-ea"/>
                      </a:rPr>
                      <m:t>𝑆</m:t>
                    </m:r>
                  </m:oMath>
                </a14:m>
                <a:endParaRPr lang="en-US" altLang="zh-CN" sz="3200" dirty="0" smtClean="0">
                  <a:latin typeface="+mn-ea"/>
                  <a:ea typeface="+mn-ea"/>
                </a:endParaRPr>
              </a:p>
            </p:txBody>
          </p:sp>
        </mc:Choice>
        <mc:Fallback xmlns="">
          <p:sp>
            <p:nvSpPr>
              <p:cNvPr id="117762" name="Rectangle 2"/>
              <p:cNvSpPr>
                <a:spLocks noGrp="1" noRot="1" noChangeAspect="1" noMove="1" noResize="1" noEditPoints="1" noAdjustHandles="1" noChangeArrowheads="1" noChangeShapeType="1" noTextEdit="1"/>
              </p:cNvSpPr>
              <p:nvPr>
                <p:ph type="title"/>
              </p:nvPr>
            </p:nvSpPr>
            <p:spPr>
              <a:xfrm>
                <a:off x="1115616" y="620688"/>
                <a:ext cx="6172200" cy="609600"/>
              </a:xfrm>
              <a:blipFill rotWithShape="0">
                <a:blip r:embed="rId2"/>
                <a:stretch>
                  <a:fillRect t="-15000" b="-3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763" name="Rectangle 3"/>
              <p:cNvSpPr>
                <a:spLocks noGrp="1" noChangeArrowheads="1"/>
              </p:cNvSpPr>
              <p:nvPr>
                <p:ph type="body" sz="half" idx="1"/>
              </p:nvPr>
            </p:nvSpPr>
            <p:spPr>
              <a:xfrm>
                <a:off x="971600" y="1844824"/>
                <a:ext cx="7123113" cy="4343400"/>
              </a:xfrm>
            </p:spPr>
            <p:txBody>
              <a:bodyPr/>
              <a:lstStyle/>
              <a:p>
                <a:r>
                  <a:rPr lang="zh-CN" altLang="en-US" sz="2800" dirty="0" smtClean="0">
                    <a:latin typeface="+mn-ea"/>
                  </a:rPr>
                  <a:t>假设</a:t>
                </a:r>
                <a14:m>
                  <m:oMath xmlns:m="http://schemas.openxmlformats.org/officeDocument/2006/math">
                    <m:sSub>
                      <m:sSubPr>
                        <m:ctrlPr>
                          <a:rPr lang="zh-CN" altLang="en-US" sz="2800" i="1">
                            <a:latin typeface="Cambria Math" panose="02040503050406030204" pitchFamily="18" charset="0"/>
                          </a:rPr>
                        </m:ctrlPr>
                      </m:sSubPr>
                      <m:e>
                        <m:r>
                          <a:rPr lang="zh-CN" altLang="en-US" sz="2800" b="0" i="1">
                            <a:latin typeface="Cambria Math"/>
                          </a:rPr>
                          <m:t>𝑆</m:t>
                        </m:r>
                      </m:e>
                      <m:sub>
                        <m:r>
                          <a:rPr lang="zh-CN" altLang="en-US" sz="2800" b="0" i="1">
                            <a:latin typeface="Cambria Math"/>
                          </a:rPr>
                          <m:t>𝑡</m:t>
                        </m:r>
                      </m:sub>
                    </m:sSub>
                  </m:oMath>
                </a14:m>
                <a:r>
                  <a:rPr lang="zh-CN" altLang="en-US" sz="2800" dirty="0" smtClean="0">
                    <a:latin typeface="+mn-ea"/>
                  </a:rPr>
                  <a:t>满足如下的过程：</a:t>
                </a:r>
              </a:p>
              <a:p>
                <a:pPr marL="365760" lvl="1" indent="-283464">
                  <a:spcBef>
                    <a:spcPts val="600"/>
                  </a:spcBef>
                  <a:buSzPct val="80000"/>
                  <a:buNone/>
                </a:pPr>
                <a:r>
                  <a:rPr lang="zh-CN" altLang="en-US" sz="2800" dirty="0" smtClean="0">
                    <a:latin typeface="+mn-ea"/>
                  </a:rPr>
                  <a:t>　　</a:t>
                </a:r>
                <a14:m>
                  <m:oMath xmlns:m="http://schemas.openxmlformats.org/officeDocument/2006/math">
                    <m:r>
                      <a:rPr lang="zh-CN" altLang="en-US" b="0" i="1">
                        <a:latin typeface="Cambria Math"/>
                      </a:rPr>
                      <m:t>𝑑</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a:latin typeface="Cambria Math"/>
                      </a:rPr>
                      <m:t>=</m:t>
                    </m:r>
                    <m:r>
                      <a:rPr lang="zh-CN" altLang="en-US" b="0" i="1">
                        <a:latin typeface="Cambria Math"/>
                      </a:rPr>
                      <m:t>𝜇</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i="1">
                        <a:latin typeface="Cambria Math"/>
                      </a:rPr>
                      <m:t>𝑑𝑡</m:t>
                    </m:r>
                    <m:r>
                      <a:rPr lang="zh-CN" altLang="en-US" b="0">
                        <a:latin typeface="Cambria Math"/>
                      </a:rPr>
                      <m:t>+</m:t>
                    </m:r>
                    <m:r>
                      <a:rPr lang="zh-CN" altLang="en-US" b="0" i="1">
                        <a:latin typeface="Cambria Math"/>
                      </a:rPr>
                      <m:t>𝜎</m:t>
                    </m:r>
                    <m:sSub>
                      <m:sSubPr>
                        <m:ctrlPr>
                          <a:rPr lang="zh-CN" altLang="en-US" i="1">
                            <a:latin typeface="Cambria Math" panose="02040503050406030204" pitchFamily="18" charset="0"/>
                          </a:rPr>
                        </m:ctrlPr>
                      </m:sSubPr>
                      <m:e>
                        <m:r>
                          <a:rPr lang="zh-CN" altLang="en-US" b="0" i="1">
                            <a:latin typeface="Cambria Math"/>
                          </a:rPr>
                          <m:t>𝑆</m:t>
                        </m:r>
                      </m:e>
                      <m:sub>
                        <m:r>
                          <a:rPr lang="zh-CN" altLang="en-US" b="0" i="1">
                            <a:latin typeface="Cambria Math"/>
                          </a:rPr>
                          <m:t>𝑡</m:t>
                        </m:r>
                      </m:sub>
                    </m:sSub>
                    <m:r>
                      <a:rPr lang="zh-CN" altLang="en-US" b="0" i="1">
                        <a:latin typeface="Cambria Math"/>
                      </a:rPr>
                      <m:t>𝑑</m:t>
                    </m:r>
                    <m:sSub>
                      <m:sSubPr>
                        <m:ctrlPr>
                          <a:rPr lang="zh-CN" altLang="en-US" i="1">
                            <a:latin typeface="Cambria Math" panose="02040503050406030204" pitchFamily="18" charset="0"/>
                          </a:rPr>
                        </m:ctrlPr>
                      </m:sSubPr>
                      <m:e>
                        <m:r>
                          <a:rPr lang="zh-CN" altLang="en-US" b="0" i="1">
                            <a:latin typeface="Cambria Math"/>
                          </a:rPr>
                          <m:t>𝑊</m:t>
                        </m:r>
                      </m:e>
                      <m:sub>
                        <m:r>
                          <a:rPr lang="zh-CN" altLang="en-US" b="0" i="1">
                            <a:latin typeface="Cambria Math"/>
                          </a:rPr>
                          <m:t>𝑡</m:t>
                        </m:r>
                      </m:sub>
                    </m:sSub>
                  </m:oMath>
                </a14:m>
                <a:endParaRPr lang="en-US" altLang="zh-CN" dirty="0">
                  <a:latin typeface="+mn-ea"/>
                </a:endParaRPr>
              </a:p>
              <a:p>
                <a:pPr eaLnBrk="1" hangingPunct="1"/>
                <a:endParaRPr lang="zh-CN" altLang="en-US" sz="2800" dirty="0" smtClean="0">
                  <a:latin typeface="+mn-ea"/>
                </a:endParaRPr>
              </a:p>
              <a:p>
                <a:r>
                  <a:rPr lang="zh-CN" altLang="en-US" sz="2800" dirty="0" smtClean="0">
                    <a:latin typeface="+mn-ea"/>
                  </a:rPr>
                  <a:t>则</a:t>
                </a:r>
                <a14:m>
                  <m:oMath xmlns:m="http://schemas.openxmlformats.org/officeDocument/2006/math">
                    <m:r>
                      <a:rPr lang="zh-CN" altLang="en-US" sz="2800" b="0" i="1">
                        <a:latin typeface="Cambria Math"/>
                      </a:rPr>
                      <m:t>𝑑</m:t>
                    </m:r>
                    <m:r>
                      <m:rPr>
                        <m:sty m:val="p"/>
                      </m:rPr>
                      <a:rPr lang="zh-CN" altLang="en-US" sz="2800" b="0">
                        <a:latin typeface="Cambria Math"/>
                      </a:rPr>
                      <m:t>ln</m:t>
                    </m:r>
                    <m:r>
                      <a:rPr lang="zh-CN" altLang="en-US" sz="2800" b="0" i="1">
                        <a:latin typeface="Cambria Math"/>
                      </a:rPr>
                      <m:t>𝑆</m:t>
                    </m:r>
                  </m:oMath>
                </a14:m>
                <a:r>
                  <a:rPr lang="zh-CN" altLang="en-US" sz="2800" dirty="0" smtClean="0">
                    <a:latin typeface="+mn-ea"/>
                  </a:rPr>
                  <a:t>满足的运动过程为？</a:t>
                </a:r>
              </a:p>
              <a:p>
                <a:pPr eaLnBrk="1" hangingPunct="1"/>
                <a:endParaRPr lang="en-US" altLang="zh-CN" sz="2800" dirty="0" smtClean="0">
                  <a:latin typeface="+mn-ea"/>
                </a:endParaRPr>
              </a:p>
            </p:txBody>
          </p:sp>
        </mc:Choice>
        <mc:Fallback xmlns="">
          <p:sp>
            <p:nvSpPr>
              <p:cNvPr id="117763" name="Rectangle 3"/>
              <p:cNvSpPr>
                <a:spLocks noGrp="1" noRot="1" noChangeAspect="1" noMove="1" noResize="1" noEditPoints="1" noAdjustHandles="1" noChangeArrowheads="1" noChangeShapeType="1" noTextEdit="1"/>
              </p:cNvSpPr>
              <p:nvPr>
                <p:ph type="body" sz="half" idx="1"/>
              </p:nvPr>
            </p:nvSpPr>
            <p:spPr>
              <a:xfrm>
                <a:off x="971600" y="1844824"/>
                <a:ext cx="7123113" cy="4343400"/>
              </a:xfrm>
              <a:blipFill rotWithShape="0">
                <a:blip r:embed="rId3"/>
                <a:stretch>
                  <a:fillRect l="-1027" t="-19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18394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115144" y="609600"/>
            <a:ext cx="6553200" cy="609600"/>
          </a:xfrm>
        </p:spPr>
        <p:txBody>
          <a:bodyPr>
            <a:normAutofit fontScale="90000"/>
          </a:bodyPr>
          <a:lstStyle/>
          <a:p>
            <a:r>
              <a:rPr lang="en-US" altLang="zh-CN" dirty="0" smtClean="0">
                <a:latin typeface="+mn-ea"/>
              </a:rPr>
              <a:t>Black-Scholes</a:t>
            </a:r>
            <a:r>
              <a:rPr lang="zh-CN" altLang="en-US" dirty="0" smtClean="0">
                <a:latin typeface="+mn-ea"/>
              </a:rPr>
              <a:t>假设</a:t>
            </a:r>
            <a:endParaRPr lang="zh-CN" altLang="zh-CN" dirty="0" smtClean="0"/>
          </a:p>
        </p:txBody>
      </p:sp>
      <mc:AlternateContent xmlns:mc="http://schemas.openxmlformats.org/markup-compatibility/2006" xmlns:a14="http://schemas.microsoft.com/office/drawing/2010/main">
        <mc:Choice Requires="a14">
          <p:sp>
            <p:nvSpPr>
              <p:cNvPr id="114691" name="Rectangle 3"/>
              <p:cNvSpPr>
                <a:spLocks noGrp="1" noChangeArrowheads="1"/>
              </p:cNvSpPr>
              <p:nvPr>
                <p:ph type="body" idx="1"/>
              </p:nvPr>
            </p:nvSpPr>
            <p:spPr/>
            <p:txBody>
              <a:bodyPr>
                <a:normAutofit/>
              </a:bodyPr>
              <a:lstStyle/>
              <a:p>
                <a:pPr eaLnBrk="1" hangingPunct="1"/>
                <a:r>
                  <a:rPr lang="zh-CN" altLang="en-US" dirty="0" smtClean="0"/>
                  <a:t>股价满足如下的几何布朗运动：</a:t>
                </a:r>
              </a:p>
              <a:p>
                <a:pPr lvl="1">
                  <a:buNone/>
                </a:pPr>
                <a14:m>
                  <m:oMathPara xmlns:m="http://schemas.openxmlformats.org/officeDocument/2006/math">
                    <m:oMathParaPr>
                      <m:jc m:val="centerGroup"/>
                    </m:oMathParaPr>
                    <m:oMath xmlns:m="http://schemas.openxmlformats.org/officeDocument/2006/math">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𝑆</m:t>
                          </m:r>
                        </m:e>
                        <m:sub>
                          <m:r>
                            <a:rPr lang="zh-CN" altLang="en-US" i="1">
                              <a:latin typeface="Cambria Math"/>
                            </a:rPr>
                            <m:t>𝑡</m:t>
                          </m:r>
                        </m:sub>
                      </m:sSub>
                      <m:r>
                        <a:rPr lang="zh-CN" altLang="en-US">
                          <a:latin typeface="Cambria Math"/>
                        </a:rPr>
                        <m:t>=</m:t>
                      </m:r>
                      <m:r>
                        <a:rPr lang="zh-CN" altLang="en-US" i="1">
                          <a:latin typeface="Cambria Math"/>
                        </a:rPr>
                        <m:t>𝜇</m:t>
                      </m:r>
                      <m:sSub>
                        <m:sSubPr>
                          <m:ctrlPr>
                            <a:rPr lang="zh-CN" altLang="en-US" i="1">
                              <a:latin typeface="Cambria Math" panose="02040503050406030204" pitchFamily="18" charset="0"/>
                            </a:rPr>
                          </m:ctrlPr>
                        </m:sSubPr>
                        <m:e>
                          <m:r>
                            <a:rPr lang="zh-CN" altLang="en-US" i="1">
                              <a:latin typeface="Cambria Math"/>
                            </a:rPr>
                            <m:t>𝑆</m:t>
                          </m:r>
                        </m:e>
                        <m:sub>
                          <m:r>
                            <a:rPr lang="zh-CN" altLang="en-US" i="1">
                              <a:latin typeface="Cambria Math"/>
                            </a:rPr>
                            <m:t>𝑡</m:t>
                          </m:r>
                        </m:sub>
                      </m:sSub>
                      <m:r>
                        <a:rPr lang="zh-CN" altLang="en-US" i="1">
                          <a:latin typeface="Cambria Math"/>
                        </a:rPr>
                        <m:t>𝑑𝑡</m:t>
                      </m:r>
                      <m:r>
                        <a:rPr lang="zh-CN" altLang="en-US">
                          <a:latin typeface="Cambria Math"/>
                        </a:rPr>
                        <m:t>+</m:t>
                      </m:r>
                      <m:r>
                        <a:rPr lang="zh-CN" altLang="en-US" i="1">
                          <a:latin typeface="Cambria Math"/>
                        </a:rPr>
                        <m:t>𝜎</m:t>
                      </m:r>
                      <m:sSub>
                        <m:sSubPr>
                          <m:ctrlPr>
                            <a:rPr lang="zh-CN" altLang="en-US" i="1">
                              <a:latin typeface="Cambria Math" panose="02040503050406030204" pitchFamily="18" charset="0"/>
                            </a:rPr>
                          </m:ctrlPr>
                        </m:sSubPr>
                        <m:e>
                          <m:r>
                            <a:rPr lang="zh-CN" altLang="en-US" i="1">
                              <a:latin typeface="Cambria Math"/>
                            </a:rPr>
                            <m:t>𝑆</m:t>
                          </m:r>
                        </m:e>
                        <m:sub>
                          <m:r>
                            <a:rPr lang="zh-CN" altLang="en-US" i="1">
                              <a:latin typeface="Cambria Math"/>
                            </a:rPr>
                            <m:t>𝑡</m:t>
                          </m:r>
                        </m:sub>
                      </m:sSub>
                      <m:r>
                        <a:rPr lang="zh-CN" altLang="en-US" i="1" smtClean="0">
                          <a:solidFill>
                            <a:srgbClr val="FFFF00"/>
                          </a:solidFill>
                          <a:latin typeface="Cambria Math"/>
                        </a:rPr>
                        <m:t>𝑑</m:t>
                      </m:r>
                      <m:sSub>
                        <m:sSubPr>
                          <m:ctrlPr>
                            <a:rPr lang="zh-CN" altLang="en-US" i="1">
                              <a:solidFill>
                                <a:srgbClr val="FFFF00"/>
                              </a:solidFill>
                              <a:latin typeface="Cambria Math" panose="02040503050406030204" pitchFamily="18" charset="0"/>
                            </a:rPr>
                          </m:ctrlPr>
                        </m:sSubPr>
                        <m:e>
                          <m:r>
                            <a:rPr lang="zh-CN" altLang="en-US" i="1">
                              <a:solidFill>
                                <a:srgbClr val="FFFF00"/>
                              </a:solidFill>
                              <a:latin typeface="Cambria Math"/>
                            </a:rPr>
                            <m:t>𝑊</m:t>
                          </m:r>
                        </m:e>
                        <m:sub>
                          <m:r>
                            <a:rPr lang="zh-CN" altLang="en-US" i="1">
                              <a:solidFill>
                                <a:srgbClr val="FFFF00"/>
                              </a:solidFill>
                              <a:latin typeface="Cambria Math"/>
                            </a:rPr>
                            <m:t>𝑡</m:t>
                          </m:r>
                        </m:sub>
                      </m:sSub>
                    </m:oMath>
                  </m:oMathPara>
                </a14:m>
                <a:endParaRPr lang="en-US" altLang="zh-CN" dirty="0" smtClean="0"/>
              </a:p>
              <a:p>
                <a:r>
                  <a:rPr lang="zh-CN" altLang="en-US" dirty="0" smtClean="0"/>
                  <a:t>衍生产品</a:t>
                </a:r>
                <a14:m>
                  <m:oMath xmlns:m="http://schemas.openxmlformats.org/officeDocument/2006/math">
                    <m:r>
                      <a:rPr lang="zh-CN" altLang="en-US" i="1">
                        <a:latin typeface="Cambria Math"/>
                      </a:rPr>
                      <m:t>𝑓</m:t>
                    </m:r>
                    <m:d>
                      <m:dPr>
                        <m:ctrlPr>
                          <a:rPr lang="zh-CN" altLang="en-US" i="1">
                            <a:latin typeface="Cambria Math" panose="02040503050406030204" pitchFamily="18" charset="0"/>
                          </a:rPr>
                        </m:ctrlPr>
                      </m:dPr>
                      <m:e>
                        <m:r>
                          <a:rPr lang="zh-CN" altLang="en-US" i="1">
                            <a:latin typeface="Cambria Math"/>
                          </a:rPr>
                          <m:t>𝑆</m:t>
                        </m:r>
                        <m:r>
                          <a:rPr lang="zh-CN" altLang="en-US">
                            <a:latin typeface="Cambria Math"/>
                          </a:rPr>
                          <m:t>,</m:t>
                        </m:r>
                        <m:r>
                          <a:rPr lang="zh-CN" altLang="en-US" i="1">
                            <a:latin typeface="Cambria Math"/>
                          </a:rPr>
                          <m:t>𝑡</m:t>
                        </m:r>
                      </m:e>
                    </m:d>
                  </m:oMath>
                </a14:m>
                <a:r>
                  <a:rPr lang="zh-CN" altLang="en-US" dirty="0" smtClean="0"/>
                  <a:t>满足</a:t>
                </a:r>
                <a:endParaRPr lang="en-US" altLang="zh-CN" dirty="0" smtClean="0"/>
              </a:p>
              <a:p>
                <a:pPr marL="82296" indent="0">
                  <a:buNone/>
                </a:pPr>
                <a14:m>
                  <m:oMathPara xmlns:m="http://schemas.openxmlformats.org/officeDocument/2006/math">
                    <m:oMathParaPr>
                      <m:jc m:val="centerGroup"/>
                    </m:oMathParaPr>
                    <m:oMath xmlns:m="http://schemas.openxmlformats.org/officeDocument/2006/math">
                      <m:r>
                        <a:rPr lang="zh-CN" altLang="en-US" sz="2800" i="1">
                          <a:latin typeface="Cambria Math"/>
                        </a:rPr>
                        <m:t>𝑑𝑓</m:t>
                      </m:r>
                      <m:r>
                        <a:rPr lang="zh-CN" altLang="en-US" sz="2800">
                          <a:latin typeface="Cambria Math"/>
                        </a:rPr>
                        <m:t>=</m:t>
                      </m:r>
                      <m:d>
                        <m:dPr>
                          <m:ctrlPr>
                            <a:rPr lang="zh-CN" altLang="en-US" sz="2800" i="1">
                              <a:latin typeface="Cambria Math" panose="02040503050406030204" pitchFamily="18" charset="0"/>
                            </a:rPr>
                          </m:ctrlPr>
                        </m:dPr>
                        <m:e>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zh-CN" altLang="en-US" sz="2800" i="1">
                                  <a:latin typeface="Cambria Math"/>
                                </a:rPr>
                                <m:t>𝑡</m:t>
                              </m:r>
                            </m:den>
                          </m:f>
                          <m:r>
                            <a:rPr lang="zh-CN" altLang="en-US" sz="2800">
                              <a:latin typeface="Cambria Math"/>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a:rPr>
                                <m:t>𝑆</m:t>
                              </m:r>
                            </m:den>
                          </m:f>
                          <m:r>
                            <a:rPr lang="zh-CN" altLang="en-US" sz="2800" i="1">
                              <a:latin typeface="Cambria Math"/>
                            </a:rPr>
                            <m:t>𝜇</m:t>
                          </m:r>
                          <m:r>
                            <a:rPr lang="en-US" altLang="zh-CN" sz="2800" b="0" i="1" smtClean="0">
                              <a:latin typeface="Cambria Math"/>
                            </a:rPr>
                            <m:t>𝑆</m:t>
                          </m:r>
                          <m:r>
                            <a:rPr lang="zh-CN" altLang="en-US" sz="2800">
                              <a:latin typeface="Cambria Math"/>
                            </a:rPr>
                            <m:t>+</m:t>
                          </m:r>
                          <m:f>
                            <m:fPr>
                              <m:ctrlPr>
                                <a:rPr lang="zh-CN" altLang="en-US" sz="2800" i="1">
                                  <a:latin typeface="Cambria Math" panose="02040503050406030204" pitchFamily="18" charset="0"/>
                                </a:rPr>
                              </m:ctrlPr>
                            </m:fPr>
                            <m:num>
                              <m:r>
                                <a:rPr lang="zh-CN" altLang="en-US" sz="2800">
                                  <a:latin typeface="Cambria Math"/>
                                </a:rPr>
                                <m:t>1</m:t>
                              </m:r>
                            </m:num>
                            <m:den>
                              <m:r>
                                <a:rPr lang="zh-CN" altLang="en-US" sz="2800">
                                  <a:latin typeface="Cambria Math"/>
                                </a:rPr>
                                <m:t>2</m:t>
                              </m:r>
                            </m:den>
                          </m:f>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a:latin typeface="Cambria Math"/>
                                    </a:rPr>
                                    <m:t>𝜕</m:t>
                                  </m:r>
                                </m:e>
                                <m:sup>
                                  <m:r>
                                    <a:rPr lang="zh-CN" altLang="en-US" sz="2800">
                                      <a:latin typeface="Cambria Math"/>
                                    </a:rPr>
                                    <m:t>2</m:t>
                                  </m:r>
                                </m:sup>
                              </m:sSup>
                              <m:r>
                                <a:rPr lang="zh-CN" altLang="en-US" sz="2800" i="1">
                                  <a:latin typeface="Cambria Math"/>
                                </a:rPr>
                                <m:t>𝑓</m:t>
                              </m:r>
                            </m:num>
                            <m:den>
                              <m:r>
                                <a:rPr lang="zh-CN" altLang="en-US" sz="2800">
                                  <a:latin typeface="Cambria Math"/>
                                </a:rPr>
                                <m:t>𝜕</m:t>
                              </m:r>
                              <m:sSup>
                                <m:sSupPr>
                                  <m:ctrlPr>
                                    <a:rPr lang="zh-CN" altLang="en-US" sz="2800" i="1">
                                      <a:latin typeface="Cambria Math" panose="02040503050406030204" pitchFamily="18" charset="0"/>
                                    </a:rPr>
                                  </m:ctrlPr>
                                </m:sSupPr>
                                <m:e>
                                  <m:r>
                                    <a:rPr lang="en-US" altLang="zh-CN" sz="2800" i="1">
                                      <a:latin typeface="Cambria Math"/>
                                    </a:rPr>
                                    <m:t>𝑆</m:t>
                                  </m:r>
                                </m:e>
                                <m:sup>
                                  <m:r>
                                    <a:rPr lang="zh-CN" altLang="en-US" sz="2800">
                                      <a:latin typeface="Cambria Math"/>
                                    </a:rPr>
                                    <m:t>2</m:t>
                                  </m:r>
                                </m:sup>
                              </m:sSup>
                            </m:den>
                          </m:f>
                          <m:sSup>
                            <m:sSupPr>
                              <m:ctrlPr>
                                <a:rPr lang="en-US" altLang="zh-CN" i="1" smtClean="0">
                                  <a:latin typeface="Cambria Math" panose="02040503050406030204" pitchFamily="18" charset="0"/>
                                </a:rPr>
                              </m:ctrlPr>
                            </m:sSupPr>
                            <m:e>
                              <m:r>
                                <a:rPr lang="zh-CN" altLang="en-US" i="1">
                                  <a:latin typeface="Cambria Math"/>
                                </a:rPr>
                                <m:t>𝜎</m:t>
                              </m:r>
                            </m:e>
                            <m:sup>
                              <m:r>
                                <a:rPr lang="en-US" altLang="zh-CN" b="0" i="1" smtClean="0">
                                  <a:latin typeface="Cambria Math"/>
                                </a:rPr>
                                <m:t>2</m:t>
                              </m:r>
                            </m:sup>
                          </m:sSup>
                          <m:sSup>
                            <m:sSupPr>
                              <m:ctrlPr>
                                <a:rPr lang="en-US" altLang="zh-CN" b="0" i="1" smtClean="0">
                                  <a:latin typeface="Cambria Math" panose="02040503050406030204" pitchFamily="18" charset="0"/>
                                </a:rPr>
                              </m:ctrlPr>
                            </m:sSupPr>
                            <m:e>
                              <m:r>
                                <a:rPr lang="en-US" altLang="zh-CN" b="0" i="1" smtClean="0">
                                  <a:latin typeface="Cambria Math"/>
                                </a:rPr>
                                <m:t>𝑆</m:t>
                              </m:r>
                            </m:e>
                            <m:sup>
                              <m:r>
                                <a:rPr lang="en-US" altLang="zh-CN" b="0" i="1" smtClean="0">
                                  <a:latin typeface="Cambria Math"/>
                                </a:rPr>
                                <m:t>2</m:t>
                              </m:r>
                            </m:sup>
                          </m:sSup>
                        </m:e>
                      </m:d>
                      <m:r>
                        <a:rPr lang="zh-CN" altLang="en-US" sz="2800" i="1">
                          <a:latin typeface="Cambria Math"/>
                        </a:rPr>
                        <m:t>𝑑𝑡</m:t>
                      </m:r>
                      <m:r>
                        <a:rPr lang="zh-CN" altLang="en-US" sz="2800">
                          <a:latin typeface="Cambria Math"/>
                        </a:rPr>
                        <m:t>+</m:t>
                      </m:r>
                      <m:f>
                        <m:fPr>
                          <m:ctrlPr>
                            <a:rPr lang="zh-CN" altLang="en-US" sz="2800" i="1">
                              <a:latin typeface="Cambria Math" panose="02040503050406030204" pitchFamily="18" charset="0"/>
                            </a:rPr>
                          </m:ctrlPr>
                        </m:fPr>
                        <m:num>
                          <m:r>
                            <a:rPr lang="zh-CN" altLang="en-US" sz="2800">
                              <a:latin typeface="Cambria Math"/>
                            </a:rPr>
                            <m:t>𝜕</m:t>
                          </m:r>
                          <m:r>
                            <a:rPr lang="zh-CN" altLang="en-US" sz="2800" i="1">
                              <a:latin typeface="Cambria Math"/>
                            </a:rPr>
                            <m:t>𝑓</m:t>
                          </m:r>
                        </m:num>
                        <m:den>
                          <m:r>
                            <a:rPr lang="zh-CN" altLang="en-US" sz="2800">
                              <a:latin typeface="Cambria Math"/>
                            </a:rPr>
                            <m:t>𝜕</m:t>
                          </m:r>
                          <m:r>
                            <a:rPr lang="en-US" altLang="zh-CN" sz="2800" i="1">
                              <a:latin typeface="Cambria Math"/>
                            </a:rPr>
                            <m:t>𝑆</m:t>
                          </m:r>
                        </m:den>
                      </m:f>
                      <m:r>
                        <a:rPr lang="zh-CN" altLang="en-US" sz="2800" i="1">
                          <a:latin typeface="Cambria Math"/>
                        </a:rPr>
                        <m:t>𝜎</m:t>
                      </m:r>
                      <m:r>
                        <a:rPr lang="en-US" altLang="zh-CN" sz="2800" b="0" i="1" smtClean="0">
                          <a:latin typeface="Cambria Math"/>
                        </a:rPr>
                        <m:t>𝑆</m:t>
                      </m:r>
                      <m:r>
                        <a:rPr lang="zh-CN" altLang="en-US" sz="2800" i="1" smtClean="0">
                          <a:solidFill>
                            <a:srgbClr val="FFFF00"/>
                          </a:solidFill>
                          <a:latin typeface="Cambria Math"/>
                        </a:rPr>
                        <m:t>𝑑</m:t>
                      </m:r>
                      <m:sSub>
                        <m:sSubPr>
                          <m:ctrlPr>
                            <a:rPr lang="zh-CN" altLang="en-US" sz="2800" i="1">
                              <a:solidFill>
                                <a:srgbClr val="FFFF00"/>
                              </a:solidFill>
                              <a:latin typeface="Cambria Math" panose="02040503050406030204" pitchFamily="18" charset="0"/>
                            </a:rPr>
                          </m:ctrlPr>
                        </m:sSubPr>
                        <m:e>
                          <m:r>
                            <a:rPr lang="zh-CN" altLang="en-US" sz="2800" i="1">
                              <a:solidFill>
                                <a:srgbClr val="FFFF00"/>
                              </a:solidFill>
                              <a:latin typeface="Cambria Math"/>
                            </a:rPr>
                            <m:t>𝑊</m:t>
                          </m:r>
                        </m:e>
                        <m:sub>
                          <m:r>
                            <a:rPr lang="zh-CN" altLang="en-US" sz="2800" i="1">
                              <a:solidFill>
                                <a:srgbClr val="FFFF00"/>
                              </a:solidFill>
                              <a:latin typeface="Cambria Math"/>
                            </a:rPr>
                            <m:t>𝑡</m:t>
                          </m:r>
                        </m:sub>
                      </m:sSub>
                    </m:oMath>
                  </m:oMathPara>
                </a14:m>
                <a:endParaRPr lang="zh-CN" altLang="en-US" sz="2800" dirty="0">
                  <a:latin typeface="+mn-ea"/>
                </a:endParaRPr>
              </a:p>
              <a:p>
                <a:r>
                  <a:rPr lang="zh-CN" altLang="en-US" dirty="0"/>
                  <a:t>衍生</a:t>
                </a:r>
                <a:r>
                  <a:rPr lang="zh-CN" altLang="en-US" dirty="0" smtClean="0"/>
                  <a:t>产品与标的资产的</a:t>
                </a:r>
                <a:r>
                  <a:rPr lang="zh-CN" altLang="en-US" dirty="0" smtClean="0">
                    <a:solidFill>
                      <a:srgbClr val="FFFF00"/>
                    </a:solidFill>
                  </a:rPr>
                  <a:t>风险源都来自于</a:t>
                </a:r>
                <a14:m>
                  <m:oMath xmlns:m="http://schemas.openxmlformats.org/officeDocument/2006/math">
                    <m:r>
                      <a:rPr lang="zh-CN" altLang="en-US" i="1">
                        <a:solidFill>
                          <a:srgbClr val="FFFF00"/>
                        </a:solidFill>
                        <a:latin typeface="Cambria Math"/>
                      </a:rPr>
                      <m:t>𝑑</m:t>
                    </m:r>
                    <m:sSub>
                      <m:sSubPr>
                        <m:ctrlPr>
                          <a:rPr lang="zh-CN" altLang="en-US" i="1">
                            <a:solidFill>
                              <a:srgbClr val="FFFF00"/>
                            </a:solidFill>
                            <a:latin typeface="Cambria Math" panose="02040503050406030204" pitchFamily="18" charset="0"/>
                          </a:rPr>
                        </m:ctrlPr>
                      </m:sSubPr>
                      <m:e>
                        <m:r>
                          <a:rPr lang="zh-CN" altLang="en-US" i="1">
                            <a:solidFill>
                              <a:srgbClr val="FFFF00"/>
                            </a:solidFill>
                            <a:latin typeface="Cambria Math"/>
                          </a:rPr>
                          <m:t>𝑊</m:t>
                        </m:r>
                      </m:e>
                      <m:sub>
                        <m:r>
                          <a:rPr lang="zh-CN" altLang="en-US" i="1">
                            <a:solidFill>
                              <a:srgbClr val="FFFF00"/>
                            </a:solidFill>
                            <a:latin typeface="Cambria Math"/>
                          </a:rPr>
                          <m:t>𝑡</m:t>
                        </m:r>
                      </m:sub>
                    </m:sSub>
                  </m:oMath>
                </a14:m>
                <a:endParaRPr lang="en-US" altLang="zh-CN" dirty="0" smtClean="0"/>
              </a:p>
              <a:p>
                <a:r>
                  <a:rPr lang="zh-CN" altLang="en-US" dirty="0" smtClean="0"/>
                  <a:t>所以，构造它们组合的目的就是消除</a:t>
                </a:r>
                <a14:m>
                  <m:oMath xmlns:m="http://schemas.openxmlformats.org/officeDocument/2006/math">
                    <m:r>
                      <a:rPr lang="zh-CN" altLang="en-US" i="1">
                        <a:latin typeface="Cambria Math"/>
                      </a:rPr>
                      <m:t>𝑑</m:t>
                    </m:r>
                    <m:sSub>
                      <m:sSubPr>
                        <m:ctrlPr>
                          <a:rPr lang="zh-CN" altLang="en-US" i="1">
                            <a:latin typeface="Cambria Math" panose="02040503050406030204" pitchFamily="18" charset="0"/>
                          </a:rPr>
                        </m:ctrlPr>
                      </m:sSubPr>
                      <m:e>
                        <m:r>
                          <a:rPr lang="zh-CN" altLang="en-US" i="1">
                            <a:latin typeface="Cambria Math"/>
                          </a:rPr>
                          <m:t>𝑊</m:t>
                        </m:r>
                      </m:e>
                      <m:sub>
                        <m:r>
                          <a:rPr lang="zh-CN" altLang="en-US" i="1">
                            <a:latin typeface="Cambria Math"/>
                          </a:rPr>
                          <m:t>𝑡</m:t>
                        </m:r>
                      </m:sub>
                    </m:sSub>
                  </m:oMath>
                </a14:m>
                <a:endParaRPr lang="en-US" altLang="zh-CN" dirty="0" smtClean="0"/>
              </a:p>
            </p:txBody>
          </p:sp>
        </mc:Choice>
        <mc:Fallback xmlns="">
          <p:sp>
            <p:nvSpPr>
              <p:cNvPr id="114691" name="Rectangle 3"/>
              <p:cNvSpPr>
                <a:spLocks noGrp="1" noRot="1" noChangeAspect="1" noMove="1" noResize="1" noEditPoints="1" noAdjustHandles="1" noChangeArrowheads="1" noChangeShapeType="1" noTextEdit="1"/>
              </p:cNvSpPr>
              <p:nvPr>
                <p:ph type="body" idx="1"/>
              </p:nvPr>
            </p:nvSpPr>
            <p:spPr>
              <a:blipFill rotWithShape="0">
                <a:blip r:embed="rId3"/>
                <a:stretch>
                  <a:fillRect l="-1185" t="-2426"/>
                </a:stretch>
              </a:blipFill>
            </p:spPr>
            <p:txBody>
              <a:bodyPr/>
              <a:lstStyle/>
              <a:p>
                <a:r>
                  <a:rPr lang="zh-CN" altLang="en-US">
                    <a:noFill/>
                  </a:rPr>
                  <a:t> </a:t>
                </a:r>
              </a:p>
            </p:txBody>
          </p:sp>
        </mc:Fallback>
      </mc:AlternateContent>
      <p:sp>
        <p:nvSpPr>
          <p:cNvPr id="2" name="文本框 1"/>
          <p:cNvSpPr txBox="1"/>
          <p:nvPr/>
        </p:nvSpPr>
        <p:spPr>
          <a:xfrm>
            <a:off x="2123728" y="5589240"/>
            <a:ext cx="4608512" cy="646331"/>
          </a:xfrm>
          <a:prstGeom prst="rect">
            <a:avLst/>
          </a:prstGeom>
          <a:noFill/>
        </p:spPr>
        <p:txBody>
          <a:bodyPr wrap="square" rtlCol="0">
            <a:spAutoFit/>
          </a:bodyPr>
          <a:lstStyle/>
          <a:p>
            <a:pPr algn="ctr"/>
            <a:r>
              <a:rPr lang="zh-CN" altLang="en-US" sz="3600" dirty="0" smtClean="0"/>
              <a:t>如何构造？</a:t>
            </a:r>
            <a:endParaRPr lang="zh-CN" altLang="en-US" dirty="0"/>
          </a:p>
        </p:txBody>
      </p:sp>
    </p:spTree>
    <p:extLst>
      <p:ext uri="{BB962C8B-B14F-4D97-AF65-F5344CB8AC3E}">
        <p14:creationId xmlns:p14="http://schemas.microsoft.com/office/powerpoint/2010/main" val="34411942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endParaRPr lang="zh-CN" altLang="zh-CN" smtClean="0">
              <a:latin typeface="+mn-ea"/>
              <a:ea typeface="+mn-ea"/>
            </a:endParaRPr>
          </a:p>
        </p:txBody>
      </p:sp>
      <mc:AlternateContent xmlns:mc="http://schemas.openxmlformats.org/markup-compatibility/2006" xmlns:a14="http://schemas.microsoft.com/office/drawing/2010/main">
        <mc:Choice Requires="a14">
          <p:sp>
            <p:nvSpPr>
              <p:cNvPr id="118787" name="Rectangle 3"/>
              <p:cNvSpPr>
                <a:spLocks noGrp="1" noChangeArrowheads="1"/>
              </p:cNvSpPr>
              <p:nvPr>
                <p:ph type="body" idx="1"/>
              </p:nvPr>
            </p:nvSpPr>
            <p:spPr/>
            <p:txBody>
              <a:bodyPr/>
              <a:lstStyle/>
              <a:p>
                <a:pPr eaLnBrk="1" hangingPunct="1"/>
                <a:r>
                  <a:rPr lang="zh-CN" altLang="en-US" dirty="0" smtClean="0">
                    <a:latin typeface="+mn-ea"/>
                  </a:rPr>
                  <a:t>构造这样一个组合：</a:t>
                </a:r>
              </a:p>
              <a:p>
                <a:pPr lvl="1"/>
                <a:r>
                  <a:rPr lang="zh-CN" altLang="en-US" dirty="0" smtClean="0">
                    <a:latin typeface="+mn-ea"/>
                  </a:rPr>
                  <a:t>持有 </a:t>
                </a:r>
                <a14:m>
                  <m:oMath xmlns:m="http://schemas.openxmlformats.org/officeDocument/2006/math">
                    <m:f>
                      <m:fPr>
                        <m:ctrlPr>
                          <a:rPr lang="zh-CN" altLang="en-US" i="1">
                            <a:latin typeface="Cambria Math" panose="02040503050406030204" pitchFamily="18" charset="0"/>
                          </a:rPr>
                        </m:ctrlPr>
                      </m:fPr>
                      <m:num>
                        <m:r>
                          <a:rPr lang="zh-CN" altLang="en-US" b="0" i="1">
                            <a:latin typeface="Cambria Math"/>
                          </a:rPr>
                          <m:t>𝜕</m:t>
                        </m:r>
                        <m:r>
                          <a:rPr lang="zh-CN" altLang="en-US" b="0" i="1">
                            <a:latin typeface="Cambria Math"/>
                          </a:rPr>
                          <m:t>𝑓</m:t>
                        </m:r>
                      </m:num>
                      <m:den>
                        <m:r>
                          <a:rPr lang="zh-CN" altLang="en-US" b="0" i="1">
                            <a:latin typeface="Cambria Math"/>
                          </a:rPr>
                          <m:t>𝜕</m:t>
                        </m:r>
                        <m:r>
                          <a:rPr lang="en-US" altLang="zh-CN" b="0" i="1" smtClean="0">
                            <a:latin typeface="Cambria Math"/>
                          </a:rPr>
                          <m:t>𝑆</m:t>
                        </m:r>
                      </m:den>
                    </m:f>
                  </m:oMath>
                </a14:m>
                <a:r>
                  <a:rPr lang="zh-CN" altLang="en-US" dirty="0" smtClean="0">
                    <a:latin typeface="+mn-ea"/>
                  </a:rPr>
                  <a:t> 份标的资产</a:t>
                </a:r>
              </a:p>
              <a:p>
                <a:pPr lvl="1" eaLnBrk="1" hangingPunct="1"/>
                <a:r>
                  <a:rPr lang="zh-CN" altLang="en-US" dirty="0" smtClean="0">
                    <a:latin typeface="+mn-ea"/>
                  </a:rPr>
                  <a:t>卖空 </a:t>
                </a:r>
                <a:r>
                  <a:rPr lang="en-US" altLang="zh-CN" dirty="0" smtClean="0">
                    <a:latin typeface="+mn-ea"/>
                  </a:rPr>
                  <a:t>1 </a:t>
                </a:r>
                <a:r>
                  <a:rPr lang="zh-CN" altLang="en-US" dirty="0" smtClean="0">
                    <a:latin typeface="+mn-ea"/>
                  </a:rPr>
                  <a:t>份衍生产品</a:t>
                </a:r>
              </a:p>
              <a:p>
                <a:pPr lvl="1" eaLnBrk="1" hangingPunct="1"/>
                <a:r>
                  <a:rPr lang="zh-CN" altLang="en-US" dirty="0" smtClean="0">
                    <a:latin typeface="+mn-ea"/>
                  </a:rPr>
                  <a:t>则组合的价值为：</a:t>
                </a:r>
                <a:endParaRPr lang="en-US" altLang="zh-CN" dirty="0" smtClean="0">
                  <a:latin typeface="+mn-ea"/>
                </a:endParaRPr>
              </a:p>
              <a:p>
                <a:pPr marL="402336" lvl="1" indent="0">
                  <a:buNone/>
                </a:pPr>
                <a14:m>
                  <m:oMathPara xmlns:m="http://schemas.openxmlformats.org/officeDocument/2006/math">
                    <m:oMathParaPr>
                      <m:jc m:val="centerGroup"/>
                    </m:oMathParaPr>
                    <m:oMath xmlns:m="http://schemas.openxmlformats.org/officeDocument/2006/math">
                      <m:r>
                        <a:rPr lang="zh-CN" altLang="en-US" i="1">
                          <a:latin typeface="Cambria Math"/>
                        </a:rPr>
                        <m:t>𝛱</m:t>
                      </m:r>
                      <m:r>
                        <a:rPr lang="en-US" altLang="zh-CN" b="0" i="0" smtClean="0">
                          <a:latin typeface="Cambria Math"/>
                        </a:rPr>
                        <m:t>=</m:t>
                      </m:r>
                      <m:r>
                        <a:rPr lang="zh-CN" altLang="en-US" b="0">
                          <a:latin typeface="Cambria Math"/>
                        </a:rPr>
                        <m:t>−</m:t>
                      </m:r>
                      <m:r>
                        <a:rPr lang="zh-CN" altLang="en-US" b="0" i="1">
                          <a:latin typeface="Cambria Math"/>
                        </a:rPr>
                        <m:t>𝑓</m:t>
                      </m:r>
                      <m:r>
                        <a:rPr lang="zh-CN" altLang="en-US" b="0">
                          <a:latin typeface="Cambria Math"/>
                        </a:rPr>
                        <m:t>+</m:t>
                      </m:r>
                      <m:f>
                        <m:fPr>
                          <m:ctrlPr>
                            <a:rPr lang="zh-CN" altLang="en-US" i="1">
                              <a:latin typeface="Cambria Math" panose="02040503050406030204" pitchFamily="18" charset="0"/>
                            </a:rPr>
                          </m:ctrlPr>
                        </m:fPr>
                        <m:num>
                          <m:r>
                            <a:rPr lang="zh-CN" altLang="en-US" b="0" i="1">
                              <a:latin typeface="Cambria Math"/>
                            </a:rPr>
                            <m:t>𝜕</m:t>
                          </m:r>
                          <m:r>
                            <a:rPr lang="zh-CN" altLang="en-US" b="0" i="1">
                              <a:latin typeface="Cambria Math"/>
                            </a:rPr>
                            <m:t>𝑓</m:t>
                          </m:r>
                        </m:num>
                        <m:den>
                          <m:r>
                            <a:rPr lang="zh-CN" altLang="en-US" b="0" i="1">
                              <a:latin typeface="Cambria Math"/>
                            </a:rPr>
                            <m:t>𝜕</m:t>
                          </m:r>
                          <m:r>
                            <a:rPr lang="en-US" altLang="zh-CN" b="0" i="1" smtClean="0">
                              <a:latin typeface="Cambria Math"/>
                            </a:rPr>
                            <m:t>𝑆</m:t>
                          </m:r>
                        </m:den>
                      </m:f>
                      <m:r>
                        <a:rPr lang="en-US" altLang="zh-CN" b="0" i="1" smtClean="0">
                          <a:latin typeface="Cambria Math"/>
                        </a:rPr>
                        <m:t>𝑆</m:t>
                      </m:r>
                    </m:oMath>
                  </m:oMathPara>
                </a14:m>
                <a:endParaRPr lang="zh-CN" altLang="en-US" dirty="0" smtClean="0">
                  <a:latin typeface="+mn-ea"/>
                </a:endParaRPr>
              </a:p>
            </p:txBody>
          </p:sp>
        </mc:Choice>
        <mc:Fallback xmlns="">
          <p:sp>
            <p:nvSpPr>
              <p:cNvPr id="118787" name="Rectangle 3"/>
              <p:cNvSpPr>
                <a:spLocks noGrp="1" noRot="1" noChangeAspect="1" noMove="1" noResize="1" noEditPoints="1" noAdjustHandles="1" noChangeArrowheads="1" noChangeShapeType="1" noTextEdit="1"/>
              </p:cNvSpPr>
              <p:nvPr>
                <p:ph type="body" idx="1"/>
              </p:nvPr>
            </p:nvSpPr>
            <p:spPr>
              <a:blipFill rotWithShape="0">
                <a:blip r:embed="rId3"/>
                <a:stretch>
                  <a:fillRect l="-1185" t="-20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765750"/>
      </p:ext>
    </p:extLst>
  </p:cSld>
  <p:clrMapOvr>
    <a:masterClrMapping/>
  </p:clrMapOvr>
  <p:timing>
    <p:tnLst>
      <p:par>
        <p:cTn id="1" dur="indefinite" restart="never" nodeType="tmRoot"/>
      </p:par>
    </p:tnLst>
  </p:timing>
</p:sld>
</file>

<file path=ppt/theme/theme1.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12558</TotalTime>
  <Words>10252</Words>
  <Application>Microsoft Office PowerPoint</Application>
  <PresentationFormat>全屏显示(4:3)</PresentationFormat>
  <Paragraphs>1973</Paragraphs>
  <Slides>171</Slides>
  <Notes>62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171</vt:i4>
      </vt:variant>
    </vt:vector>
  </HeadingPairs>
  <TitlesOfParts>
    <vt:vector size="189" baseType="lpstr">
      <vt:lpstr>Gulim</vt:lpstr>
      <vt:lpstr>Monotype Sorts</vt:lpstr>
      <vt:lpstr>仿宋_GB2312</vt:lpstr>
      <vt:lpstr>楷体_GB2312</vt:lpstr>
      <vt:lpstr>隶书</vt:lpstr>
      <vt:lpstr>宋体</vt:lpstr>
      <vt:lpstr>Arial</vt:lpstr>
      <vt:lpstr>Cambria Math</vt:lpstr>
      <vt:lpstr>Symbol</vt:lpstr>
      <vt:lpstr>Times New Roman</vt:lpstr>
      <vt:lpstr>Verdana</vt:lpstr>
      <vt:lpstr>Wingdings</vt:lpstr>
      <vt:lpstr>Ripple</vt:lpstr>
      <vt:lpstr>Equation</vt:lpstr>
      <vt:lpstr>文档</vt:lpstr>
      <vt:lpstr>MathType 5.0 Equation</vt:lpstr>
      <vt:lpstr>Chart</vt:lpstr>
      <vt:lpstr>公式</vt:lpstr>
      <vt:lpstr>金 融 工 程 学  第10章 期权的基本概念和定价分析  开课单位：金融工程课程组 主讲：吴冲锋教授等 </vt:lpstr>
      <vt:lpstr>目录</vt:lpstr>
      <vt:lpstr>一、案例：国有股权的退出</vt:lpstr>
      <vt:lpstr>银行家信托公司的建议：</vt:lpstr>
      <vt:lpstr>一石多鸟的结果：</vt:lpstr>
      <vt:lpstr>信孚银行方案</vt:lpstr>
      <vt:lpstr>PowerPoint 演示文稿</vt:lpstr>
      <vt:lpstr>PowerPoint 演示文稿</vt:lpstr>
      <vt:lpstr>信孚银行如何规避风险？</vt:lpstr>
      <vt:lpstr>差价合约(CFD)</vt:lpstr>
      <vt:lpstr>好处</vt:lpstr>
      <vt:lpstr>二、期权的概念</vt:lpstr>
      <vt:lpstr>PowerPoint 演示文稿</vt:lpstr>
      <vt:lpstr>PowerPoint 演示文稿</vt:lpstr>
      <vt:lpstr>定金和订金</vt:lpstr>
      <vt:lpstr>PowerPoint 演示文稿</vt:lpstr>
      <vt:lpstr>PowerPoint 演示文稿</vt:lpstr>
      <vt:lpstr>期权的种类</vt:lpstr>
      <vt:lpstr>看涨期权和看跌期权</vt:lpstr>
      <vt:lpstr>欧式期权和美式期权</vt:lpstr>
      <vt:lpstr>PowerPoint 演示文稿</vt:lpstr>
      <vt:lpstr>亚式期权</vt:lpstr>
      <vt:lpstr>不同标的物的期权</vt:lpstr>
      <vt:lpstr>芝加哥期权交易所S&amp;P 500指数期权 </vt:lpstr>
      <vt:lpstr>PowerPoint 演示文稿</vt:lpstr>
      <vt:lpstr>PowerPoint 演示文稿</vt:lpstr>
      <vt:lpstr>上证50ETF期权合约基本条款 </vt:lpstr>
      <vt:lpstr>PowerPoint 演示文稿</vt:lpstr>
      <vt:lpstr>PowerPoint 演示文稿</vt:lpstr>
      <vt:lpstr>PowerPoint 演示文稿</vt:lpstr>
      <vt:lpstr>认股权证(Warrant) </vt:lpstr>
      <vt:lpstr>PowerPoint 演示文稿</vt:lpstr>
      <vt:lpstr>PowerPoint 演示文稿</vt:lpstr>
      <vt:lpstr>期权和期货的区别</vt:lpstr>
      <vt:lpstr>PowerPoint 演示文稿</vt:lpstr>
      <vt:lpstr>PowerPoint 演示文稿</vt:lpstr>
      <vt:lpstr>PowerPoint 演示文稿</vt:lpstr>
      <vt:lpstr>    图4-5 期权的基本交付模式</vt:lpstr>
      <vt:lpstr>期权结算的特殊性</vt:lpstr>
      <vt:lpstr>三、期权的定价</vt:lpstr>
      <vt:lpstr>1. 期权的到期日价值</vt:lpstr>
      <vt:lpstr>PowerPoint 演示文稿</vt:lpstr>
      <vt:lpstr>期权到期日前的价值图</vt:lpstr>
      <vt:lpstr>2.期权的内在价值和时间价值</vt:lpstr>
      <vt:lpstr>价内、价外和平价期权</vt:lpstr>
      <vt:lpstr>图4-6 价内、价外和平价期权的关系</vt:lpstr>
      <vt:lpstr>PowerPoint 演示文稿</vt:lpstr>
      <vt:lpstr>表10-1 不同交割价格期权的期权费</vt:lpstr>
      <vt:lpstr>有关时间价值的几点结论</vt:lpstr>
      <vt:lpstr>期权定价方法1：风险中性定价方法</vt:lpstr>
      <vt:lpstr>看涨期权的价格</vt:lpstr>
      <vt:lpstr>股票价格的分布</vt:lpstr>
      <vt:lpstr>收益率的度量</vt:lpstr>
      <vt:lpstr>股票价格的对数正态分布</vt:lpstr>
      <vt:lpstr>PowerPoint 演示文稿</vt:lpstr>
      <vt:lpstr>PowerPoint 演示文稿</vt:lpstr>
      <vt:lpstr>PowerPoint 演示文稿</vt:lpstr>
      <vt:lpstr>风险中性测度下股票收益率的分布</vt:lpstr>
      <vt:lpstr>Hint</vt:lpstr>
      <vt:lpstr> </vt:lpstr>
      <vt:lpstr>布莱克—斯科尔斯模型</vt:lpstr>
      <vt:lpstr>扩展</vt:lpstr>
      <vt:lpstr>应用:数字期权(二元期权的定价)</vt:lpstr>
      <vt:lpstr>数字期权</vt:lpstr>
      <vt:lpstr>PowerPoint 演示文稿</vt:lpstr>
      <vt:lpstr>期权定价方法2：树定价方法</vt:lpstr>
      <vt:lpstr>PowerPoint 演示文稿</vt:lpstr>
      <vt:lpstr>考虑一个例子：</vt:lpstr>
      <vt:lpstr>无套利定价原则：</vt:lpstr>
      <vt:lpstr>推广到一般情况</vt:lpstr>
      <vt:lpstr>PowerPoint 演示文稿</vt:lpstr>
      <vt:lpstr>PowerPoint 演示文稿</vt:lpstr>
      <vt:lpstr>PowerPoint 演示文稿</vt:lpstr>
      <vt:lpstr>举例：</vt:lpstr>
      <vt:lpstr>PowerPoint 演示文稿</vt:lpstr>
      <vt:lpstr>从一期扩展到两期</vt:lpstr>
      <vt:lpstr>PowerPoint 演示文稿</vt:lpstr>
      <vt:lpstr>PowerPoint 演示文稿</vt:lpstr>
      <vt:lpstr>PowerPoint 演示文稿</vt:lpstr>
      <vt:lpstr>练习：二项式模型对欧式看跌期权定价</vt:lpstr>
      <vt:lpstr>PowerPoint 演示文稿</vt:lpstr>
      <vt:lpstr>二项式模型对美式看跌期权定价</vt:lpstr>
      <vt:lpstr>PowerPoint 演示文稿</vt:lpstr>
      <vt:lpstr>思考：美式看涨期权呢？</vt:lpstr>
      <vt:lpstr>扩展到N步的情况</vt:lpstr>
      <vt:lpstr>PowerPoint 演示文稿</vt:lpstr>
      <vt:lpstr>例子：</vt:lpstr>
      <vt:lpstr>PowerPoint 演示文稿</vt:lpstr>
      <vt:lpstr>PowerPoint 演示文稿</vt:lpstr>
      <vt:lpstr>二项式模型的可靠性</vt:lpstr>
      <vt:lpstr>期权定价方法3： PDE方法</vt:lpstr>
      <vt:lpstr>Black-Scholes公式的假设</vt:lpstr>
      <vt:lpstr>放宽假设后的期权定价公式</vt:lpstr>
      <vt:lpstr>ITO 定理</vt:lpstr>
      <vt:lpstr>ITO公式 </vt:lpstr>
      <vt:lpstr>例１： F=Se^├ r(T-t) </vt:lpstr>
      <vt:lpstr>例2: F=lnS</vt:lpstr>
      <vt:lpstr>Black-Scholes假设</vt:lpstr>
      <vt:lpstr>PowerPoint 演示文稿</vt:lpstr>
      <vt:lpstr>PowerPoint 演示文稿</vt:lpstr>
      <vt:lpstr>PowerPoint 演示文稿</vt:lpstr>
      <vt:lpstr>PowerPoint 演示文稿</vt:lpstr>
      <vt:lpstr>PowerPoint 演示文稿</vt:lpstr>
      <vt:lpstr>隐含波动率</vt:lpstr>
      <vt:lpstr>PowerPoint 演示文稿</vt:lpstr>
      <vt:lpstr>金融建模的未来 --Emanuel Derman</vt:lpstr>
      <vt:lpstr>模型被怎样运用？</vt:lpstr>
      <vt:lpstr>关于BS期权定价公式</vt:lpstr>
      <vt:lpstr>实用的模型需要考虑的因素</vt:lpstr>
      <vt:lpstr>四、股票期权价格的性质</vt:lpstr>
      <vt:lpstr>1、影响股票期权价格的因素</vt:lpstr>
      <vt:lpstr>表4-2 一个变量增加而其他变量保持不变      对股票期权价格的影响</vt:lpstr>
      <vt:lpstr>假设和符号</vt:lpstr>
      <vt:lpstr>PowerPoint 演示文稿</vt:lpstr>
      <vt:lpstr>2、期权价格的上下限</vt:lpstr>
      <vt:lpstr>PowerPoint 演示文稿</vt:lpstr>
      <vt:lpstr>PowerPoint 演示文稿</vt:lpstr>
      <vt:lpstr>PowerPoint 演示文稿</vt:lpstr>
      <vt:lpstr>PowerPoint 演示文稿</vt:lpstr>
      <vt:lpstr>考虑下面两个组合：</vt:lpstr>
      <vt:lpstr>PowerPoint 演示文稿</vt:lpstr>
      <vt:lpstr>PowerPoint 演示文稿</vt:lpstr>
      <vt:lpstr>不付红利的看涨期权的下限</vt:lpstr>
      <vt:lpstr>例</vt:lpstr>
      <vt:lpstr>PowerPoint 演示文稿</vt:lpstr>
      <vt:lpstr>3.美式期权的提前执行</vt:lpstr>
      <vt:lpstr>PowerPoint 演示文稿</vt:lpstr>
      <vt:lpstr>图 4-16 股价为S的不付红利股票的美式或欧式看涨期权的价格变化</vt:lpstr>
      <vt:lpstr>PowerPoint 演示文稿</vt:lpstr>
      <vt:lpstr>PowerPoint 演示文稿</vt:lpstr>
      <vt:lpstr>图  4-17 股价为S的美式看跌期权的价格变化图</vt:lpstr>
      <vt:lpstr>图  4-18 股价为S的欧式看跌期权的价格变化图</vt:lpstr>
      <vt:lpstr> 4、期权平价定理</vt:lpstr>
      <vt:lpstr>PowerPoint 演示文稿</vt:lpstr>
      <vt:lpstr>美式看涨期权和看跌期权之间的关系</vt:lpstr>
      <vt:lpstr>例</vt:lpstr>
      <vt:lpstr>PowerPoint 演示文稿</vt:lpstr>
      <vt:lpstr>5、红利的影响</vt:lpstr>
      <vt:lpstr>看涨期权和看跌期权的下限</vt:lpstr>
      <vt:lpstr>提前执行</vt:lpstr>
      <vt:lpstr>看涨与看跌期权之间的平价关系</vt:lpstr>
      <vt:lpstr>五、希腊字母</vt:lpstr>
      <vt:lpstr>（1）根本资产价格对期权价格的影响</vt:lpstr>
      <vt:lpstr>PowerPoint 演示文稿</vt:lpstr>
      <vt:lpstr>一个例子</vt:lpstr>
      <vt:lpstr>使用一般的符号，这意味着：</vt:lpstr>
      <vt:lpstr>PowerPoint 演示文稿</vt:lpstr>
      <vt:lpstr>模拟过程</vt:lpstr>
      <vt:lpstr>PowerPoint 演示文稿</vt:lpstr>
      <vt:lpstr>表4-6  Delta对冲的模拟；期权接近于实值期权状态； 对冲成本＝$263,400</vt:lpstr>
      <vt:lpstr>PowerPoint 演示文稿</vt:lpstr>
      <vt:lpstr>PowerPoint 演示文稿</vt:lpstr>
      <vt:lpstr>表4-7   Delta对冲的模拟；期权接近于虚值期权状态；对冲成本＝$256,600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买入2000看涨期权，卖出1240资产。</vt:lpstr>
      <vt:lpstr>PowerPoint 演示文稿</vt:lpstr>
      <vt:lpstr>PowerPoint 演示文稿</vt:lpstr>
      <vt:lpstr>PowerPoint 演示文稿</vt:lpstr>
      <vt:lpstr>PowerPoint 演示文稿</vt:lpstr>
    </vt:vector>
  </TitlesOfParts>
  <Company>sjtu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期权――基本概念和定价分析</dc:title>
  <dc:creator>LuJie</dc:creator>
  <cp:lastModifiedBy>etc</cp:lastModifiedBy>
  <cp:revision>788</cp:revision>
  <dcterms:created xsi:type="dcterms:W3CDTF">2000-08-23T06:23:01Z</dcterms:created>
  <dcterms:modified xsi:type="dcterms:W3CDTF">2018-11-22T12:12:24Z</dcterms:modified>
</cp:coreProperties>
</file>